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7" r:id="rId3"/>
    <p:sldId id="298" r:id="rId4"/>
    <p:sldId id="301" r:id="rId5"/>
    <p:sldId id="276" r:id="rId6"/>
    <p:sldId id="277" r:id="rId7"/>
    <p:sldId id="265" r:id="rId8"/>
    <p:sldId id="261" r:id="rId9"/>
    <p:sldId id="269" r:id="rId10"/>
    <p:sldId id="266" r:id="rId11"/>
    <p:sldId id="278" r:id="rId12"/>
    <p:sldId id="270" r:id="rId13"/>
    <p:sldId id="271" r:id="rId14"/>
    <p:sldId id="300" r:id="rId15"/>
    <p:sldId id="259" r:id="rId16"/>
    <p:sldId id="283" r:id="rId17"/>
    <p:sldId id="284" r:id="rId18"/>
    <p:sldId id="285" r:id="rId19"/>
    <p:sldId id="286" r:id="rId20"/>
    <p:sldId id="287" r:id="rId21"/>
    <p:sldId id="305" r:id="rId22"/>
    <p:sldId id="306" r:id="rId23"/>
    <p:sldId id="307" r:id="rId24"/>
    <p:sldId id="308" r:id="rId25"/>
    <p:sldId id="288" r:id="rId26"/>
    <p:sldId id="302" r:id="rId27"/>
    <p:sldId id="289" r:id="rId28"/>
    <p:sldId id="290" r:id="rId29"/>
    <p:sldId id="291" r:id="rId30"/>
    <p:sldId id="292" r:id="rId31"/>
    <p:sldId id="303" r:id="rId32"/>
    <p:sldId id="293" r:id="rId33"/>
    <p:sldId id="304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9B335-CCA2-495D-8FC9-A37B0B713FC5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3487-9306-4F54-8842-C56A262D8A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5324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8274-5BD0-4470-9A36-E44EDADD6B91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3BD6F-6D51-4936-B393-AAC48284AB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918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B1A662C6-D29B-411E-AA7F-3CD881892220}" type="slidenum">
              <a:rPr lang="en-US" altLang="zh-TW" sz="1200"/>
              <a:pPr eaLnBrk="1" hangingPunct="1"/>
              <a:t>3</a:t>
            </a:fld>
            <a:endParaRPr lang="en-US" altLang="zh-TW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31098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483DB6AD-DC87-4C1F-8CF8-34FCA049022F}" type="slidenum">
              <a:rPr lang="en-US" altLang="zh-TW" sz="1200"/>
              <a:pPr eaLnBrk="1" hangingPunct="1"/>
              <a:t>18</a:t>
            </a:fld>
            <a:endParaRPr lang="en-US" altLang="zh-TW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 smtClean="0"/>
              <a:t>為什麼尊重多元性別與預防愛滋病有關係呢？一直以來我們的社會總是帶著異樣眼光去看待非異性戀的族群，如同性戀、雙性戀、跨性別</a:t>
            </a:r>
            <a:r>
              <a:rPr lang="zh-TW" altLang="en-US" smtClean="0"/>
              <a:t>等，青少年在尋求性別認同的階段，如果沒有一個多元性別友善的環境，他們不敢向師長或同學表達自己是同志，遇到問題也不敢提問，可能藉由網路來尋求解答，甚至與網友發生性行為來尋求認同，如此容易受有心人士引誘而發生危險行為，提高感染愛滋病毒的機率。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123376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什麼是多元性別呢？一般人提到性別，通常只會想起兩性（也就是男生與女生），但性別其實不是只有男女兩性二分法，我們應該要跳脫其中，認識與理解多元性傾向的各種可能，例如同性戀、雙性戀、跨性別等族群的存在，這些族群可以統稱為同志族群。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從多元性別光譜裡，我們可以看到一個人身上能有多少種不同的性別屬性。在傳統的認知裡，男生一定在藍色框框裡，女生就一定在紅色框框裡，但性別的表現不可能只有兩端。在這張圖中，藍色與紅色之間並非截然劃分的一條線，中間其實是並列著不同的程度差異，就像光線可以依折射率排列出七色彩虹的光譜，稱為光譜地帶。所以，這其實是一種排列組合，每個人都可以試著去找出自己的組合，任何組合都是可能存在的，而且千萬要記得，每一種組合的人都跟你我一樣是正常且平等的。</a:t>
            </a:r>
            <a:endParaRPr lang="en-US" altLang="zh-TW" dirty="0" smtClean="0"/>
          </a:p>
          <a:p>
            <a:r>
              <a:rPr lang="zh-TW" altLang="en-US" dirty="0" smtClean="0"/>
              <a:t>例如：</a:t>
            </a:r>
            <a:endParaRPr lang="en-US" altLang="zh-TW" dirty="0" smtClean="0"/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）我生下來是公的，</a:t>
            </a:r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）我覺得我是男生，</a:t>
            </a:r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）我看起來大概</a:t>
            </a:r>
            <a:r>
              <a:rPr lang="en-US" altLang="zh-TW" dirty="0" smtClean="0"/>
              <a:t>4</a:t>
            </a:r>
            <a:r>
              <a:rPr lang="zh-TW" altLang="en-US" dirty="0" smtClean="0"/>
              <a:t>分陽剛</a:t>
            </a:r>
            <a:r>
              <a:rPr lang="en-US" altLang="zh-TW" dirty="0" smtClean="0"/>
              <a:t>6</a:t>
            </a:r>
            <a:r>
              <a:rPr lang="zh-TW" altLang="en-US" dirty="0" smtClean="0"/>
              <a:t>分陰柔，</a:t>
            </a:r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）我喜歡的是女生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6010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84539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800" kern="1200" dirty="0" smtClean="0">
              <a:solidFill>
                <a:schemeClr val="tx1"/>
              </a:solidFill>
              <a:latin typeface="+mj-ea"/>
              <a:ea typeface="新細明體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7161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latin typeface="+mj-ea"/>
                <a:ea typeface="新細明體" charset="-120"/>
                <a:cs typeface="+mn-cs"/>
              </a:rPr>
              <a:t>然而，誰沒有過去呢？</a:t>
            </a:r>
            <a:r>
              <a:rPr lang="zh-TW" altLang="en-US" dirty="0" smtClean="0"/>
              <a:t>他們兩人在去年分別與三個人發生過性行為。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98595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latin typeface="+mj-ea"/>
                <a:ea typeface="新細明體" charset="-120"/>
                <a:cs typeface="+mn-cs"/>
              </a:rPr>
              <a:t>你清楚知道每個人的過去嗎？</a:t>
            </a:r>
            <a:endParaRPr kumimoji="1" lang="en-US" altLang="zh-TW" sz="1200" kern="1200" dirty="0" smtClean="0">
              <a:solidFill>
                <a:schemeClr val="tx1"/>
              </a:solidFill>
              <a:latin typeface="+mj-ea"/>
              <a:ea typeface="新細明體" charset="-12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這些人每一年又和另外三個人發生過性行為。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四年間，與</a:t>
            </a:r>
            <a:r>
              <a:rPr lang="zh-TW" altLang="en-US" dirty="0" smtClean="0">
                <a:solidFill>
                  <a:schemeClr val="tx1"/>
                </a:solidFill>
                <a:latin typeface="華康儷金黑" pitchFamily="49" charset="-120"/>
              </a:rPr>
              <a:t>莎麗和麥克發生過性行為的人數，</a:t>
            </a:r>
            <a:r>
              <a:rPr lang="zh-TW" altLang="en-US" dirty="0" smtClean="0"/>
              <a:t>直接加上間接竟然高達</a:t>
            </a:r>
            <a:r>
              <a:rPr lang="en-US" altLang="zh-TW" dirty="0" smtClean="0"/>
              <a:t>80</a:t>
            </a:r>
            <a:r>
              <a:rPr lang="zh-TW" altLang="en-US" dirty="0" smtClean="0"/>
              <a:t>人！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他們等於和對方過去的性伴侶發生間接的性行為，只要其中一人感染</a:t>
            </a:r>
            <a:r>
              <a:rPr lang="en-US" altLang="zh-TW" dirty="0" smtClean="0"/>
              <a:t>HIV</a:t>
            </a:r>
            <a:r>
              <a:rPr lang="zh-TW" altLang="en-US" dirty="0" smtClean="0"/>
              <a:t>，就有可能會傳染給自己。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4075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r>
              <a:rPr lang="zh-TW" altLang="en-US" dirty="0" smtClean="0"/>
              <a:t>年間，這些直接加上間接的人數將達到一千多人，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年間，這些人數將高達</a:t>
            </a:r>
            <a:r>
              <a:rPr lang="en-US" altLang="zh-TW" dirty="0" smtClean="0"/>
              <a:t>50</a:t>
            </a:r>
            <a:r>
              <a:rPr lang="zh-TW" altLang="en-US" dirty="0" smtClean="0"/>
              <a:t>多萬人！</a:t>
            </a:r>
            <a:endParaRPr lang="en-US" altLang="zh-TW" dirty="0" smtClean="0"/>
          </a:p>
          <a:p>
            <a:r>
              <a:rPr lang="zh-TW" altLang="en-US" dirty="0" smtClean="0"/>
              <a:t>試著想想，在這些人當中，只要其中一個人感染了愛滋病毒，那後果會是如何？</a:t>
            </a:r>
            <a:endParaRPr lang="en-US" altLang="zh-TW" dirty="0" smtClean="0"/>
          </a:p>
          <a:p>
            <a:r>
              <a:rPr lang="zh-TW" altLang="en-US" dirty="0" smtClean="0"/>
              <a:t>現在你還覺得愛滋病離你很遙遠嗎？</a:t>
            </a:r>
            <a:endParaRPr lang="en-US" altLang="zh-TW" dirty="0" smtClean="0"/>
          </a:p>
          <a:p>
            <a:r>
              <a:rPr lang="zh-TW" altLang="en-US" dirty="0" smtClean="0"/>
              <a:t>但是也不用太過驚慌，只要你在發生性行為時堅持全程正確使用保險套，那麼愛滋病就不會找上你！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66168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/>
              <a:t>        A(Abstain)</a:t>
            </a:r>
            <a:r>
              <a:rPr lang="zh-TW" altLang="en-US" sz="1200" dirty="0" smtClean="0"/>
              <a:t>拒絕性誘惑是希望青少年能延後第一次性行為的發生。因為過早發生性行為就生理上來看，生殖器官尚未發育成熟，性行為較易造成其損傷及感染。就心智來看，因為心智發展尚未成熟，往往不知該如何保護自己。</a:t>
            </a:r>
            <a:endParaRPr lang="en-US" altLang="zh-TW" sz="1200" dirty="0" smtClean="0"/>
          </a:p>
          <a:p>
            <a:r>
              <a:rPr lang="zh-TW" altLang="en-US" sz="1200" dirty="0" smtClean="0"/>
              <a:t>        如果真的發生性行為了，就要</a:t>
            </a:r>
            <a:r>
              <a:rPr lang="en-US" altLang="zh-TW" sz="1200" dirty="0" smtClean="0"/>
              <a:t>B(Be faithful)</a:t>
            </a:r>
            <a:r>
              <a:rPr lang="zh-TW" altLang="en-US" sz="1200" dirty="0" smtClean="0"/>
              <a:t>忠實性伴侶。如果真的都做不到，永遠記得</a:t>
            </a:r>
            <a:r>
              <a:rPr lang="en-US" altLang="zh-TW" sz="1200" dirty="0" smtClean="0"/>
              <a:t>C(Condom)</a:t>
            </a:r>
            <a:r>
              <a:rPr lang="zh-TW" altLang="en-US" sz="1200" dirty="0" smtClean="0"/>
              <a:t>使用「保險套」才是保命良方。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85061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(1)</a:t>
            </a:r>
            <a:r>
              <a:rPr lang="zh-TW" altLang="en-US" dirty="0" smtClean="0"/>
              <a:t>．看：檢視有效日期及衛生署核可標示</a:t>
            </a:r>
          </a:p>
          <a:p>
            <a:r>
              <a:rPr lang="en-US" altLang="zh-TW" dirty="0" smtClean="0"/>
              <a:t>(2)</a:t>
            </a:r>
            <a:r>
              <a:rPr lang="zh-TW" altLang="en-US" dirty="0" smtClean="0"/>
              <a:t>．撕：由鋁箔密封邊拆封取出，從中間或用利器   </a:t>
            </a:r>
          </a:p>
          <a:p>
            <a:r>
              <a:rPr lang="zh-TW" altLang="en-US" dirty="0" smtClean="0"/>
              <a:t>              拆封容易損害保險套。</a:t>
            </a:r>
          </a:p>
          <a:p>
            <a:r>
              <a:rPr lang="en-US" altLang="zh-TW" dirty="0" smtClean="0"/>
              <a:t>(3)</a:t>
            </a:r>
            <a:r>
              <a:rPr lang="zh-TW" altLang="en-US" dirty="0" smtClean="0"/>
              <a:t>．擠：輕輕擠壓出保險套，千萬別用牙齒去咬唷</a:t>
            </a:r>
            <a:r>
              <a:rPr lang="en-US" altLang="zh-TW" dirty="0" smtClean="0"/>
              <a:t>!</a:t>
            </a:r>
          </a:p>
          <a:p>
            <a:r>
              <a:rPr lang="en-US" altLang="zh-TW" dirty="0" smtClean="0"/>
              <a:t>(4)</a:t>
            </a:r>
            <a:r>
              <a:rPr lang="zh-TW" altLang="en-US" dirty="0" smtClean="0"/>
              <a:t>．捏：在陰莖勃起時立即使用，找到正確的那一面，</a:t>
            </a:r>
          </a:p>
          <a:p>
            <a:r>
              <a:rPr lang="zh-TW" altLang="en-US" dirty="0" smtClean="0"/>
              <a:t>              輕捏保險套前端小袋，擠出空氣後，再套上。 </a:t>
            </a:r>
          </a:p>
          <a:p>
            <a:r>
              <a:rPr lang="en-US" altLang="zh-TW" dirty="0" smtClean="0"/>
              <a:t>(5)</a:t>
            </a:r>
            <a:r>
              <a:rPr lang="zh-TW" altLang="en-US" dirty="0" smtClean="0"/>
              <a:t>．套：用指腹捲開，避免指甲畫破，套到根部。 </a:t>
            </a:r>
          </a:p>
          <a:p>
            <a:r>
              <a:rPr lang="en-US" altLang="zh-TW" dirty="0" smtClean="0"/>
              <a:t>(6)</a:t>
            </a:r>
            <a:r>
              <a:rPr lang="zh-TW" altLang="en-US" dirty="0" smtClean="0"/>
              <a:t>．取：射精後，握住陰莖根部保險套邊緣，連同陰莖一起抽出陰道後將保險套取下</a:t>
            </a:r>
          </a:p>
          <a:p>
            <a:r>
              <a:rPr lang="en-US" altLang="zh-TW" dirty="0" smtClean="0"/>
              <a:t>(7)</a:t>
            </a:r>
            <a:r>
              <a:rPr lang="zh-TW" altLang="en-US" dirty="0" smtClean="0"/>
              <a:t>．丟：打結用衛生紙包好棄置垃圾筒。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74228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水性潤滑劑例如</a:t>
            </a:r>
            <a:r>
              <a:rPr lang="en-US" altLang="zh-TW" dirty="0" smtClean="0"/>
              <a:t>K-Y Jelly</a:t>
            </a:r>
            <a:r>
              <a:rPr lang="zh-TW" altLang="en-US" dirty="0" smtClean="0"/>
              <a:t>、潤愛，千萬不可使用凡士林、嬰兒油等油性潤滑劑，否則容易造成保險套破損。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0380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7070606C-F035-485A-9784-0886CD441A57}" type="slidenum">
              <a:rPr lang="en-US" altLang="zh-TW" sz="1200"/>
              <a:pPr eaLnBrk="1" hangingPunct="1"/>
              <a:t>7</a:t>
            </a:fld>
            <a:endParaRPr lang="en-US" altLang="zh-TW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7" y="4340990"/>
            <a:ext cx="5029635" cy="4117285"/>
          </a:xfrm>
          <a:noFill/>
        </p:spPr>
        <p:txBody>
          <a:bodyPr lIns="91511" tIns="45756" rIns="91511" bIns="45756"/>
          <a:lstStyle/>
          <a:p>
            <a:pPr eaLnBrk="1" hangingPunct="1"/>
            <a:r>
              <a:rPr lang="en-US" altLang="zh-TW" dirty="0" smtClean="0"/>
              <a:t>1.</a:t>
            </a:r>
            <a:r>
              <a:rPr lang="zh-TW" altLang="en-US" dirty="0" smtClean="0"/>
              <a:t>愛滋病是由人類免疫缺乏病毒侵犯人體的免疫系統所引起的疾病，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人類免疫缺乏病毒會破壞人體原本的免疫系統，使病患的身體抵抗力降低，當免疫系統遭到破壞後，原本不會造成生病的病菌，變得有機會感染人類，嚴重時會導致病患死亡。</a:t>
            </a:r>
            <a:b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</a:br>
            <a:endParaRPr kumimoji="1"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  <a:cs typeface="+mn-cs"/>
            </a:endParaRPr>
          </a:p>
          <a:p>
            <a:pPr eaLnBrk="1" hangingPunct="1"/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2.HIV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感染≠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AIDS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，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HIV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感染後通常沒有症狀，外表是看不出來的。直到免疫系統被嚴重破壞後，出現某些特定的伺機性感染、神經系統病症或腫瘤等「發病」症狀，才稱為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AIDS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。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1438090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DB729B69-9936-4419-9D6D-324C82ABC971}" type="slidenum">
              <a:rPr lang="en-US" altLang="zh-TW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 smtClean="0"/>
              <a:t>既然已經瞭解愛滋病與我們息息相關，有的人可能這時就會想到：「糟糕，不久前才跟別人發生不安全性行為，而且已經超過</a:t>
            </a:r>
            <a:r>
              <a:rPr lang="en-US" altLang="zh-TW" dirty="0" smtClean="0"/>
              <a:t>72</a:t>
            </a:r>
            <a:r>
              <a:rPr lang="zh-TW" altLang="en-US" dirty="0" smtClean="0"/>
              <a:t>小時了，怎麼辦，我會不會得到愛滋病了？我可以去哪邊作檢查？」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因此現在就來告訴大家可以到哪裡作愛滋篩檢。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480637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1.</a:t>
            </a:r>
            <a:r>
              <a:rPr lang="zh-TW" altLang="en-US" sz="1200" dirty="0" smtClean="0"/>
              <a:t>首先是</a:t>
            </a:r>
            <a:r>
              <a:rPr lang="zh-TW" altLang="zh-TW" sz="1200" dirty="0" smtClean="0">
                <a:latin typeface="+mn-ea"/>
              </a:rPr>
              <a:t>性病免費匿名篩檢醫院</a:t>
            </a:r>
            <a:r>
              <a:rPr lang="zh-TW" altLang="en-US" sz="1200" dirty="0" smtClean="0">
                <a:latin typeface="+mn-ea"/>
              </a:rPr>
              <a:t>，目前全國共有</a:t>
            </a:r>
            <a:r>
              <a:rPr lang="en-US" altLang="zh-TW" sz="1200" dirty="0" smtClean="0">
                <a:latin typeface="+mn-ea"/>
              </a:rPr>
              <a:t>42</a:t>
            </a:r>
            <a:r>
              <a:rPr lang="zh-TW" altLang="en-US" sz="1200" dirty="0" smtClean="0">
                <a:latin typeface="+mn-ea"/>
              </a:rPr>
              <a:t>家，遍佈在各縣市，詳細的地址、聯絡方式皆可以至疾管</a:t>
            </a:r>
            <a:r>
              <a:rPr kumimoji="1" lang="zh-TW" altLang="en-US" sz="1200" kern="1200" dirty="0" smtClean="0">
                <a:solidFill>
                  <a:schemeClr val="tx1"/>
                </a:solidFill>
                <a:latin typeface="+mj-ea"/>
                <a:ea typeface="新細明體" charset="-120"/>
                <a:cs typeface="+mn-cs"/>
              </a:rPr>
              <a:t>署</a:t>
            </a:r>
            <a:r>
              <a:rPr lang="zh-TW" altLang="en-US" sz="1200" dirty="0" smtClean="0">
                <a:latin typeface="+mn-ea"/>
              </a:rPr>
              <a:t>的網站上找到。再來可以到全國各地的衛生局或衛生所，也都有提供愛滋篩檢的服務，另外一些愛滋病相關的民間團體也都能提供服務，如</a:t>
            </a:r>
            <a:r>
              <a:rPr lang="en-US" altLang="zh-TW" sz="1200" dirty="0" smtClean="0">
                <a:latin typeface="+mn-ea"/>
              </a:rPr>
              <a:t>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latin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+mn-ea"/>
              </a:rPr>
              <a:t>2.</a:t>
            </a:r>
            <a:r>
              <a:rPr lang="zh-TW" altLang="en-US" dirty="0" smtClean="0">
                <a:latin typeface="+mn-ea"/>
              </a:rPr>
              <a:t>千萬不能利用捐血驗愛滋，因為空窗期是驗不出來的，且將可能感染他人。</a:t>
            </a:r>
            <a:endParaRPr lang="en-US" altLang="zh-TW" dirty="0" smtClean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84654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BC435186-273C-4424-BEC0-DA9E7BDC6FFF}" type="slidenum">
              <a:rPr lang="en-US" altLang="zh-TW" sz="1200"/>
              <a:pPr eaLnBrk="1" hangingPunct="1"/>
              <a:t>32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92417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C69E9E9B-49C5-402C-B654-5A27DA024684}" type="slidenum">
              <a:rPr lang="en-US" altLang="zh-TW" sz="1200"/>
              <a:pPr eaLnBrk="1" hangingPunct="1"/>
              <a:t>9</a:t>
            </a:fld>
            <a:endParaRPr lang="en-US" altLang="zh-TW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3263"/>
            <a:ext cx="4595813" cy="344646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37" y="4361460"/>
            <a:ext cx="5041062" cy="4080732"/>
          </a:xfrm>
          <a:noFill/>
        </p:spPr>
        <p:txBody>
          <a:bodyPr/>
          <a:lstStyle/>
          <a:p>
            <a:pPr eaLnBrk="1" hangingPunct="1"/>
            <a:r>
              <a:rPr lang="zh-TW" altLang="en-US" dirty="0" smtClean="0"/>
              <a:t>愛滋病主要的傳染途徑有三種：分別為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性行為、血液交換及母子垂直傳染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339708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A9C91897-11E8-446E-B30C-3C981941ACD8}" type="slidenum">
              <a:rPr lang="en-US" altLang="zh-TW" sz="1200"/>
              <a:pPr eaLnBrk="1" hangingPunct="1"/>
              <a:t>10</a:t>
            </a:fld>
            <a:endParaRPr lang="en-US" altLang="zh-TW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20725"/>
            <a:ext cx="451485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8" y="4321985"/>
            <a:ext cx="5026370" cy="4111437"/>
          </a:xfrm>
          <a:noFill/>
        </p:spPr>
        <p:txBody>
          <a:bodyPr lIns="92864" tIns="46432" rIns="92864" bIns="46432"/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 smtClean="0">
                <a:latin typeface="+mj-ea"/>
                <a:ea typeface="+mj-ea"/>
              </a:rPr>
              <a:t>該表為感染</a:t>
            </a:r>
            <a:r>
              <a:rPr lang="en-US" altLang="zh-TW" dirty="0" smtClean="0">
                <a:latin typeface="+mj-ea"/>
                <a:ea typeface="+mj-ea"/>
              </a:rPr>
              <a:t>HIV</a:t>
            </a:r>
            <a:r>
              <a:rPr lang="zh-TW" altLang="en-US" dirty="0" smtClean="0">
                <a:latin typeface="+mj-ea"/>
                <a:ea typeface="+mj-ea"/>
              </a:rPr>
              <a:t>的相對危險性，其中以肛交最危險；如果口交插入者的危險程度是</a:t>
            </a:r>
            <a:r>
              <a:rPr lang="en-US" altLang="zh-TW" dirty="0" smtClean="0">
                <a:latin typeface="+mj-ea"/>
                <a:ea typeface="+mj-ea"/>
              </a:rPr>
              <a:t>1</a:t>
            </a:r>
            <a:r>
              <a:rPr lang="zh-TW" altLang="en-US" dirty="0" smtClean="0">
                <a:latin typeface="+mj-ea"/>
                <a:ea typeface="+mj-ea"/>
              </a:rPr>
              <a:t>，肛交接受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例如男同志的</a:t>
            </a:r>
            <a:r>
              <a:rPr lang="en-US" altLang="zh-TW" dirty="0" smtClean="0">
                <a:latin typeface="+mj-ea"/>
                <a:ea typeface="+mj-ea"/>
              </a:rPr>
              <a:t>0</a:t>
            </a:r>
            <a:r>
              <a:rPr lang="zh-TW" altLang="en-US" dirty="0" smtClean="0">
                <a:latin typeface="+mj-ea"/>
                <a:ea typeface="+mj-ea"/>
              </a:rPr>
              <a:t>號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的危險程度則是他的</a:t>
            </a:r>
            <a:r>
              <a:rPr lang="en-US" altLang="zh-TW" dirty="0" smtClean="0">
                <a:latin typeface="+mj-ea"/>
                <a:ea typeface="+mj-ea"/>
              </a:rPr>
              <a:t>100</a:t>
            </a:r>
            <a:r>
              <a:rPr lang="zh-TW" altLang="en-US" dirty="0" smtClean="0">
                <a:latin typeface="+mj-ea"/>
                <a:ea typeface="+mj-ea"/>
              </a:rPr>
              <a:t>倍。</a:t>
            </a:r>
            <a:endParaRPr lang="en-US" altLang="zh-TW" dirty="0" smtClean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dirty="0" smtClean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en-US" dirty="0" smtClean="0">
                <a:latin typeface="+mj-ea"/>
                <a:ea typeface="+mj-ea"/>
              </a:rPr>
              <a:t>肛交之所以較危險，是因為肛門構造為單層黏膜，而陰道為多層黏膜，所以肛交較易造成黏膜破損，進而提高感染</a:t>
            </a:r>
            <a:r>
              <a:rPr lang="en-US" altLang="zh-TW" dirty="0" smtClean="0">
                <a:latin typeface="+mj-ea"/>
                <a:ea typeface="+mj-ea"/>
              </a:rPr>
              <a:t>HIV</a:t>
            </a:r>
            <a:r>
              <a:rPr lang="zh-TW" altLang="en-US" dirty="0" smtClean="0">
                <a:latin typeface="+mj-ea"/>
                <a:ea typeface="+mj-ea"/>
              </a:rPr>
              <a:t>的風險。</a:t>
            </a:r>
            <a:endParaRPr lang="en-US" altLang="zh-TW" dirty="0" smtClean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dirty="0" smtClean="0">
              <a:latin typeface="+mj-ea"/>
              <a:ea typeface="+mj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+mj-ea"/>
                <a:ea typeface="+mj-ea"/>
              </a:rPr>
              <a:t>3.</a:t>
            </a:r>
            <a:r>
              <a:rPr lang="zh-TW" altLang="en-US" dirty="0" smtClean="0">
                <a:latin typeface="+mj-ea"/>
                <a:ea typeface="+mj-ea"/>
              </a:rPr>
              <a:t>各種性行為感染</a:t>
            </a:r>
            <a:r>
              <a:rPr lang="en-US" altLang="zh-TW" dirty="0" smtClean="0">
                <a:latin typeface="+mj-ea"/>
                <a:ea typeface="+mj-ea"/>
              </a:rPr>
              <a:t>HIV</a:t>
            </a:r>
            <a:r>
              <a:rPr lang="zh-TW" altLang="en-US" dirty="0" smtClean="0">
                <a:latin typeface="+mj-ea"/>
                <a:ea typeface="+mj-ea"/>
              </a:rPr>
              <a:t>的機率：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肛交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接受者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)-0.50%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、肛交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插入者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)-0.065%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、陰交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接受者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)-0.10%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、陰交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插入者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)-0.05%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、口交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接受者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)-0.01%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、口交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插入者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)-0.005%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。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新細明體" charset="-12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新細明體" charset="-12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新細明體" charset="-12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新細明體" charset="-12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275106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3FD67599-14D2-44E0-8B03-B981F1615E93}" type="slidenum">
              <a:rPr lang="en-US" altLang="zh-TW" sz="1200"/>
              <a:pPr eaLnBrk="1" hangingPunct="1"/>
              <a:t>12</a:t>
            </a:fld>
            <a:endParaRPr lang="en-US" altLang="zh-TW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20725"/>
            <a:ext cx="4514850" cy="338613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8" y="4321985"/>
            <a:ext cx="5026370" cy="4111437"/>
          </a:xfrm>
          <a:noFill/>
        </p:spPr>
        <p:txBody>
          <a:bodyPr lIns="92864" tIns="46432" rIns="92864" bIns="46432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各行為感染</a:t>
            </a:r>
            <a:r>
              <a:rPr lang="en-US" altLang="zh-TW" dirty="0" smtClean="0">
                <a:solidFill>
                  <a:schemeClr val="tx1"/>
                </a:solidFill>
              </a:rPr>
              <a:t>HIV</a:t>
            </a:r>
            <a:r>
              <a:rPr lang="zh-TW" altLang="en-US" dirty="0" smtClean="0">
                <a:solidFill>
                  <a:schemeClr val="tx1"/>
                </a:solidFill>
              </a:rPr>
              <a:t>的機率：</a:t>
            </a:r>
            <a:r>
              <a:rPr lang="zh-TW" altLang="en-US" sz="1200" b="0" dirty="0" smtClean="0">
                <a:solidFill>
                  <a:schemeClr val="tx1"/>
                </a:solidFill>
              </a:rPr>
              <a:t>輸血、器官移植</a:t>
            </a:r>
            <a:r>
              <a:rPr lang="en-US" altLang="zh-TW" sz="1200" b="0" dirty="0" smtClean="0">
                <a:solidFill>
                  <a:schemeClr val="tx1"/>
                </a:solidFill>
              </a:rPr>
              <a:t>---90%</a:t>
            </a:r>
            <a:r>
              <a:rPr lang="zh-TW" altLang="en-US" sz="1200" b="0" dirty="0" smtClean="0">
                <a:solidFill>
                  <a:schemeClr val="tx1"/>
                </a:solidFill>
              </a:rPr>
              <a:t>、醫護人員被針扎傷</a:t>
            </a:r>
            <a:r>
              <a:rPr lang="en-US" altLang="zh-TW" sz="1200" b="0" dirty="0" smtClean="0">
                <a:solidFill>
                  <a:schemeClr val="tx1"/>
                </a:solidFill>
              </a:rPr>
              <a:t>---0.3%</a:t>
            </a:r>
            <a:r>
              <a:rPr lang="zh-TW" altLang="en-US" sz="1200" b="0" dirty="0" smtClean="0">
                <a:solidFill>
                  <a:schemeClr val="tx1"/>
                </a:solidFill>
              </a:rPr>
              <a:t>、</a:t>
            </a:r>
            <a:r>
              <a:rPr kumimoji="1" lang="zh-TW" altLang="zh-TW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靜脈藥癮者共用針頭、空針、溶液</a:t>
            </a:r>
            <a:r>
              <a:rPr kumimoji="1" lang="en-US" altLang="zh-TW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---0.67%</a:t>
            </a:r>
            <a:r>
              <a:rPr kumimoji="1" lang="zh-TW" altLang="en-US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。</a:t>
            </a:r>
            <a:endParaRPr kumimoji="1" lang="en-US" altLang="zh-TW" sz="1200" b="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rgbClr val="000000"/>
                </a:solidFill>
              </a:rPr>
              <a:t>2.</a:t>
            </a:r>
            <a:r>
              <a:rPr lang="zh-TW" altLang="en-US" dirty="0" smtClean="0">
                <a:solidFill>
                  <a:srgbClr val="000000"/>
                </a:solidFill>
              </a:rPr>
              <a:t>靜脈藥癮者共用針頭的感染率比輸血低很多，但是要注意的是靜脈藥癮者每天會施打很多次，如此累計下來的感染率就接近</a:t>
            </a:r>
            <a:r>
              <a:rPr lang="en-US" altLang="zh-TW" dirty="0" smtClean="0">
                <a:solidFill>
                  <a:srgbClr val="000000"/>
                </a:solidFill>
              </a:rPr>
              <a:t>100%</a:t>
            </a:r>
            <a:r>
              <a:rPr lang="zh-TW" altLang="en-US" dirty="0" smtClean="0">
                <a:solidFill>
                  <a:srgbClr val="000000"/>
                </a:solidFill>
              </a:rPr>
              <a:t>。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zh-TW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rgbClr val="000000"/>
                </a:solidFill>
              </a:rPr>
              <a:t>2.</a:t>
            </a:r>
            <a:r>
              <a:rPr lang="zh-TW" altLang="en-US" dirty="0" smtClean="0">
                <a:solidFill>
                  <a:srgbClr val="000000"/>
                </a:solidFill>
              </a:rPr>
              <a:t>盡量不要紋身、穿耳洞等侵入性的行為，因為我們無法保證業者一定會將器具消毒乾淨。</a:t>
            </a:r>
            <a:endParaRPr lang="en-US" altLang="zh-TW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58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4214CBDD-ED07-49D5-AAC9-0E9C8FA4B622}" type="slidenum">
              <a:rPr lang="en-US" altLang="zh-TW" sz="1200"/>
              <a:pPr eaLnBrk="1" hangingPunct="1"/>
              <a:t>13</a:t>
            </a:fld>
            <a:endParaRPr lang="en-US" altLang="zh-TW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20725"/>
            <a:ext cx="4514850" cy="33861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8" y="4321985"/>
            <a:ext cx="5026370" cy="4111437"/>
          </a:xfrm>
          <a:noFill/>
        </p:spPr>
        <p:txBody>
          <a:bodyPr lIns="92864" tIns="46432" rIns="92864" bIns="46432"/>
          <a:lstStyle/>
          <a:p>
            <a:pPr eaLnBrk="1" hangingPunct="1"/>
            <a:r>
              <a:rPr lang="zh-TW" altLang="en-US" dirty="0" smtClean="0"/>
              <a:t>母子垂直感染發生在懷孕、生產的過程中，但是母乳也可能是傳染途徑之一，如果確定是感染的母親，最好不要哺餵母乳，懷孕的婦女最好做</a:t>
            </a:r>
            <a:r>
              <a:rPr lang="en-US" altLang="zh-TW" dirty="0" smtClean="0"/>
              <a:t>HIV</a:t>
            </a:r>
            <a:r>
              <a:rPr lang="zh-TW" altLang="en-US" dirty="0" smtClean="0"/>
              <a:t>的篩檢。</a:t>
            </a:r>
          </a:p>
        </p:txBody>
      </p:sp>
    </p:spTree>
    <p:extLst>
      <p:ext uri="{BB962C8B-B14F-4D97-AF65-F5344CB8AC3E}">
        <p14:creationId xmlns:p14="http://schemas.microsoft.com/office/powerpoint/2010/main" xmlns="" val="90003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9488" indent="-288265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53058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14282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75505" indent="-230612" defTabSz="916041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36728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97952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59175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920399" indent="-230612" defTabSz="9160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3DA3862E-FA30-44DA-BC09-6BEC53084AA4}" type="slidenum">
              <a:rPr lang="en-US" altLang="zh-TW" sz="1200"/>
              <a:pPr eaLnBrk="1" hangingPunct="1"/>
              <a:t>14</a:t>
            </a:fld>
            <a:endParaRPr lang="en-US" altLang="zh-TW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/>
              <a:t>1.</a:t>
            </a:r>
            <a:r>
              <a:rPr lang="zh-TW" altLang="en-US" dirty="0" smtClean="0"/>
              <a:t>空窗期期間，雖然檢驗不到愛滋病毒抗體，但本身已具傳染力，因此性行為時一定要戴保險套，以免傳染他人。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2.</a:t>
            </a:r>
            <a:r>
              <a:rPr lang="zh-TW" altLang="en-US" dirty="0" smtClean="0"/>
              <a:t>如果有人在性行為前作了愛滋快速篩檢並呈現陰性，然後要求無套性交，千萬不可答應，因為對方可能正處於空窗期。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3.</a:t>
            </a:r>
            <a:r>
              <a:rPr lang="zh-TW" altLang="en-US" dirty="0" smtClean="0"/>
              <a:t>目前可藉由檢驗愛滋病毒抗原</a:t>
            </a:r>
            <a:r>
              <a:rPr lang="en-US" altLang="zh-TW" dirty="0" smtClean="0"/>
              <a:t>(</a:t>
            </a:r>
            <a:r>
              <a:rPr lang="zh-TW" altLang="en-US" dirty="0" smtClean="0"/>
              <a:t>體內病毒</a:t>
            </a:r>
            <a:r>
              <a:rPr lang="en-US" altLang="zh-TW" dirty="0" smtClean="0"/>
              <a:t>)</a:t>
            </a:r>
            <a:r>
              <a:rPr lang="zh-TW" altLang="en-US" dirty="0" smtClean="0"/>
              <a:t>來縮短空窗期至</a:t>
            </a:r>
            <a:r>
              <a:rPr lang="en-US" altLang="zh-TW" dirty="0" smtClean="0"/>
              <a:t>11</a:t>
            </a:r>
            <a:r>
              <a:rPr lang="zh-TW" altLang="en-US" dirty="0" smtClean="0"/>
              <a:t>天，但價格昂貴且需自費。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347572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任何人只要與十六歲以下之男女發生猥褻或性交行為，即觸犯刑法第</a:t>
            </a:r>
            <a:r>
              <a:rPr lang="en-US" altLang="zh-TW" dirty="0" smtClean="0"/>
              <a:t>227</a:t>
            </a:r>
            <a:r>
              <a:rPr lang="zh-TW" altLang="en-US" dirty="0" smtClean="0"/>
              <a:t>條，屬於公訴罪並且不可撤銷，最重可判十年以下的有期徒刑，所以與十六歲以下未成年者發生性行為是有刑罰的，即使兩情相悅亦同。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註：依刑法</a:t>
            </a:r>
            <a:r>
              <a:rPr lang="en-US" altLang="zh-TW" dirty="0" smtClean="0"/>
              <a:t>227-1</a:t>
            </a:r>
            <a:r>
              <a:rPr lang="zh-TW" altLang="en-US" smtClean="0"/>
              <a:t>條，十八歲以下之人犯前條之罪者，減輕或免除其刑。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2671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95F59-D4A4-494B-90AC-205AABFA402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7274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0350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813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6150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81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998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0945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3931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642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6671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5613-B840-45AC-8C53-225D90C009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0414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137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77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117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545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633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76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063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40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D47285-8DA1-4AC9-B1E2-6068E3A37CBF}" type="datetimeFigureOut">
              <a:rPr lang="zh-TW" altLang="en-US" smtClean="0"/>
              <a:pPr/>
              <a:t>2014/4/25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F14DFC-DABD-42AD-A4AF-0D67F8985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37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em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avert.org/graphics/v1big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" y="1372724"/>
            <a:ext cx="7421868" cy="220029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逆轉愛滋</a:t>
            </a: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“3</a:t>
            </a: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  <a:r>
              <a:rPr lang="en-US" altLang="zh-TW" sz="8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從我做起</a:t>
            </a:r>
            <a:endParaRPr lang="zh-TW" altLang="en-US" sz="8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66" y="3933056"/>
            <a:ext cx="8001024" cy="1752600"/>
          </a:xfrm>
        </p:spPr>
        <p:txBody>
          <a:bodyPr>
            <a:normAutofit fontScale="92500" lnSpcReduction="20000"/>
          </a:bodyPr>
          <a:lstStyle/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tx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和平區衛生所  </a:t>
            </a:r>
            <a:endParaRPr lang="en-US" altLang="zh-TW" sz="3200" dirty="0" smtClean="0">
              <a:solidFill>
                <a:schemeClr val="tx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tx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  護士 謝駿菁</a:t>
            </a:r>
            <a:endParaRPr lang="zh-TW" altLang="en-US" sz="3200" dirty="0">
              <a:solidFill>
                <a:schemeClr val="tx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7786678" y="6492875"/>
            <a:ext cx="1357322" cy="365125"/>
          </a:xfrm>
        </p:spPr>
        <p:txBody>
          <a:bodyPr/>
          <a:lstStyle/>
          <a:p>
            <a:fld id="{8539F8FD-BD03-438C-A0DB-CC8F105A72CE}" type="datetime1">
              <a:rPr lang="zh-TW" altLang="en-US" sz="1800" smtClean="0">
                <a:latin typeface="Times New Roman" pitchFamily="18" charset="0"/>
                <a:cs typeface="Times New Roman" pitchFamily="18" charset="0"/>
              </a:rPr>
              <a:pPr/>
              <a:t>2014/4/25</a:t>
            </a:fld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encrypted-tbn3.gstatic.com/images?q=tbn:ANd9GcS6xmJJzo1hb1WsMwlREmHlpChWYw7ga1-xkKNaOBm1frfil_G-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989" y="4653136"/>
            <a:ext cx="1500198" cy="1189159"/>
          </a:xfrm>
          <a:prstGeom prst="rect">
            <a:avLst/>
          </a:prstGeom>
          <a:noFill/>
        </p:spPr>
      </p:pic>
      <p:sp>
        <p:nvSpPr>
          <p:cNvPr id="47108" name="AutoShape 4" descr="data:image/jpeg;base64,/9j/4AAQSkZJRgABAQAAAQABAAD/2wCEAAkGBhISEBUUExQTFRQVFRYVFBcYFhUUEBIQFxQVFBQUFBgYHSYfGhojGRQSHy8gIycpLSwtFx4xNTAqNSYrLCkBCQoKDgwOGg8PGiwkHyQtLTUpLiwuLSopLCwpKSwsLDE1LCwsLCwpLCwpKTQtLCwsKSk0LCwsLSwsLCwsKSksKf/AABEIALgBEgMBIgACEQEDEQH/xAAcAAEAAQUBAQAAAAAAAAAAAAAABwECAwQFBgj/xABKEAACAQICBAkJBAYHCQAAAAAAAQIDEQQhEjFBUQUGBxMUYYGR8CJSU3GSobHB0RdCctIjMlSCk+EVRGKjstPxFjNDY3OzwsPj/8QAGwEBAAIDAQEAAAAAAAAAAAAAAAEEAgMFBgf/xAAtEQEAAgECBAQFBAMAAAAAAAAAAQIDESEEEhMxBRVRoRQyQZHwInGB4WGxwf/aAAwDAQACEQMRAD8AmutVadlYwdOfUbU6SetFvRo7vewMVLFNvUrZb9o6bnq8Zv5GaOHindLMudNPYgMEMZ1eMrfELGrc/DsZ9BbkNBbkBjp4jStZePFu8zFFFIqAAAAAAAAAAAAAAAAAAAAAAAAAAAAAAAAAAAAAAAAAAAA8rx/45dBorm9GVeo7QTzUYr9abS2LJLrfUz0uLxUadOVSbtGEXKT3Rirt9yPnjh7hmeNxU6sr+U/JXmUl+rFdnvbe005cnJDp+G8H8Tk1t8sd3cwvKrwindypzXmypK1vXBxfvPccA8qdCq1DELmJ+de9Fv8AFrj2q3WRPksjFXot5rWr+7x89RWrntDvZfC8F42jT9tn0nCaaTTTTzTWaa2NFx89cWeULFYGWjF6dK+dKb8m17vQlrg7t6rreiaOK3HHD4+F6UrTSWnTllVh1tbY/wBpZfAt0yRZ5vieCyYN53j1/OzugA2KQAeI5UOOzwVBU6TSr1U7PK9KkspVLec21GPW2/ukTOkas8eOclorX6uxxg47YXCPRqT0qno4eVUX4s7R7Wuq543HctEk/Iw8bbNKo79qUcu9kc8H0JTbnNtt3bu2223duTebbzZdiKMO0p2zzrs9Tg8HxRTW+8/nokPC8tuyphl1uNX5SgviSHwJw1TxVCNak3oyvk7aUZJ2cZW2pnzhzESSeR7hpRnUwreU/wBJT/GklNL1x0X+6zPHm1nSVXj/AAyuPHOTHHbv+yVQAWnnQAAAAAAAAAAAAAAAAAAAABFVLlvf3sJ3Vv8A5mzT5bIbcLU7KkX8Yoi3QW5bCuivj/Io9ez2HlGD095Sn9tdL9lq+3Aq+Wul+zVfbgRZo5dhXm/j8R17I8nw+nvL2fHTlTWKwzoU6U6elKOm3KLvTWejlvko9ie88Vha6Tzyv3es5PCCnGd75PNfNMrSxsrWaXz3EWnn3lswVjh9aUjR6DS2+PG1F8Hk/Hq8dhzcPjU9tnufjMyPhGK6/GZqmsr9ctfqw4ildlMDiq2HqKpRnKFSDvGSyae1bmntTyepozw4UpbX3mGrwjGT/RQTe2TXkr6k11hjk6do3lL3APLJhp0IvERnCsvJmoQ0oOWyUc8k9z1ZrM7VHlO4Plrqyg906dRfCLRAUGnNKUpOSd1qVNNZ6kdGhUjnpJPUtSf3Ub+taHH8pwXnaZj8/lNdTlS4NWXP39VOq/8AwIl4+cJrF8IVKsW5U1oQpJ5JQhHW1+OVR2OTVqRbepLsWq5yMRjLSa0r2feY3yWvGjdw/A4OGtz6/fR6TDSytsy+BgxFPL1HBo8JyT8n+R044+Mo+U/ijTyS6kcRS20K6J0uL3CfRsTSrZ/o5qTS1uGqaXri5LtOLUrwXnX6n48Mshwh+LvT+JMV03hhe9bRNbRtKb6fLJgmr83iV+5T+VQyLlgwPm11+5D85CuBmmu3rzNt4deGbpzzDmV8Hw2jWNful98r+A3VvYj+Yo+WHA+bX9iP5yHuixKvCofESnybF/n7/wBJffLFgfNxHsQ/OW/bLgfMxHsU/wDMIh6Kh0WPWPiJR5Ni/J/pLb5aMH6LE+zS/wAwp9s+D9Fie6l/mETdFXjqDwy8bh8RKfJsX5KWHy04PZRxHdSX/sLPtswvoMR/dfnIo6KusdFXWPiJPJ8X5KVvttwvoMR/dfnKfbbhbf7jEf3X5iKuiLr8ah0VdY+Ik8nxenulRctuHf8AV6/fT/MUfLdh/wBnr99P8xFnR1195jlQXWOvJ5Ph9PeUrPlvw37PX76f5in244f9nr99L8xFPRVuZR4ZdY68nk+L095Sv9uGH/Z6/fT/ADAifo3U/eB15R5Pi9PeWdQ+D9zLtHPtRjeBrR1wq/w5L4xLbTWtS7Yv17jTyS6kcTSWwo/NFbZdiNXnJdfdv1lJV+vqI5JZderJXw6lk9/xNKpwfZb1btSTM7r9fX8inP8AX1fyJiJhha2O/doTotdfVtXrMNam/UdKVVPdsa1eorHCaWvVu+pnqrzTXaHNwuCcnd6ve/Ud3D4DRV5KyWpfXcX0XoLLX41ePdrxY+UpQ0VrbzfVtsYTbXZYx4YpGs7y49XFxVVtK9r3+Hi5klwmlfNWdmrvPONv59hZHApJra3buTtfvMtHBRsna+Sbur5+Lm3SNFDmyc09lsa+k9JK8UrLdffv1ZZX95gqYSTeuF+29u7UdFUbJ7G1dbFe9tm3UZaWi1muvPf1r5mM207NsYJt807uTDBtbM/mXqT3XOm8HHUk09ybXZk7eO/XxGEdvJk1uzvfqd9u4RMSmcdscbNeEL5avWnkyk8NZ2vr7jJDCy2zlbu2Zau02aMFHVFe9u4nbsis83zMuCwjsrarXu9ru2/idRU/l7zUhXl1dzL+fl8NjNcxMr1L1rGkNnmlbvK818vganSpeEHi3v8Ad3Ecks+rVtKiV5r5Gl0x7147Q8XLev8ATPeOSUdWrc5r5lnNmn0yT+8vdtKrES84nklHWq3FT+JVUjReLl5y9xb0yXnLvQ5JOtV0OaLeb+BoLGS85b9nYUli5ecu9DklHXq33T8essdM0lXk/vfAOvLzl3onkk69W9ofIo6Zzuky85at6HSJb17tY5JR16ukqa6ihzeflv8AgBySder6lKOJUHTfPVvNLcu4tdCPmx7kZDzPCHKNgKMpRnVlpxbUoqlVclJZNPybETMR3Z0x2vOlYmf2eheFh5sfZRhxUKNOLnNU4xirylJRUUt7bI+4W5ZoJNYajKT86q1GK/di233xPDcKcO4vGyTr1G0ndR/VpR/DBZdru+s1WzVq6fD+F5sk/q2j3ek46ce4170MJFRpvKdTRSnUW6OV4x69b6lr8ZKjb1+PH12Z+Z0Vl48eLFm0o3yTaXquG4WnD15asFms+7v19/v3vM1sVWsrLX8EbGLxSWSzfuSORiqtr73mxWNU5cmkaQycHrnJOK1tqMfXLyV77ElcqXBNGg8JGjSpwWjV0tCEY6VuaScmlnrl3s8nyecFupiacrZRkqj9cf1F7Vn2M9lytS/SYVbqdT3yh9CxEfomXGtfXisdPTWZ/mEb4uPZ7vgMPG6ttXqeXzRszo3j2buo16UrO+eWvrT6ytq7nLETqzU1na3V/JfR9gqxz9eevWZZR268u23zXUUfla9vr1+O3ffWkSm1dY0Svyb4PBYrBR08NQdWk+bq3pwbk1nCbyz0o2d96ketXFbBr+rYf+FD6ENcn3GHoeM8tpU6tqdRt2Sd/wBHN7Mm2r7pvqJ3hK6OhjmLQ8Xx+O+HLO86T2aC4uYT9nofwofQuXAGG9BR/hw+hvg2aKHPb1aP9BYb0FH+HD6Ff6Ew/oaP8OH0N0EnNPq01wNh/Q0v4cPoVXBND0VL2IfQ2wEc0tZcGUfRU/Yj9A+DKPoqfsR+hsgGstZcGUfRU/Yj9Cv9HUvR0/Yj9DYANZYOgUvRw9mP0K9Cp+ZD2V9DMAasXRYeZH2UOiw82PsoygIYuiw8yPsodGh5se5GUAW80ty7iheAAAAHA4zcTcLjV+ljaaVo1I2VSK3N6pLqd+qx3zWxUXbIiYie7Ol7UtzVnSUMcMcn9XDy8lxqx2NeTPtjJ/Bs5LwlVZaE12MlvhDg9y1nM/2eu9RVtgiezvYvGMta6WiJ9kaywlV/cl3M52OqSjloyT6013X+JLr4ru2oi7lMouniqdPVo0r9s5y+UEYTgiu61i8Vvlty6fZ56vidHJa9+7+ZqRjcrKBt0aNodd1fNeNphqu8szqljkr4KToxmrZtt9jcV7l7zW5XnbFUF/yp29emr/FG3yK429KtTf3Kl1+Gcb/4oz7yzlrwtlhqq+7OdN+qcFNf9p95ZmNcbgUvNeO1t6z7wj3nLbtnwNef63V8i/Sulmu41cVVd0lqe7f42FL6vVzOsN/Cyycd2r1F/OxMNGOV89z8NCUHqS+ZFo3ZUnZStNN28Px8iQ+IfKYqMFQxbloRsqdbOWjHZCttstSnnlr1Xce0+Ca03lCT7LLveR6fgHiFVqvy6kKfY5y7bWXvN2KbxO0Obx8cNkppltH/AFONGtGcVKLUoyScWmnFxeaaayaLzzfE3ivPAwlDpDq0n5UYOGiqcs9LRek8nrtvz2s9IX47bvHXiItMVnWPUABLAAAAAAAAAAAAAAAAAAAAAACjRUAYZYdMRwy3GYA1Wc2j575TqyqcK1/7LhTX7tOF17TkfQs3ZZ6vkfM3CeL5/FVauf6SpUqL8MpOUfc4o0Z50h2PCac2SZ/x/uWvSoLSWr5diMtej6/ZXhGWhDbt75d+wv5uUmopNt6knm+xZlB67SIjd6XkfxTjjakNk6Sl2wqKPwqMlPjXwFDFUHCcbrWt6lsaex5vvI95PeLc6Vfnp5S0HBRVrKLlGT0nv8lav9JdjG6Ojjj9OkvE8beOvNqS+c+MPFmthZZpyp3ykr9mktj9z9xy4YVtpvK3VZvvsfRnCfAcaieSI84d5PrXdLyOr7ndsNGTDPerr8H4rWYiub7ovxuHckvFnfr1erqJf4u8FdIw1OqvvwTdvO1SXtJojThLgqpSaVSOjnk9cX1J/JkkcjvCt6VSg/8Ah1Lx/wCnU8r/ABqoMPfSTxSsTjjJTd1Vxad9R0MHwS4bD0+ghoItcrzk5Jlhwt7ZmwUUSpk1gAAAAAAAAAAAAAAAAAAAAAAAAAAAADzfKFwv0fg+tJO05x5qGdnp1PJuvVHSl+6QNg8M5StFXbySWbt1Wz1bibOOnFSeOqQU6mhQpptRir1J1ZZOTb8mKUclr1y1GLgfiTSoq0IWW165S/E3rK+Sk3l2eD4vHwuPXvafyHg+CuJ9SdtPyV5q19tsl7z2/A/FCMFlFLf1nq8JwTGOw3o00jOmKtVbiePy5/mnb0+jQwPBMYbDoIqDaoTOoY6tBS1oyAIcLhLizTqJppNPWmrpnL4u8SaeErzq01KLmlFrSbhZO6snqZ7EpYjlhsjLaImuuwioBLWAAAAAAAAAAAAAAAAAAAAAAAAAAAAAAAAtlC5VRKgAAAAAAAAAAAAAAAAAAAAAAAAAAAAAAAAAAAAAAAAAAAAAAAAAAAAAAAAAAAAAAAAAAAAAAAAA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112" name="AutoShape 8" descr="data:image/jpeg;base64,/9j/4AAQSkZJRgABAQAAAQABAAD/2wCEAAkGBhAQEBUUEBIVFBUVFRgZFRUUFBsUGxUXFRkWFxcVFRcYHCYeGR4jGhcUIC8gIycpLC4tGB4xNTAqNSYrLCkBCQoKDgwOGg8PGjUkHiQpLC8sLCktKSkvLCwpLCwtLSkpLCotLCwsKSwpKikpLywsLCksLSksKSwsLCwsLCwsLP/AABEIAJABAwMBIgACEQEDEQH/xAAcAAEAAgMBAQEAAAAAAAAAAAAABgcBBAUCAwj/xABFEAABAwIEAwYCBQgJBAMAAAABAAIDBBEFBhIhMUFRBxMiYXGBMpEUQnOhsSMzUmJygrLBFTQ1VJKTs9HwFyR0gyVDY//EABsBAQACAwEBAAAAAAAAAAAAAAABAwIEBQYH/8QAMhEAAgIBAgUBBgUEAwAAAAAAAAECAxEEIQUSEzFBUSJhcYGh4TKxwdHwIzVy8QYUM//aAAwDAQACEQMRAD8AvFERAEREAREQBERAEREAREQBERAEREAREQBERAEREARYusF9kB6RcYZxod/+5jFjY3cPn6ea6sUzXgFpBBGxBuD7qE0yydc4fiTXxPoiIpKwiIgCIiAIiIAiL4VsxZG5w4ta4/IEoSll4Puio+POmKSu8E8hJ30saD8gG8AvqM64rA4d5I8eUsdr+xA+5U9ZHffAL1tzRz6Z+xdaKExZ5dNhk1QwBs0Y0ubxDXEts4eVjffooNBm3FZL93PM8jjoYHWv1AabLJ2JGvp+D33c2Wo8rw8+pd6Kr8oYxiz6uNsveujN+87yPSA2x3uWje4HzWM5dok3euhpHaGsJa6QC7nOGxDb8ADt1KdRYyyFwi6V3Ri09stp7Je8tAFZVHnMGKwWe6WoaORkadJ/xCysrBswzSYYamRoEgjkdwIDtANnW6GyRmpGOr4XZpoqXMmm8bPySZFSEGb8UmdaOaVzjvpYwE+dgG8FsMztitM8d85/XRPHYOHlsD8isesjalwG9bKUc+mdy50UKq87mTC5KmDwyNs0tO+h5IHvsbj1Cg0GbMVkv3c0z7cdDNXHrZuyl2pFGn4PdcpNtRw8PPqXcirTJeL4rJVtbP3roiDrMkekDY2IJaN72+a6+dc+/Qz3MADprXJdwjBG1xzceNum/ksudYyymfDbVeqINSeM7Pb5kyusgqkG4/is93MkqHj/APNp0j/ALLsZTzrX/SGwSky6tQs8Wc0hpIN7A2uN79VirU/Bt28Etrg5cybXdZLYRUtUZjxlpJe6dlr6vyVmt676bWHqvhBm7FJDaOeZ5tezG6jbrs0qOsjOPAbZR5lOOPj9i8EUO7PcQrpWSfTNdg5uh0jdJNwdQ4C4Hh5c1JsSxBlPE+WQ2axpJ9uQ6k8LeatTysnHuolVa6s5efB8MexyKkiMkrgOTRxLj0aOZ8lXc2L4lijXinjLY9wTrt0OnVsL+QHM7riVuIz4tWMaTbW7SxvERtO5PmQASTzsrlwzDo6eJkcYs1gsP5k9SeqqT6j9x2bK4cMhHmSla99+0V+5TtXkWsp9HeMGl9gdL7W1cWuPLnvuNlO8nzTQTOpqhwL9IcCPrjk/yJAIN+OkHc3WznuicaWWRu5DLWJ2AuLusdrgA+fBRvBcXMtRQySyeMxFkh4arPlDLn1aUSUJYLp32a7Tc08bZ7Ls0s/YswFel8oXXaD13FvPdfVXHmAiIgCIiAIiIAtTFvzEv2b/AOErbWriv5iX7N/8JQzh+JfEpfIVfFBWsfM8MYGPBc7hct2Uo7Q80UdRTiKF4lfrDgWg2YBxN7c+FlCsuYOauURNOlxjc5p82tuAfIlfTCWwwVWiuiLmNcWvbcgsI21ED4gPwWmm+XB73UaamWp62W5wWeVfQ62BUrxhVdIdmP7trf1ix3iI93Aey+eQ8zQ0Mkrpg8h7WgaBf4STvuOqnucBF/RMvc6e77tujRa2nU21rKB5EyzDXSStmLwGNaRoIbu4uG9weizaaaS9DTq1FWo019l6xFy3S7+CwMFz7SVcoij1teQS0Pba9tyAQTvZVTXQy0lYdbfHHKXDUNnWdcO8wdt1a+C5CpaSYSx945wBA1uuG32JAAG9l0sSwelqhpmjZIR1+JvoRuFZKMpLfucrT6/T6S6XSi3XJLOe5FcN7VaaSzaiJ0d+JH5Rvy4/cpJi9VHLQTPicHMMEli03B8JUFztkSClgM8D3CzgDG86gdW3hPHbob81rZGrHfRa+K50dw54HQkOafmLfJYqUk+Vl9mi01lS1OlykpLKfxX88nw7MXhteC4gDun8Tb9FSftSxCnNM2PU10he0sAIJaB8R24C2yrzAsDkrJe6iLQ7SXeO4Fm2vuPVSqi7JKgu/Kyxsbz0AuJHkCAPmsIOXLhI6Wthpq9ZG+23Dik+XycfCo3f0ZWH6pfAPIuB3+4tW1kPNUFCZTMHnWGW0C/w673uf1lLc4YRFSYQ+KIWaCzjuXEvF3OPMlRPIeVoK4zCYvGjRbQ4D4td73B6BMSUkl6GEdRRqNLdbbnkc/HfssE9wbPlJVyFkesODS4B7bXDeNrEqrcLgNfXtEh/PSlzz+ru4gfui3krSwfIVJSvL49bnFpaC917Bw3sABuVV2DVH0GvYZRbuZS1/kN2E/I3WU87cxRw3orr/wDVznl2z37P9cF409K2Noaxoa1osABYADkFnuG6tWkarcbC/wA+KzFO14DmkOBFwQbgg8CDzQztva4v0vv8lsHk3zZZyM4D/sKn7F/4KA9k39ck+xP8bVP84f1Cp+xf+CgHZP8A1yT7E/xtVMv/AER6DQ/22/4r9C2LKv8AtWr3CNkQ+E+J3mb2aPucfkrBKqrtUpz9Ja7rG3SL/omUu29NKyszy7GnweEZauPMaHZkB/SDbj/6328jt/K6uMFUFlzFPotVFKeDXDV+wbtd8gb/ACV9xyAgFu4I2I6dVjS9jc/5FVKOoU32a/Ih3adi4hpe7B8U122/VG7ifuHutLKWAsMdKXi5dG8kO5MGsAD1Mt/cqN9pleZK5zb7RMa0eRPid73P3KwMqNZ3EIO14GANvsdtbiBz4tuVC9qbJtg9Nw+tR7ybb+a/Y7uHw6ImNJvZrRfrYAXWyvLRYL0rzzreXkIiIQEREAREQBa9fGXRPaOLmuA9wQthYchKeHkqrs9y1Vw1ofLC5jWMcCXbAkjSA0/W9QpBn/Jn0pvfQN/LMG4G3eNHL9ocvl0t1H58wtriDW04IJBHet2I2IW7hmZqOpNqephlP6LJGuPyBusejiOGtjpWcTunqFqFs0sfIgeAYHXuw6qgexzQ4N7lknhOoHU8C/AGw91HaXAcUhJMUNRGTsdAIvbkS07q5sRxOGmjMk8jImAi7nuDRvsBc+a5Qz/hX9+p/wDNaseg5LbJs18asg5+xFqTy0QvLFNjAqo9f0gM1flO9J06eY8R49LLmYrlDEaeZz2NkfdxIliJJNzffSdQPtZXDS1UcrQ+J7XtPBzHBwPoQvqEdW2DGPGZxsdihHdYaxsUg/DcUrHBr2VEluHeag0e7th6qf4Fkx1LRTR3Dpp43BxHAHSQ1gPQEnfzK6dfnrDYH6JauEOB3br1Eeum9vddLDcXp6luunljlb1jeHD3tw91Kp5d2Yari1l8VXGKjFPOEV32c5cqoqwySxOja2NzbvFrk22b14HdWgAtDFcapqRodUzRwtcbAyODdR42F+K5v/ULCv79T/5rVnCtpeyjT1mrlqrepNYfY+mdsMkqKKSOIannSWi9r6XA2v6XVV0mB4pDfuoamO9r6AW3tfjpPmrZoM40FRII4KuGR5vZjJASbC5sB5L51Od8Nie5klZA17SQ5pkbcEcQehWMqXJ+cm1o+KT0tbrUU03nchmUafFxVsMvfiK57zvidJbY7AOPG9uHRdnO2QjVO76nsJbWc07CS3A35Ott0Nl26POeHTyNjiq4HvcbNa2QEk9AOfBdsI6sLlkYy4nY71fWlFpY27P4lIMpcVpfAxtVGOjA4t9i24PsurlPKVc+rjnla+MNdqc+QkPcB9UA+I389lPsTzth1M7TNVwsdzbrBI9Q25HutzCsdpapt6aaOUc+7eHW9QNx7rHoNbvODat43OcWlXFNrDf8+54zFRvmpJo4xdz4nBo6kjYfNQnszwGphqJJJonRt7vT4xa5Lgduuw4qW1Wd8Nie6OSsga9hs5pkaC0jiCF8v+oOFf36n/zWqx1NtPBzqtbOqidCW0iQkqK54woTxi1u9Zcxdb2/C9uqkGG4rBUx95TyslYSRqY4OFxxFxz8ljEqBsjeA1tuWO5tcRxB5KJLwyrTWuqyM14Pz5by9jytsQVYeRM+NjYKepNgwHu5DzAudDvMcuvD1huN0b2SuLwQdVnhwsQ7nq33vxDtwfVc5aSk4PY+i36erX0pS+TXhm+S6sq78DPN8tZ/kPwVtZahbLPJK0FrI2iGIEDg2xc4e50/uqpsBxNtNUNlcC7SHW0kAgubYHfpc/NXLlOsgfTt7iQPA43PiueOscQVbTvucPj3NCMYpeykkvd6/kjtWWURbJ48IiIAiIgCIiALy/gvS8v4ICkeyDKdHXR1JqoRKWSMDblwsC1xI8JHNdrPvZfSwUz6qgDoJqcd4ND3WLW/Fa5Ja4DcEW4bqP8AZRneiw5lQ2qkcwySMLLMc+4DSD8I23K7Oc+1KKugdR4YySaSoGgkMLbNdxDWnckja5AAuuhPqq3bt9DHwaWb8wvrstwTSfnPpDWPI2u+PW0u8r2Bt5qWYD2Z4VLRwPfStLnwRuc4PeCXOY0k7O6kqMZ3y66gy7BA8gvE7HSEbjW/W5wB6C9r+S9Zf7X59EVLDhz5ZGRNaGtkOp2hg8WnTfgL/wDLqGpOH9PtljY8UNI7A8dipoHudTVen8m43trLmg+Za5uzuJB3uur2nZjqJqmLC6J2mSa3evBIIDrkMuOA0gucRvawHFesuZYr63E24jiUYgbGB3MF7na4bccgC5zt9yTwFlzcuePNdUXjdok038mRtFv3SfvUbOXM92lv8SSU4P2QYZBEGvhE77eJ8hO55kNBAaL9BfzKi2dMmuwZzcQwtzo2scBLESXNs4gA77lhNgWk7XBFrbXAuHnqFr8Mqw7h9HlPuGEj7wFRC6XPu85BpMoKHHaOCaeLW0jW0anNLHEaXtu0gncEedlW2ecnUdLilBBDEWxzuaJW9486rytady4kbHkVMOw2VzsMcDwbUSBvoQxx+8lcntO/tvC/22f67FdXmFrgnssgmOEdnGG0szZoafTIy+lxkkfa4sSA5xF7c7Ktcg5Wpa/EcQbVRmQMkeW+NzLEzSA/ARf3V4qgMrY/WUmIVzqOkNU58rw4NDjoAlksfCDxUUynKMt99gy1cO7M8Lp5WSxU9nxnUwmSR1nDgbOcRdR3tVzTOJIcPoiRNUadbmmxDXHS1gP1bm5J5NHmujlfOeKVNS2Oqwx8ERDtUp1gNsLi+toBudlG6cd5m92v6gOn92Bun7iVEItybnvhNhkjwDsdw6CICeMVEn13vJtfnoYCAB63PUrweyWKGthqaCZ1NoeDJGLuD2D4mtJNxcXBBuN77WU/RUdWe+5JEq7suwqWR8j6fxPcXOIlkaC525OkP0i534KuuyXJ1FXtqTVRF5jkaGeN7LBwfceFwvwV4u4KqewX4K37Vn4PV0LJ9OW/oRgsbAsv09FF3VNH3bNRcRcuu53EkuJJ4BdIrC8vkAFzsFqt5eWSQztPpoRTd64Wl2jYQbEhxu5pH1hYE25cVUqlnaJmVtXOGR37uK4Bvs9x+sPK2w9SooxhcQGi5JAAG5JJsAB6rStlmWx9D4PRKjSrqd3l7+EYC+tLVPicHxPcxw+s02P3KbYf2VSyR3kl7t9uFg8X3uD6be+pc6t7Na+M+FjZR1Y8D7nWP4pySW5auJ6OxuDmvn2+uxtYV2p1UYAmY2YDn8Dvu8J+QUooO1Kik/OCSI/rN1D5sv8Agq2nyxWs+KmmH7hP4L4DBqk8IJT/AOp3+yyVk0advDOH3e0ml/i1/r6F5UOYqSf81PG/yDhf5HddC6oSHK9a/dtNN5eAj8VKssZUxXWBJLNTxcXWl8R8g25A9SrY2Sfg4eq4TRUnKN628Pv9P2LSCyvETbC3HzPPzK9q48+EREAXl/Bel5eEBT3YhhNPPHVGaGOTTIy2tjX2BaSQLjZWxRYTTw37mGOO/HQxrL+tguBkXIzMLZM1krpe9k1Xc0N0gCzW7cee6lIV11nPNtPYIrrt0/ssf+RH+DlpY/kB1XQUlXR3ZWRU8BBadJlDY2kC/J45O9jta0xzvlMYnS9w6QxeNrw4NDt232IPIgldfDaIQQxxNJIjjYwE8SGNDQT62UxtcIJR7pkYIl2c5/bXxmGezKuIWewjTr07F7W8vNvI+RCi2cg7Cschr9JME1hKQL2OnRI3106Xgc7GymGNdnEM1fFWxSuglY9rpNAH5XT16EjYne44hSPFcIhqoXRVEYkjcN2n7iCNwRyI3ClWQjLMez7oH1oq6OaNskTg9jhdrmm4IPQhQTtfzZHDSOpY3ap6izdDdy1hI1EgcNWzQOepar+xXu3H6HiFRAwn4ASePm1zb+4XXyt2V0lDL3znPqJxuJJfqnhqa3hfzJJ3SPTg+bOfcDpdneX3UOHQwvFpLF8g6Pf4iPbYeyhfad/beF/ts/12K2GhRbMuR2VtbS1LpXMNM4HQGgh+lweBf6viCiuz23KXvJJSqk7Ih/8AJ4l+27/WlVtqsa7sRjknlljrZY+8e55aGDbW4uIuCLi5PFRVKOJJvGSGWYVUXaRA/DsWpsTY0ujcWtkt+k0Frmn9qM3Hmw+S7eA9kX0Wpin+nzv7t2rRbSHcdnHVwU5xHDIqiJ0U7A+N4s5ruB/2PO44JGUapbPK8gYZisVTE2WB4fG8XDm7+x6HyO61sXzNSUhaKieOIvIDQ51iSTYbcQPM7BQaTsVEbyaOvqKdruLQSfa7S0n3W5gnY3SQSiaolkqpAbjvDZtxuCRxdY9TZOWrvzAn5OyqrsE+Cs+1Z+D1atlGMj5GZhYmDJXS99IHXc0N0gAhrduPE7qISShKL84JJSVAO0TNbWsNPHuXXDjcjcW224gX338uqkGb8fNJAXN+M7NvwHC59bcPO3mqWrax00jnuFrkmw4C5JsPf8T1WnbPCwj0XBeHdafWmvZXb3s+F7++/wA97qedmOWu8k+lSDwsJEQ6v4F3sNvUnoodhWGvqJmRM2LzbUeDRxLj6C5V54FTsZTxtjbpY1oDQeJA4OPrx91XTHLyzr8d1rpq6UO8u/w+5v6Vmy9Its8MebJZekQHnSs2WUQGGrKIgCIiAIiIAiIgCIiALCyiAwsoiAIiIAiIgCIiAwiyiAL5ySAAk8l7JUE7QM0sEboI3EuePEWi+kXte/Q2I25rGTSWTZ0unnqbVXEhmccxPrJyNX5JvwAXIvbid7X5bbcVH2Mubdf+FYUgyfgBqZxdt2jgCNnHiCd/hGxPqBxIWlvOR9F/p6LT+iSJPkbLBaLv+J4Bft8MZ3Efk52xP6u21wrHAWvh9C2JgaNzxc48XOPFx9StlbsYqKwfO9XqZam1zkZREWRqhERAEREAREQBERAEREAREQBERAEREAREQBERAEREAREQBYKyvEh2QHPx3Fm08Lnutw2F7aj0B/ny4qj8UqDNM9+5uTu619udhsLAeyluZ8Umq5nNaHCON+gaTu+/1ALfEb3P6LeN+C61Nk8RxBvGWUBu7B4Gcxa/IEnrcha88z2R6vQSr4fDms/FL6IhGWMtyVsultwxvxvts358T+qrlwjBIqZto228/Lp87n1JKzgmCxUkTYohsOZ3JPUnmugArK4KKOVxLiU9XNpbR8L9QAsoisOSEREAREQBERAEREAREQBFjUOqah1QGUWNQ6pqHVAZRY1DqmodUBlFjUOqah1QGUWNQ6pqHVAZRY1DqmodUBlFjUOqah1QGUWNQ6pqHVAZWriMDnxkM4229eV/Q2PstnUOqxqHVCU8PJy8Ny9DBpLW3cBbUdzc7uN+pPEromEXvbe1rr3cdU1DqiWDKU5SeZMyAsrGodU1DqhgZRY1DqmodUBlFjUOqah1QGUWNQ6pqHVAZRY1DqmodUBlFjUOqah1QGUREB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114" name="AutoShape 10" descr="data:image/jpeg;base64,/9j/4AAQSkZJRgABAQAAAQABAAD/2wCEAAkGBhAQEBUUEBIVFBUVFRgZFRUUFBsUGxUXFRkWFxcVFRcYHCYeGR4jGhcUIC8gIycpLC4tGB4xNTAqNSYrLCkBCQoKDgwOGg8PGjUkHiQpLC8sLCktKSkvLCwpLCwtLSkpLCotLCwsKSwpKikpLywsLCksLSksKSwsLCwsLCwsLP/AABEIAJABAwMBIgACEQEDEQH/xAAcAAEAAgMBAQEAAAAAAAAAAAAABgcBBAUCAwj/xABFEAABAwIEAwYCBQgJBAMAAAABAAIDBBEFBhIhMUFRBxMiYXGBMpEUQnOhsSMzUmJygrLBFTQ1VJKTs9HwFyR0gyVDY//EABsBAQACAwEBAAAAAAAAAAAAAAABAwIEBQYH/8QAMhEAAgIBAgUBBgUEAwAAAAAAAAECAxEEIQUSEzFBUSJhcYGh4TKxwdHwIzVy8QYUM//aAAwDAQACEQMRAD8AvFERAEREAREQBERAEREAREQBERAEREAREQBERAEREARYusF9kB6RcYZxod/+5jFjY3cPn6ea6sUzXgFpBBGxBuD7qE0yydc4fiTXxPoiIpKwiIgCIiAIiIAiL4VsxZG5w4ta4/IEoSll4Puio+POmKSu8E8hJ30saD8gG8AvqM64rA4d5I8eUsdr+xA+5U9ZHffAL1tzRz6Z+xdaKExZ5dNhk1QwBs0Y0ubxDXEts4eVjffooNBm3FZL93PM8jjoYHWv1AabLJ2JGvp+D33c2Wo8rw8+pd6Kr8oYxiz6uNsveujN+87yPSA2x3uWje4HzWM5dok3euhpHaGsJa6QC7nOGxDb8ADt1KdRYyyFwi6V3Ri09stp7Je8tAFZVHnMGKwWe6WoaORkadJ/xCysrBswzSYYamRoEgjkdwIDtANnW6GyRmpGOr4XZpoqXMmm8bPySZFSEGb8UmdaOaVzjvpYwE+dgG8FsMztitM8d85/XRPHYOHlsD8isesjalwG9bKUc+mdy50UKq87mTC5KmDwyNs0tO+h5IHvsbj1Cg0GbMVkv3c0z7cdDNXHrZuyl2pFGn4PdcpNtRw8PPqXcirTJeL4rJVtbP3roiDrMkekDY2IJaN72+a6+dc+/Qz3MADprXJdwjBG1xzceNum/ksudYyymfDbVeqINSeM7Pb5kyusgqkG4/is93MkqHj/APNp0j/ALLsZTzrX/SGwSky6tQs8Wc0hpIN7A2uN79VirU/Bt28Etrg5cybXdZLYRUtUZjxlpJe6dlr6vyVmt676bWHqvhBm7FJDaOeZ5tezG6jbrs0qOsjOPAbZR5lOOPj9i8EUO7PcQrpWSfTNdg5uh0jdJNwdQ4C4Hh5c1JsSxBlPE+WQ2axpJ9uQ6k8LeatTysnHuolVa6s5efB8MexyKkiMkrgOTRxLj0aOZ8lXc2L4lijXinjLY9wTrt0OnVsL+QHM7riVuIz4tWMaTbW7SxvERtO5PmQASTzsrlwzDo6eJkcYs1gsP5k9SeqqT6j9x2bK4cMhHmSla99+0V+5TtXkWsp9HeMGl9gdL7W1cWuPLnvuNlO8nzTQTOpqhwL9IcCPrjk/yJAIN+OkHc3WznuicaWWRu5DLWJ2AuLusdrgA+fBRvBcXMtRQySyeMxFkh4arPlDLn1aUSUJYLp32a7Tc08bZ7Ls0s/YswFel8oXXaD13FvPdfVXHmAiIgCIiAIiIAtTFvzEv2b/AOErbWriv5iX7N/8JQzh+JfEpfIVfFBWsfM8MYGPBc7hct2Uo7Q80UdRTiKF4lfrDgWg2YBxN7c+FlCsuYOauURNOlxjc5p82tuAfIlfTCWwwVWiuiLmNcWvbcgsI21ED4gPwWmm+XB73UaamWp62W5wWeVfQ62BUrxhVdIdmP7trf1ix3iI93Aey+eQ8zQ0Mkrpg8h7WgaBf4STvuOqnucBF/RMvc6e77tujRa2nU21rKB5EyzDXSStmLwGNaRoIbu4uG9weizaaaS9DTq1FWo019l6xFy3S7+CwMFz7SVcoij1teQS0Pba9tyAQTvZVTXQy0lYdbfHHKXDUNnWdcO8wdt1a+C5CpaSYSx945wBA1uuG32JAAG9l0sSwelqhpmjZIR1+JvoRuFZKMpLfucrT6/T6S6XSi3XJLOe5FcN7VaaSzaiJ0d+JH5Rvy4/cpJi9VHLQTPicHMMEli03B8JUFztkSClgM8D3CzgDG86gdW3hPHbob81rZGrHfRa+K50dw54HQkOafmLfJYqUk+Vl9mi01lS1OlykpLKfxX88nw7MXhteC4gDun8Tb9FSftSxCnNM2PU10he0sAIJaB8R24C2yrzAsDkrJe6iLQ7SXeO4Fm2vuPVSqi7JKgu/Kyxsbz0AuJHkCAPmsIOXLhI6Wthpq9ZG+23Dik+XycfCo3f0ZWH6pfAPIuB3+4tW1kPNUFCZTMHnWGW0C/w673uf1lLc4YRFSYQ+KIWaCzjuXEvF3OPMlRPIeVoK4zCYvGjRbQ4D4td73B6BMSUkl6GEdRRqNLdbbnkc/HfssE9wbPlJVyFkesODS4B7bXDeNrEqrcLgNfXtEh/PSlzz+ru4gfui3krSwfIVJSvL49bnFpaC917Bw3sABuVV2DVH0GvYZRbuZS1/kN2E/I3WU87cxRw3orr/wDVznl2z37P9cF409K2Noaxoa1osABYADkFnuG6tWkarcbC/wA+KzFO14DmkOBFwQbgg8CDzQztva4v0vv8lsHk3zZZyM4D/sKn7F/4KA9k39ck+xP8bVP84f1Cp+xf+CgHZP8A1yT7E/xtVMv/AER6DQ/22/4r9C2LKv8AtWr3CNkQ+E+J3mb2aPucfkrBKqrtUpz9Ja7rG3SL/omUu29NKyszy7GnweEZauPMaHZkB/SDbj/6328jt/K6uMFUFlzFPotVFKeDXDV+wbtd8gb/ACV9xyAgFu4I2I6dVjS9jc/5FVKOoU32a/Ih3adi4hpe7B8U122/VG7ifuHutLKWAsMdKXi5dG8kO5MGsAD1Mt/cqN9pleZK5zb7RMa0eRPid73P3KwMqNZ3EIO14GANvsdtbiBz4tuVC9qbJtg9Nw+tR7ybb+a/Y7uHw6ImNJvZrRfrYAXWyvLRYL0rzzreXkIiIQEREAREQBa9fGXRPaOLmuA9wQthYchKeHkqrs9y1Vw1ofLC5jWMcCXbAkjSA0/W9QpBn/Jn0pvfQN/LMG4G3eNHL9ocvl0t1H58wtriDW04IJBHet2I2IW7hmZqOpNqephlP6LJGuPyBusejiOGtjpWcTunqFqFs0sfIgeAYHXuw6qgexzQ4N7lknhOoHU8C/AGw91HaXAcUhJMUNRGTsdAIvbkS07q5sRxOGmjMk8jImAi7nuDRvsBc+a5Qz/hX9+p/wDNaseg5LbJs18asg5+xFqTy0QvLFNjAqo9f0gM1flO9J06eY8R49LLmYrlDEaeZz2NkfdxIliJJNzffSdQPtZXDS1UcrQ+J7XtPBzHBwPoQvqEdW2DGPGZxsdihHdYaxsUg/DcUrHBr2VEluHeag0e7th6qf4Fkx1LRTR3Dpp43BxHAHSQ1gPQEnfzK6dfnrDYH6JauEOB3br1Eeum9vddLDcXp6luunljlb1jeHD3tw91Kp5d2Yari1l8VXGKjFPOEV32c5cqoqwySxOja2NzbvFrk22b14HdWgAtDFcapqRodUzRwtcbAyODdR42F+K5v/ULCv79T/5rVnCtpeyjT1mrlqrepNYfY+mdsMkqKKSOIannSWi9r6XA2v6XVV0mB4pDfuoamO9r6AW3tfjpPmrZoM40FRII4KuGR5vZjJASbC5sB5L51Od8Nie5klZA17SQ5pkbcEcQehWMqXJ+cm1o+KT0tbrUU03nchmUafFxVsMvfiK57zvidJbY7AOPG9uHRdnO2QjVO76nsJbWc07CS3A35Ott0Nl26POeHTyNjiq4HvcbNa2QEk9AOfBdsI6sLlkYy4nY71fWlFpY27P4lIMpcVpfAxtVGOjA4t9i24PsurlPKVc+rjnla+MNdqc+QkPcB9UA+I389lPsTzth1M7TNVwsdzbrBI9Q25HutzCsdpapt6aaOUc+7eHW9QNx7rHoNbvODat43OcWlXFNrDf8+54zFRvmpJo4xdz4nBo6kjYfNQnszwGphqJJJonRt7vT4xa5Lgduuw4qW1Wd8Nie6OSsga9hs5pkaC0jiCF8v+oOFf36n/zWqx1NtPBzqtbOqidCW0iQkqK54woTxi1u9Zcxdb2/C9uqkGG4rBUx95TyslYSRqY4OFxxFxz8ljEqBsjeA1tuWO5tcRxB5KJLwyrTWuqyM14Pz5by9jytsQVYeRM+NjYKepNgwHu5DzAudDvMcuvD1huN0b2SuLwQdVnhwsQ7nq33vxDtwfVc5aSk4PY+i36erX0pS+TXhm+S6sq78DPN8tZ/kPwVtZahbLPJK0FrI2iGIEDg2xc4e50/uqpsBxNtNUNlcC7SHW0kAgubYHfpc/NXLlOsgfTt7iQPA43PiueOscQVbTvucPj3NCMYpeykkvd6/kjtWWURbJ48IiIAiIgCIiALy/gvS8v4ICkeyDKdHXR1JqoRKWSMDblwsC1xI8JHNdrPvZfSwUz6qgDoJqcd4ND3WLW/Fa5Ja4DcEW4bqP8AZRneiw5lQ2qkcwySMLLMc+4DSD8I23K7Oc+1KKugdR4YySaSoGgkMLbNdxDWnckja5AAuuhPqq3bt9DHwaWb8wvrstwTSfnPpDWPI2u+PW0u8r2Bt5qWYD2Z4VLRwPfStLnwRuc4PeCXOY0k7O6kqMZ3y66gy7BA8gvE7HSEbjW/W5wB6C9r+S9Zf7X59EVLDhz5ZGRNaGtkOp2hg8WnTfgL/wDLqGpOH9PtljY8UNI7A8dipoHudTVen8m43trLmg+Za5uzuJB3uur2nZjqJqmLC6J2mSa3evBIIDrkMuOA0gucRvawHFesuZYr63E24jiUYgbGB3MF7na4bccgC5zt9yTwFlzcuePNdUXjdok038mRtFv3SfvUbOXM92lv8SSU4P2QYZBEGvhE77eJ8hO55kNBAaL9BfzKi2dMmuwZzcQwtzo2scBLESXNs4gA77lhNgWk7XBFrbXAuHnqFr8Mqw7h9HlPuGEj7wFRC6XPu85BpMoKHHaOCaeLW0jW0anNLHEaXtu0gncEedlW2ecnUdLilBBDEWxzuaJW9486rytady4kbHkVMOw2VzsMcDwbUSBvoQxx+8lcntO/tvC/22f67FdXmFrgnssgmOEdnGG0szZoafTIy+lxkkfa4sSA5xF7c7Ktcg5Wpa/EcQbVRmQMkeW+NzLEzSA/ARf3V4qgMrY/WUmIVzqOkNU58rw4NDjoAlksfCDxUUynKMt99gy1cO7M8Lp5WSxU9nxnUwmSR1nDgbOcRdR3tVzTOJIcPoiRNUadbmmxDXHS1gP1bm5J5NHmujlfOeKVNS2Oqwx8ERDtUp1gNsLi+toBudlG6cd5m92v6gOn92Bun7iVEItybnvhNhkjwDsdw6CICeMVEn13vJtfnoYCAB63PUrweyWKGthqaCZ1NoeDJGLuD2D4mtJNxcXBBuN77WU/RUdWe+5JEq7suwqWR8j6fxPcXOIlkaC525OkP0i534KuuyXJ1FXtqTVRF5jkaGeN7LBwfceFwvwV4u4KqewX4K37Vn4PV0LJ9OW/oRgsbAsv09FF3VNH3bNRcRcuu53EkuJJ4BdIrC8vkAFzsFqt5eWSQztPpoRTd64Wl2jYQbEhxu5pH1hYE25cVUqlnaJmVtXOGR37uK4Bvs9x+sPK2w9SooxhcQGi5JAAG5JJsAB6rStlmWx9D4PRKjSrqd3l7+EYC+tLVPicHxPcxw+s02P3KbYf2VSyR3kl7t9uFg8X3uD6be+pc6t7Na+M+FjZR1Y8D7nWP4pySW5auJ6OxuDmvn2+uxtYV2p1UYAmY2YDn8Dvu8J+QUooO1Kik/OCSI/rN1D5sv8Agq2nyxWs+KmmH7hP4L4DBqk8IJT/AOp3+yyVk0advDOH3e0ml/i1/r6F5UOYqSf81PG/yDhf5HddC6oSHK9a/dtNN5eAj8VKssZUxXWBJLNTxcXWl8R8g25A9SrY2Sfg4eq4TRUnKN628Pv9P2LSCyvETbC3HzPPzK9q48+EREAXl/Bel5eEBT3YhhNPPHVGaGOTTIy2tjX2BaSQLjZWxRYTTw37mGOO/HQxrL+tguBkXIzMLZM1krpe9k1Xc0N0gCzW7cee6lIV11nPNtPYIrrt0/ssf+RH+DlpY/kB1XQUlXR3ZWRU8BBadJlDY2kC/J45O9jta0xzvlMYnS9w6QxeNrw4NDt232IPIgldfDaIQQxxNJIjjYwE8SGNDQT62UxtcIJR7pkYIl2c5/bXxmGezKuIWewjTr07F7W8vNvI+RCi2cg7Cschr9JME1hKQL2OnRI3106Xgc7GymGNdnEM1fFWxSuglY9rpNAH5XT16EjYne44hSPFcIhqoXRVEYkjcN2n7iCNwRyI3ClWQjLMez7oH1oq6OaNskTg9jhdrmm4IPQhQTtfzZHDSOpY3ap6izdDdy1hI1EgcNWzQOepar+xXu3H6HiFRAwn4ASePm1zb+4XXyt2V0lDL3znPqJxuJJfqnhqa3hfzJJ3SPTg+bOfcDpdneX3UOHQwvFpLF8g6Pf4iPbYeyhfad/beF/ts/12K2GhRbMuR2VtbS1LpXMNM4HQGgh+lweBf6viCiuz23KXvJJSqk7Ih/8AJ4l+27/WlVtqsa7sRjknlljrZY+8e55aGDbW4uIuCLi5PFRVKOJJvGSGWYVUXaRA/DsWpsTY0ujcWtkt+k0Frmn9qM3Hmw+S7eA9kX0Wpin+nzv7t2rRbSHcdnHVwU5xHDIqiJ0U7A+N4s5ruB/2PO44JGUapbPK8gYZisVTE2WB4fG8XDm7+x6HyO61sXzNSUhaKieOIvIDQ51iSTYbcQPM7BQaTsVEbyaOvqKdruLQSfa7S0n3W5gnY3SQSiaolkqpAbjvDZtxuCRxdY9TZOWrvzAn5OyqrsE+Cs+1Z+D1atlGMj5GZhYmDJXS99IHXc0N0gAhrduPE7qISShKL84JJSVAO0TNbWsNPHuXXDjcjcW224gX338uqkGb8fNJAXN+M7NvwHC59bcPO3mqWrax00jnuFrkmw4C5JsPf8T1WnbPCwj0XBeHdafWmvZXb3s+F7++/wA97qedmOWu8k+lSDwsJEQ6v4F3sNvUnoodhWGvqJmRM2LzbUeDRxLj6C5V54FTsZTxtjbpY1oDQeJA4OPrx91XTHLyzr8d1rpq6UO8u/w+5v6Vmy9Its8MebJZekQHnSs2WUQGGrKIgCIiAIiIAiIgCIiALCyiAwsoiAIiIAiIgCIiAwiyiAL5ySAAk8l7JUE7QM0sEboI3EuePEWi+kXte/Q2I25rGTSWTZ0unnqbVXEhmccxPrJyNX5JvwAXIvbid7X5bbcVH2Mubdf+FYUgyfgBqZxdt2jgCNnHiCd/hGxPqBxIWlvOR9F/p6LT+iSJPkbLBaLv+J4Bft8MZ3Efk52xP6u21wrHAWvh9C2JgaNzxc48XOPFx9StlbsYqKwfO9XqZam1zkZREWRqhERAEREAREQBERAEREAREQBERAEREAREQBERAEREAREQBYKyvEh2QHPx3Fm08Lnutw2F7aj0B/ny4qj8UqDNM9+5uTu619udhsLAeyluZ8Umq5nNaHCON+gaTu+/1ALfEb3P6LeN+C61Nk8RxBvGWUBu7B4Gcxa/IEnrcha88z2R6vQSr4fDms/FL6IhGWMtyVsultwxvxvts358T+qrlwjBIqZto228/Lp87n1JKzgmCxUkTYohsOZ3JPUnmugArK4KKOVxLiU9XNpbR8L9QAsoisOSEREAREQBERAEREAREQBFjUOqah1QGUWNQ6pqHVAZRY1DqmodUBlFjUOqah1QGUWNQ6pqHVAZRY1DqmodUBlFjUOqah1QGUWNQ6pqHVAZWriMDnxkM4229eV/Q2PstnUOqxqHVCU8PJy8Ny9DBpLW3cBbUdzc7uN+pPEromEXvbe1rr3cdU1DqiWDKU5SeZMyAsrGodU1DqhgZRY1DqmodUBlFjUOqah1QGUWNQ6pqHVAZRY1DqmodUBlFjUOqah1QGUREB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118" name="AutoShape 14" descr="data:image/jpeg;base64,/9j/4AAQSkZJRgABAQAAAQABAAD/2wCEAAkGBhAQEBUUEBIVFBUVFRgZFRUUFBsUGxUXFRkWFxcVFRcYHCYeGR4jGhcUIC8gIycpLC4tGB4xNTAqNSYrLCkBCQoKDgwOGg8PGjUkHiQpLC8sLCktKSkvLCwpLCwtLSkpLCotLCwsKSwpKikpLywsLCksLSksKSwsLCwsLCwsLP/AABEIAJABAwMBIgACEQEDEQH/xAAcAAEAAgMBAQEAAAAAAAAAAAAABgcBBAUCAwj/xABFEAABAwIEAwYCBQgJBAMAAAABAAIDBBEFBhIhMUFRBxMiYXGBMpEUQnOhsSMzUmJygrLBFTQ1VJKTs9HwFyR0gyVDY//EABsBAQACAwEBAAAAAAAAAAAAAAABAwIEBQYH/8QAMhEAAgIBAgUBBgUEAwAAAAAAAAECAxEEIQUSEzFBUSJhcYGh4TKxwdHwIzVy8QYUM//aAAwDAQACEQMRAD8AvFERAEREAREQBERAEREAREQBERAEREAREQBERAEREARYusF9kB6RcYZxod/+5jFjY3cPn6ea6sUzXgFpBBGxBuD7qE0yydc4fiTXxPoiIpKwiIgCIiAIiIAiL4VsxZG5w4ta4/IEoSll4Puio+POmKSu8E8hJ30saD8gG8AvqM64rA4d5I8eUsdr+xA+5U9ZHffAL1tzRz6Z+xdaKExZ5dNhk1QwBs0Y0ubxDXEts4eVjffooNBm3FZL93PM8jjoYHWv1AabLJ2JGvp+D33c2Wo8rw8+pd6Kr8oYxiz6uNsveujN+87yPSA2x3uWje4HzWM5dok3euhpHaGsJa6QC7nOGxDb8ADt1KdRYyyFwi6V3Ri09stp7Je8tAFZVHnMGKwWe6WoaORkadJ/xCysrBswzSYYamRoEgjkdwIDtANnW6GyRmpGOr4XZpoqXMmm8bPySZFSEGb8UmdaOaVzjvpYwE+dgG8FsMztitM8d85/XRPHYOHlsD8isesjalwG9bKUc+mdy50UKq87mTC5KmDwyNs0tO+h5IHvsbj1Cg0GbMVkv3c0z7cdDNXHrZuyl2pFGn4PdcpNtRw8PPqXcirTJeL4rJVtbP3roiDrMkekDY2IJaN72+a6+dc+/Qz3MADprXJdwjBG1xzceNum/ksudYyymfDbVeqINSeM7Pb5kyusgqkG4/is93MkqHj/APNp0j/ALLsZTzrX/SGwSky6tQs8Wc0hpIN7A2uN79VirU/Bt28Etrg5cybXdZLYRUtUZjxlpJe6dlr6vyVmt676bWHqvhBm7FJDaOeZ5tezG6jbrs0qOsjOPAbZR5lOOPj9i8EUO7PcQrpWSfTNdg5uh0jdJNwdQ4C4Hh5c1JsSxBlPE+WQ2axpJ9uQ6k8LeatTysnHuolVa6s5efB8MexyKkiMkrgOTRxLj0aOZ8lXc2L4lijXinjLY9wTrt0OnVsL+QHM7riVuIz4tWMaTbW7SxvERtO5PmQASTzsrlwzDo6eJkcYs1gsP5k9SeqqT6j9x2bK4cMhHmSla99+0V+5TtXkWsp9HeMGl9gdL7W1cWuPLnvuNlO8nzTQTOpqhwL9IcCPrjk/yJAIN+OkHc3WznuicaWWRu5DLWJ2AuLusdrgA+fBRvBcXMtRQySyeMxFkh4arPlDLn1aUSUJYLp32a7Tc08bZ7Ls0s/YswFel8oXXaD13FvPdfVXHmAiIgCIiAIiIAtTFvzEv2b/AOErbWriv5iX7N/8JQzh+JfEpfIVfFBWsfM8MYGPBc7hct2Uo7Q80UdRTiKF4lfrDgWg2YBxN7c+FlCsuYOauURNOlxjc5p82tuAfIlfTCWwwVWiuiLmNcWvbcgsI21ED4gPwWmm+XB73UaamWp62W5wWeVfQ62BUrxhVdIdmP7trf1ix3iI93Aey+eQ8zQ0Mkrpg8h7WgaBf4STvuOqnucBF/RMvc6e77tujRa2nU21rKB5EyzDXSStmLwGNaRoIbu4uG9weizaaaS9DTq1FWo019l6xFy3S7+CwMFz7SVcoij1teQS0Pba9tyAQTvZVTXQy0lYdbfHHKXDUNnWdcO8wdt1a+C5CpaSYSx945wBA1uuG32JAAG9l0sSwelqhpmjZIR1+JvoRuFZKMpLfucrT6/T6S6XSi3XJLOe5FcN7VaaSzaiJ0d+JH5Rvy4/cpJi9VHLQTPicHMMEli03B8JUFztkSClgM8D3CzgDG86gdW3hPHbob81rZGrHfRa+K50dw54HQkOafmLfJYqUk+Vl9mi01lS1OlykpLKfxX88nw7MXhteC4gDun8Tb9FSftSxCnNM2PU10he0sAIJaB8R24C2yrzAsDkrJe6iLQ7SXeO4Fm2vuPVSqi7JKgu/Kyxsbz0AuJHkCAPmsIOXLhI6Wthpq9ZG+23Dik+XycfCo3f0ZWH6pfAPIuB3+4tW1kPNUFCZTMHnWGW0C/w673uf1lLc4YRFSYQ+KIWaCzjuXEvF3OPMlRPIeVoK4zCYvGjRbQ4D4td73B6BMSUkl6GEdRRqNLdbbnkc/HfssE9wbPlJVyFkesODS4B7bXDeNrEqrcLgNfXtEh/PSlzz+ru4gfui3krSwfIVJSvL49bnFpaC917Bw3sABuVV2DVH0GvYZRbuZS1/kN2E/I3WU87cxRw3orr/wDVznl2z37P9cF409K2Noaxoa1osABYADkFnuG6tWkarcbC/wA+KzFO14DmkOBFwQbgg8CDzQztva4v0vv8lsHk3zZZyM4D/sKn7F/4KA9k39ck+xP8bVP84f1Cp+xf+CgHZP8A1yT7E/xtVMv/AER6DQ/22/4r9C2LKv8AtWr3CNkQ+E+J3mb2aPucfkrBKqrtUpz9Ja7rG3SL/omUu29NKyszy7GnweEZauPMaHZkB/SDbj/6328jt/K6uMFUFlzFPotVFKeDXDV+wbtd8gb/ACV9xyAgFu4I2I6dVjS9jc/5FVKOoU32a/Ih3adi4hpe7B8U122/VG7ifuHutLKWAsMdKXi5dG8kO5MGsAD1Mt/cqN9pleZK5zb7RMa0eRPid73P3KwMqNZ3EIO14GANvsdtbiBz4tuVC9qbJtg9Nw+tR7ybb+a/Y7uHw6ImNJvZrRfrYAXWyvLRYL0rzzreXkIiIQEREAREQBa9fGXRPaOLmuA9wQthYchKeHkqrs9y1Vw1ofLC5jWMcCXbAkjSA0/W9QpBn/Jn0pvfQN/LMG4G3eNHL9ocvl0t1H58wtriDW04IJBHet2I2IW7hmZqOpNqephlP6LJGuPyBusejiOGtjpWcTunqFqFs0sfIgeAYHXuw6qgexzQ4N7lknhOoHU8C/AGw91HaXAcUhJMUNRGTsdAIvbkS07q5sRxOGmjMk8jImAi7nuDRvsBc+a5Qz/hX9+p/wDNaseg5LbJs18asg5+xFqTy0QvLFNjAqo9f0gM1flO9J06eY8R49LLmYrlDEaeZz2NkfdxIliJJNzffSdQPtZXDS1UcrQ+J7XtPBzHBwPoQvqEdW2DGPGZxsdihHdYaxsUg/DcUrHBr2VEluHeag0e7th6qf4Fkx1LRTR3Dpp43BxHAHSQ1gPQEnfzK6dfnrDYH6JauEOB3br1Eeum9vddLDcXp6luunljlb1jeHD3tw91Kp5d2Yari1l8VXGKjFPOEV32c5cqoqwySxOja2NzbvFrk22b14HdWgAtDFcapqRodUzRwtcbAyODdR42F+K5v/ULCv79T/5rVnCtpeyjT1mrlqrepNYfY+mdsMkqKKSOIannSWi9r6XA2v6XVV0mB4pDfuoamO9r6AW3tfjpPmrZoM40FRII4KuGR5vZjJASbC5sB5L51Od8Nie5klZA17SQ5pkbcEcQehWMqXJ+cm1o+KT0tbrUU03nchmUafFxVsMvfiK57zvidJbY7AOPG9uHRdnO2QjVO76nsJbWc07CS3A35Ott0Nl26POeHTyNjiq4HvcbNa2QEk9AOfBdsI6sLlkYy4nY71fWlFpY27P4lIMpcVpfAxtVGOjA4t9i24PsurlPKVc+rjnla+MNdqc+QkPcB9UA+I389lPsTzth1M7TNVwsdzbrBI9Q25HutzCsdpapt6aaOUc+7eHW9QNx7rHoNbvODat43OcWlXFNrDf8+54zFRvmpJo4xdz4nBo6kjYfNQnszwGphqJJJonRt7vT4xa5Lgduuw4qW1Wd8Nie6OSsga9hs5pkaC0jiCF8v+oOFf36n/zWqx1NtPBzqtbOqidCW0iQkqK54woTxi1u9Zcxdb2/C9uqkGG4rBUx95TyslYSRqY4OFxxFxz8ljEqBsjeA1tuWO5tcRxB5KJLwyrTWuqyM14Pz5by9jytsQVYeRM+NjYKepNgwHu5DzAudDvMcuvD1huN0b2SuLwQdVnhwsQ7nq33vxDtwfVc5aSk4PY+i36erX0pS+TXhm+S6sq78DPN8tZ/kPwVtZahbLPJK0FrI2iGIEDg2xc4e50/uqpsBxNtNUNlcC7SHW0kAgubYHfpc/NXLlOsgfTt7iQPA43PiueOscQVbTvucPj3NCMYpeykkvd6/kjtWWURbJ48IiIAiIgCIiALy/gvS8v4ICkeyDKdHXR1JqoRKWSMDblwsC1xI8JHNdrPvZfSwUz6qgDoJqcd4ND3WLW/Fa5Ja4DcEW4bqP8AZRneiw5lQ2qkcwySMLLMc+4DSD8I23K7Oc+1KKugdR4YySaSoGgkMLbNdxDWnckja5AAuuhPqq3bt9DHwaWb8wvrstwTSfnPpDWPI2u+PW0u8r2Bt5qWYD2Z4VLRwPfStLnwRuc4PeCXOY0k7O6kqMZ3y66gy7BA8gvE7HSEbjW/W5wB6C9r+S9Zf7X59EVLDhz5ZGRNaGtkOp2hg8WnTfgL/wDLqGpOH9PtljY8UNI7A8dipoHudTVen8m43trLmg+Za5uzuJB3uur2nZjqJqmLC6J2mSa3evBIIDrkMuOA0gucRvawHFesuZYr63E24jiUYgbGB3MF7na4bccgC5zt9yTwFlzcuePNdUXjdok038mRtFv3SfvUbOXM92lv8SSU4P2QYZBEGvhE77eJ8hO55kNBAaL9BfzKi2dMmuwZzcQwtzo2scBLESXNs4gA77lhNgWk7XBFrbXAuHnqFr8Mqw7h9HlPuGEj7wFRC6XPu85BpMoKHHaOCaeLW0jW0anNLHEaXtu0gncEedlW2ecnUdLilBBDEWxzuaJW9486rytady4kbHkVMOw2VzsMcDwbUSBvoQxx+8lcntO/tvC/22f67FdXmFrgnssgmOEdnGG0szZoafTIy+lxkkfa4sSA5xF7c7Ktcg5Wpa/EcQbVRmQMkeW+NzLEzSA/ARf3V4qgMrY/WUmIVzqOkNU58rw4NDjoAlksfCDxUUynKMt99gy1cO7M8Lp5WSxU9nxnUwmSR1nDgbOcRdR3tVzTOJIcPoiRNUadbmmxDXHS1gP1bm5J5NHmujlfOeKVNS2Oqwx8ERDtUp1gNsLi+toBudlG6cd5m92v6gOn92Bun7iVEItybnvhNhkjwDsdw6CICeMVEn13vJtfnoYCAB63PUrweyWKGthqaCZ1NoeDJGLuD2D4mtJNxcXBBuN77WU/RUdWe+5JEq7suwqWR8j6fxPcXOIlkaC525OkP0i534KuuyXJ1FXtqTVRF5jkaGeN7LBwfceFwvwV4u4KqewX4K37Vn4PV0LJ9OW/oRgsbAsv09FF3VNH3bNRcRcuu53EkuJJ4BdIrC8vkAFzsFqt5eWSQztPpoRTd64Wl2jYQbEhxu5pH1hYE25cVUqlnaJmVtXOGR37uK4Bvs9x+sPK2w9SooxhcQGi5JAAG5JJsAB6rStlmWx9D4PRKjSrqd3l7+EYC+tLVPicHxPcxw+s02P3KbYf2VSyR3kl7t9uFg8X3uD6be+pc6t7Na+M+FjZR1Y8D7nWP4pySW5auJ6OxuDmvn2+uxtYV2p1UYAmY2YDn8Dvu8J+QUooO1Kik/OCSI/rN1D5sv8Agq2nyxWs+KmmH7hP4L4DBqk8IJT/AOp3+yyVk0advDOH3e0ml/i1/r6F5UOYqSf81PG/yDhf5HddC6oSHK9a/dtNN5eAj8VKssZUxXWBJLNTxcXWl8R8g25A9SrY2Sfg4eq4TRUnKN628Pv9P2LSCyvETbC3HzPPzK9q48+EREAXl/Bel5eEBT3YhhNPPHVGaGOTTIy2tjX2BaSQLjZWxRYTTw37mGOO/HQxrL+tguBkXIzMLZM1krpe9k1Xc0N0gCzW7cee6lIV11nPNtPYIrrt0/ssf+RH+DlpY/kB1XQUlXR3ZWRU8BBadJlDY2kC/J45O9jta0xzvlMYnS9w6QxeNrw4NDt232IPIgldfDaIQQxxNJIjjYwE8SGNDQT62UxtcIJR7pkYIl2c5/bXxmGezKuIWewjTr07F7W8vNvI+RCi2cg7Cschr9JME1hKQL2OnRI3106Xgc7GymGNdnEM1fFWxSuglY9rpNAH5XT16EjYne44hSPFcIhqoXRVEYkjcN2n7iCNwRyI3ClWQjLMez7oH1oq6OaNskTg9jhdrmm4IPQhQTtfzZHDSOpY3ap6izdDdy1hI1EgcNWzQOepar+xXu3H6HiFRAwn4ASePm1zb+4XXyt2V0lDL3znPqJxuJJfqnhqa3hfzJJ3SPTg+bOfcDpdneX3UOHQwvFpLF8g6Pf4iPbYeyhfad/beF/ts/12K2GhRbMuR2VtbS1LpXMNM4HQGgh+lweBf6viCiuz23KXvJJSqk7Ih/8AJ4l+27/WlVtqsa7sRjknlljrZY+8e55aGDbW4uIuCLi5PFRVKOJJvGSGWYVUXaRA/DsWpsTY0ujcWtkt+k0Frmn9qM3Hmw+S7eA9kX0Wpin+nzv7t2rRbSHcdnHVwU5xHDIqiJ0U7A+N4s5ruB/2PO44JGUapbPK8gYZisVTE2WB4fG8XDm7+x6HyO61sXzNSUhaKieOIvIDQ51iSTYbcQPM7BQaTsVEbyaOvqKdruLQSfa7S0n3W5gnY3SQSiaolkqpAbjvDZtxuCRxdY9TZOWrvzAn5OyqrsE+Cs+1Z+D1atlGMj5GZhYmDJXS99IHXc0N0gAhrduPE7qISShKL84JJSVAO0TNbWsNPHuXXDjcjcW224gX338uqkGb8fNJAXN+M7NvwHC59bcPO3mqWrax00jnuFrkmw4C5JsPf8T1WnbPCwj0XBeHdafWmvZXb3s+F7++/wA97qedmOWu8k+lSDwsJEQ6v4F3sNvUnoodhWGvqJmRM2LzbUeDRxLj6C5V54FTsZTxtjbpY1oDQeJA4OPrx91XTHLyzr8d1rpq6UO8u/w+5v6Vmy9Its8MebJZekQHnSs2WUQGGrKIgCIiAIiIAiIgCIiALCyiAwsoiAIiIAiIgCIiAwiyiAL5ySAAk8l7JUE7QM0sEboI3EuePEWi+kXte/Q2I25rGTSWTZ0unnqbVXEhmccxPrJyNX5JvwAXIvbid7X5bbcVH2Mubdf+FYUgyfgBqZxdt2jgCNnHiCd/hGxPqBxIWlvOR9F/p6LT+iSJPkbLBaLv+J4Bft8MZ3Efk52xP6u21wrHAWvh9C2JgaNzxc48XOPFx9StlbsYqKwfO9XqZam1zkZREWRqhERAEREAREQBERAEREAREQBERAEREAREQBERAEREAREQBYKyvEh2QHPx3Fm08Lnutw2F7aj0B/ny4qj8UqDNM9+5uTu619udhsLAeyluZ8Umq5nNaHCON+gaTu+/1ALfEb3P6LeN+C61Nk8RxBvGWUBu7B4Gcxa/IEnrcha88z2R6vQSr4fDms/FL6IhGWMtyVsultwxvxvts358T+qrlwjBIqZto228/Lp87n1JKzgmCxUkTYohsOZ3JPUnmugArK4KKOVxLiU9XNpbR8L9QAsoisOSEREAREQBERAEREAREQBFjUOqah1QGUWNQ6pqHVAZRY1DqmodUBlFjUOqah1QGUWNQ6pqHVAZRY1DqmodUBlFjUOqah1QGUWNQ6pqHVAZWriMDnxkM4229eV/Q2PstnUOqxqHVCU8PJy8Ny9DBpLW3cBbUdzc7uN+pPEromEXvbe1rr3cdU1DqiWDKU5SeZMyAsrGodU1DqhgZRY1DqmodUBlFjUOqah1QGUWNQ6pqHVAZRY1DqmodUBlFjUOqah1QGUREB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1653" y="179196"/>
            <a:ext cx="21050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6080" y="944290"/>
            <a:ext cx="83534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100000"/>
              </a:spcBef>
            </a:pPr>
            <a:r>
              <a:rPr lang="en-US" altLang="zh-TW" sz="3000" b="1" dirty="0">
                <a:ea typeface="標楷體" pitchFamily="65" charset="-120"/>
              </a:rPr>
              <a:t>	</a:t>
            </a:r>
            <a:r>
              <a:rPr lang="zh-TW" altLang="en-US" sz="3200" b="1" dirty="0" smtClean="0">
                <a:ea typeface="標楷體" pitchFamily="65" charset="-120"/>
              </a:rPr>
              <a:t>愛滋病毒</a:t>
            </a:r>
            <a:r>
              <a:rPr lang="zh-TW" altLang="en-US" sz="3200" b="1" dirty="0">
                <a:ea typeface="標楷體" pitchFamily="65" charset="-120"/>
              </a:rPr>
              <a:t>感染者的精液或陰道分泌液中含有病毒，而這種病毒可經由陰道、陰莖、直腸或口部，進入人體。</a:t>
            </a:r>
            <a:r>
              <a:rPr lang="zh-TW" altLang="en-US" sz="3200" b="1" dirty="0">
                <a:solidFill>
                  <a:srgbClr val="FF0066"/>
                </a:solidFill>
                <a:ea typeface="標楷體" pitchFamily="65" charset="-120"/>
              </a:rPr>
              <a:t>其中，肛門性交</a:t>
            </a:r>
            <a:r>
              <a:rPr lang="zh-TW" altLang="en-US" sz="3200" b="1" dirty="0" smtClean="0">
                <a:solidFill>
                  <a:srgbClr val="FF0066"/>
                </a:solidFill>
                <a:ea typeface="標楷體" pitchFamily="65" charset="-120"/>
              </a:rPr>
              <a:t>是危險</a:t>
            </a:r>
            <a:r>
              <a:rPr lang="zh-TW" altLang="en-US" sz="3200" b="1" dirty="0">
                <a:solidFill>
                  <a:srgbClr val="FF0066"/>
                </a:solidFill>
                <a:ea typeface="標楷體" pitchFamily="65" charset="-120"/>
              </a:rPr>
              <a:t>的行為，其他方式如口交等亦具傳染性。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9000" y="6093296"/>
            <a:ext cx="1905000" cy="457200"/>
          </a:xfrm>
        </p:spPr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7772400" cy="7556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愛滋病的傳染途徑</a:t>
            </a:r>
            <a:r>
              <a:rPr lang="en-US" altLang="zh-TW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—</a:t>
            </a:r>
            <a:r>
              <a:rPr lang="zh-TW" altLang="en-US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性行為</a:t>
            </a:r>
          </a:p>
        </p:txBody>
      </p:sp>
      <p:graphicFrame>
        <p:nvGraphicFramePr>
          <p:cNvPr id="4771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262078"/>
              </p:ext>
            </p:extLst>
          </p:nvPr>
        </p:nvGraphicFramePr>
        <p:xfrm>
          <a:off x="336261" y="2983136"/>
          <a:ext cx="7993062" cy="2940392"/>
        </p:xfrm>
        <a:graphic>
          <a:graphicData uri="http://schemas.openxmlformats.org/drawingml/2006/table">
            <a:tbl>
              <a:tblPr/>
              <a:tblGrid>
                <a:gridCol w="4176712"/>
                <a:gridCol w="3816350"/>
              </a:tblGrid>
              <a:tr h="385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性行為方式</a:t>
                      </a:r>
                    </a:p>
                  </a:txBody>
                  <a:tcPr marL="36000" marR="36000" marT="18004" marB="180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受感染的相對危險性</a:t>
                      </a:r>
                    </a:p>
                  </a:txBody>
                  <a:tcPr marL="36000" marR="36000" marT="18004" marB="18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肛交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接受者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)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36000" marR="36000" marT="18004" marB="18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100</a:t>
                      </a:r>
                    </a:p>
                  </a:txBody>
                  <a:tcPr marL="36000" marR="36000" marT="18004" marB="18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肛交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插入者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6000" marR="36000" marT="18004" marB="18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13</a:t>
                      </a:r>
                    </a:p>
                  </a:txBody>
                  <a:tcPr marL="36000" marR="36000" marT="18004" marB="18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陰交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接受者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6000" marR="36000" marT="18004" marB="18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20</a:t>
                      </a:r>
                    </a:p>
                  </a:txBody>
                  <a:tcPr marL="36000" marR="36000" marT="18004" marB="18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陰交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插入者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6000" marR="36000" marT="18004" marB="18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36000" marR="36000" marT="18004" marB="18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口交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接受者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6000" marR="36000" marT="18004" marB="18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36000" marR="36000" marT="18004" marB="18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口交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插入者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6000" marR="36000" marT="18004" marB="18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36000" marR="36000" marT="18004" marB="18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27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467069"/>
              </p:ext>
            </p:extLst>
          </p:nvPr>
        </p:nvGraphicFramePr>
        <p:xfrm>
          <a:off x="1043608" y="866329"/>
          <a:ext cx="6357976" cy="4643471"/>
        </p:xfrm>
        <a:graphic>
          <a:graphicData uri="http://schemas.openxmlformats.org/drawingml/2006/table">
            <a:tbl>
              <a:tblPr/>
              <a:tblGrid>
                <a:gridCol w="1000282"/>
                <a:gridCol w="345971"/>
                <a:gridCol w="429733"/>
                <a:gridCol w="430338"/>
                <a:gridCol w="691942"/>
                <a:gridCol w="691942"/>
                <a:gridCol w="691942"/>
                <a:gridCol w="691942"/>
                <a:gridCol w="691942"/>
                <a:gridCol w="691942"/>
              </a:tblGrid>
              <a:tr h="271852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latin typeface="Calibri"/>
                          <a:ea typeface="標楷體"/>
                          <a:cs typeface="Times New Roman"/>
                        </a:rPr>
                        <a:t>台灣地區本國籍感染人類免疫缺乏病毒者依危險因子統計表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19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危險因子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標楷體"/>
                          <a:ea typeface="新細明體"/>
                          <a:cs typeface="新細明體"/>
                        </a:rPr>
                        <a:t>9</a:t>
                      </a:r>
                      <a:r>
                        <a:rPr lang="zh-TW" sz="1300" kern="0">
                          <a:latin typeface="Calibri"/>
                          <a:ea typeface="標楷體"/>
                          <a:cs typeface="新細明體"/>
                        </a:rPr>
                        <a:t>月份通報數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累積個案數※</a:t>
                      </a: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1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女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男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總計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 dirty="0">
                          <a:latin typeface="Calibri"/>
                          <a:ea typeface="標楷體"/>
                          <a:cs typeface="Times New Roman"/>
                        </a:rPr>
                        <a:t>女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百分比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男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百分比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總計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百分比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33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異性間性行為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4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11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15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latin typeface="Times New Roman"/>
                          <a:ea typeface="新細明體"/>
                          <a:cs typeface="Times New Roman"/>
                        </a:rPr>
                        <a:t>782 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46.19%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4,085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18.59%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4,867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20.57%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同性間性行為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112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112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0.00%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9,762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44.43%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9,762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41.25%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雙性間性行為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0.00%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1,999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9.10%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1,999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8.45%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血友病患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0.00%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53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0.24%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新細明體"/>
                          <a:cs typeface="Times New Roman"/>
                        </a:rPr>
                        <a:t>53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0.22%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注射藥癮者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2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2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870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51.39%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5,839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26.57%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6,709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28.35%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接受輸血者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0.59%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13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0.06%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新細明體"/>
                          <a:cs typeface="Times New Roman"/>
                        </a:rPr>
                        <a:t>23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0.10%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母子垂直感染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14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0.83%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16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0.07%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新細明體"/>
                          <a:cs typeface="Times New Roman"/>
                        </a:rPr>
                        <a:t>30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0.13%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不詳</a:t>
                      </a:r>
                      <a:r>
                        <a:rPr lang="zh-TW" sz="1000" kern="0">
                          <a:latin typeface="Calibri"/>
                          <a:ea typeface="標楷體"/>
                          <a:cs typeface="Times New Roman"/>
                        </a:rPr>
                        <a:t>※</a:t>
                      </a:r>
                      <a:r>
                        <a:rPr lang="en-US" sz="1000" kern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3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50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53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17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1.00%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205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0.93%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新細明體"/>
                          <a:cs typeface="Times New Roman"/>
                        </a:rPr>
                        <a:t>222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0.94%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latin typeface="Calibri"/>
                          <a:ea typeface="標楷體"/>
                          <a:cs typeface="Times New Roman"/>
                        </a:rPr>
                        <a:t>總計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7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185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192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1,693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100.00%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21,972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100.00%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23,665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latin typeface="Times New Roman"/>
                          <a:ea typeface="新細明體"/>
                          <a:cs typeface="Times New Roman"/>
                        </a:rPr>
                        <a:t>100.00%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10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latin typeface="Calibri"/>
                          <a:ea typeface="標楷體"/>
                          <a:cs typeface="Times New Roman"/>
                        </a:rPr>
                        <a:t>※</a:t>
                      </a:r>
                      <a:r>
                        <a:rPr lang="en-US" sz="1200" kern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zh-TW" sz="1200" kern="0">
                          <a:latin typeface="Calibri"/>
                          <a:ea typeface="標楷體"/>
                          <a:cs typeface="Times New Roman"/>
                        </a:rPr>
                        <a:t>：含發病數</a:t>
                      </a:r>
                      <a:r>
                        <a:rPr lang="en-US" sz="1200" kern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1579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latin typeface="Calibri"/>
                          <a:ea typeface="標楷體"/>
                          <a:cs typeface="Times New Roman"/>
                        </a:rPr>
                        <a:t>※</a:t>
                      </a:r>
                      <a:r>
                        <a:rPr lang="en-US" sz="1200" kern="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1200" kern="0" dirty="0">
                          <a:latin typeface="Calibri"/>
                          <a:ea typeface="標楷體"/>
                          <a:cs typeface="Times New Roman"/>
                        </a:rPr>
                        <a:t>：不詳</a:t>
                      </a:r>
                      <a:r>
                        <a:rPr lang="en-US" sz="1200" kern="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200" kern="0" dirty="0">
                          <a:latin typeface="Calibri"/>
                          <a:ea typeface="標楷體"/>
                          <a:cs typeface="Times New Roman"/>
                        </a:rPr>
                        <a:t>尚在疫調中</a:t>
                      </a:r>
                      <a:r>
                        <a:rPr lang="en-US" sz="1200" kern="0" dirty="0">
                          <a:latin typeface="Times New Roman"/>
                          <a:ea typeface="新細明體"/>
                          <a:cs typeface="Times New Roman"/>
                        </a:rPr>
                        <a:t>) 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187" marR="171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43608" y="404664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HIV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高危險因子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男性同性間性行為最高，佔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44.43%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0859" y="125346"/>
            <a:ext cx="8208963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愛滋病的傳染途徑</a:t>
            </a:r>
            <a:r>
              <a:rPr lang="en-US" altLang="zh-TW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—</a:t>
            </a:r>
            <a:r>
              <a:rPr lang="zh-TW" altLang="en-US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血液交換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528" y="1483779"/>
            <a:ext cx="7847012" cy="403345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輸血、器官移植</a:t>
            </a: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醫護人員被針扎傷</a:t>
            </a: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z="2800" b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靜脈藥癮者共用針頭、空針、溶液</a:t>
            </a:r>
            <a:endParaRPr lang="en-US" altLang="zh-TW" sz="2800" b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zh-TW" sz="2800" b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危險程度僅次於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輸血感染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，比肛交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接受者危險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1.34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endParaRPr lang="en-US" altLang="zh-TW" sz="2800" b="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en-US" altLang="zh-TW" sz="2800" b="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z="2800" b="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使用被污染的器械來紋身、穿耳洞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、入珠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EA6-6581-4835-8CB0-06E5A922C63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2532" name="Picture 4" descr="HM001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3540" y="2341260"/>
            <a:ext cx="26670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93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42" y="126434"/>
            <a:ext cx="7620000" cy="17684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愛滋病的傳染途徑</a:t>
            </a:r>
            <a:r>
              <a:rPr lang="en-US" altLang="zh-TW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—</a:t>
            </a:r>
            <a:br>
              <a:rPr lang="en-US" altLang="zh-TW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</a:br>
            <a:r>
              <a:rPr lang="en-US" altLang="zh-TW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             </a:t>
            </a:r>
            <a:r>
              <a:rPr lang="en-US" altLang="zh-TW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               </a:t>
            </a:r>
            <a:r>
              <a:rPr lang="zh-TW" altLang="en-US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母子</a:t>
            </a:r>
            <a:r>
              <a:rPr lang="zh-TW" altLang="en-US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垂直傳染</a:t>
            </a:r>
          </a:p>
        </p:txBody>
      </p:sp>
      <p:pic>
        <p:nvPicPr>
          <p:cNvPr id="23555" name="Picture 3" descr="PE0053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040" y="2911456"/>
            <a:ext cx="3597275" cy="2665413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95613-B840-45AC-8C53-225D90C0098A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610990" y="1637261"/>
            <a:ext cx="8064896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ea typeface="標楷體" pitchFamily="65" charset="-120"/>
              </a:rPr>
              <a:t>感染愛滋病毒的母親</a:t>
            </a:r>
            <a:r>
              <a:rPr lang="zh-TW" altLang="en-US" sz="3200" dirty="0" smtClean="0">
                <a:ea typeface="標楷體" pitchFamily="65" charset="-120"/>
              </a:rPr>
              <a:t>在懷孕期</a:t>
            </a:r>
            <a:r>
              <a:rPr lang="zh-TW" altLang="en-US" sz="3200" dirty="0">
                <a:ea typeface="標楷體" pitchFamily="65" charset="-120"/>
              </a:rPr>
              <a:t>、生產期或</a:t>
            </a:r>
            <a:r>
              <a:rPr lang="zh-TW" altLang="en-US" sz="3200" dirty="0" smtClean="0">
                <a:ea typeface="標楷體" pitchFamily="65" charset="-120"/>
              </a:rPr>
              <a:t>因哺餵母乳</a:t>
            </a:r>
            <a:r>
              <a:rPr lang="zh-TW" altLang="en-US" sz="3200" dirty="0">
                <a:ea typeface="標楷體" pitchFamily="65" charset="-120"/>
              </a:rPr>
              <a:t>而傳染給</a:t>
            </a:r>
            <a:r>
              <a:rPr lang="zh-TW" altLang="en-US" sz="3200" dirty="0" smtClean="0">
                <a:ea typeface="標楷體" pitchFamily="65" charset="-120"/>
              </a:rPr>
              <a:t>嬰兒，傳染機率高達</a:t>
            </a:r>
            <a:r>
              <a:rPr lang="en-US" altLang="zh-TW" sz="3200" dirty="0">
                <a:ea typeface="標楷體" pitchFamily="65" charset="-120"/>
              </a:rPr>
              <a:t>4</a:t>
            </a:r>
            <a:r>
              <a:rPr lang="en-US" altLang="zh-TW" sz="3200" dirty="0" smtClean="0">
                <a:ea typeface="標楷體" pitchFamily="65" charset="-120"/>
              </a:rPr>
              <a:t>5%</a:t>
            </a:r>
            <a:r>
              <a:rPr lang="zh-TW" altLang="en-US" sz="3200" dirty="0" smtClean="0">
                <a:ea typeface="標楷體" pitchFamily="65" charset="-120"/>
              </a:rPr>
              <a:t>。</a:t>
            </a:r>
            <a:endParaRPr lang="zh-TW" altLang="en-US" sz="3200" dirty="0">
              <a:ea typeface="標楷體" pitchFamily="65" charset="-12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50142" y="2911456"/>
            <a:ext cx="40671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 dirty="0">
                <a:solidFill>
                  <a:srgbClr val="10087E"/>
                </a:solidFill>
                <a:latin typeface="標楷體" pitchFamily="65" charset="-120"/>
                <a:ea typeface="標楷體" pitchFamily="65" charset="-120"/>
              </a:rPr>
              <a:t>感染愛滋病毒的母親，在懷孕、產程過程中接受治療，出生小孩接受預防性投藥</a:t>
            </a:r>
            <a:r>
              <a:rPr lang="zh-TW" altLang="en-US" sz="2800" b="1" dirty="0" smtClean="0">
                <a:solidFill>
                  <a:srgbClr val="10087E"/>
                </a:solidFill>
                <a:latin typeface="標楷體" pitchFamily="65" charset="-120"/>
                <a:ea typeface="標楷體" pitchFamily="65" charset="-120"/>
              </a:rPr>
              <a:t>，且避免哺餵母乳，可</a:t>
            </a:r>
            <a:r>
              <a:rPr lang="zh-TW" altLang="en-US" sz="2800" b="1" dirty="0">
                <a:solidFill>
                  <a:srgbClr val="10087E"/>
                </a:solidFill>
                <a:latin typeface="標楷體" pitchFamily="65" charset="-120"/>
                <a:ea typeface="標楷體" pitchFamily="65" charset="-120"/>
              </a:rPr>
              <a:t>將感染機率</a:t>
            </a:r>
            <a:r>
              <a:rPr lang="zh-TW" altLang="en-US" sz="2800" b="1" dirty="0" smtClean="0">
                <a:solidFill>
                  <a:srgbClr val="10087E"/>
                </a:solidFill>
                <a:latin typeface="標楷體" pitchFamily="65" charset="-120"/>
                <a:ea typeface="標楷體" pitchFamily="65" charset="-120"/>
              </a:rPr>
              <a:t>降到</a:t>
            </a:r>
            <a:r>
              <a:rPr lang="en-US" altLang="zh-TW" sz="2800" b="1" dirty="0">
                <a:solidFill>
                  <a:srgbClr val="10087E"/>
                </a:solidFill>
                <a:ea typeface="標楷體" pitchFamily="65" charset="-120"/>
              </a:rPr>
              <a:t>2</a:t>
            </a:r>
            <a:r>
              <a:rPr lang="en-US" altLang="zh-TW" sz="2800" b="1" dirty="0" smtClean="0">
                <a:solidFill>
                  <a:srgbClr val="10087E"/>
                </a:solidFill>
                <a:ea typeface="標楷體" pitchFamily="65" charset="-120"/>
              </a:rPr>
              <a:t>%</a:t>
            </a:r>
            <a:r>
              <a:rPr lang="zh-TW" altLang="en-US" sz="2800" b="1" dirty="0">
                <a:solidFill>
                  <a:srgbClr val="10087E"/>
                </a:solidFill>
                <a:latin typeface="標楷體" pitchFamily="65" charset="-120"/>
                <a:ea typeface="標楷體" pitchFamily="65" charset="-120"/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xmlns="" val="20317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ChangeArrowheads="1"/>
          </p:cNvSpPr>
          <p:nvPr/>
        </p:nvSpPr>
        <p:spPr bwMode="auto">
          <a:xfrm>
            <a:off x="2915816" y="332656"/>
            <a:ext cx="18774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空窗期</a:t>
            </a:r>
          </a:p>
        </p:txBody>
      </p:sp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395536" y="1112214"/>
            <a:ext cx="7616825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0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愛滋病毒感染後</a:t>
            </a:r>
            <a:r>
              <a:rPr lang="en-US" altLang="zh-TW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需要經過一段時間</a:t>
            </a:r>
            <a:r>
              <a:rPr lang="en-US" altLang="zh-TW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血液才會產生愛滋病毒抗體</a:t>
            </a:r>
            <a:r>
              <a:rPr lang="en-US" altLang="zh-TW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因此在感染的早期</a:t>
            </a:r>
            <a:r>
              <a:rPr lang="en-US" altLang="zh-TW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可能因抗體尚未產生</a:t>
            </a:r>
            <a:r>
              <a:rPr lang="en-US" altLang="zh-TW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而檢驗抗體呈陰性反應</a:t>
            </a:r>
            <a:r>
              <a:rPr lang="en-US" altLang="zh-TW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此即為空窗期，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但此時已具有傳染力。</a:t>
            </a:r>
          </a:p>
          <a:p>
            <a:pPr eaLnBrk="1" hangingPunct="1">
              <a:lnSpc>
                <a:spcPct val="115000"/>
              </a:lnSpc>
              <a:spcBef>
                <a:spcPct val="10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一般空窗期約是感染愛滋病毒</a:t>
            </a:r>
            <a:r>
              <a:rPr lang="zh-TW" altLang="en-US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後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9249" y="6002338"/>
            <a:ext cx="1905000" cy="457200"/>
          </a:xfrm>
        </p:spPr>
        <p:txBody>
          <a:bodyPr/>
          <a:lstStyle/>
          <a:p>
            <a:pPr>
              <a:defRPr/>
            </a:pPr>
            <a:fld id="{5FDAEB2A-1531-4B75-BE7F-FCDA76A694EB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6483741" y="443248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6-12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週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932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7078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你所知道的愛滋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??</a:t>
            </a:r>
            <a:endParaRPr lang="zh-TW" altLang="en-US" sz="54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握手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擁抱、輕吻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同桌吃飯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共用馬桶、電話、水龍頭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游泳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上課、上班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蚊子叮咬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乘號 3"/>
          <p:cNvSpPr/>
          <p:nvPr/>
        </p:nvSpPr>
        <p:spPr>
          <a:xfrm>
            <a:off x="3754874" y="2780928"/>
            <a:ext cx="2571768" cy="314327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甜甜圈 4"/>
          <p:cNvSpPr/>
          <p:nvPr/>
        </p:nvSpPr>
        <p:spPr>
          <a:xfrm>
            <a:off x="6301855" y="1756418"/>
            <a:ext cx="2000264" cy="19145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3325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相關法律概念</a:t>
            </a:r>
            <a:endParaRPr lang="zh-TW" altLang="zh-TW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EA6-6581-4835-8CB0-06E5A922C63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24580" name="Picture 4" descr="校園性騷擾性侵害輔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79"/>
          <a:stretch>
            <a:fillRect/>
          </a:stretch>
        </p:blipFill>
        <p:spPr bwMode="auto">
          <a:xfrm>
            <a:off x="528418" y="995277"/>
            <a:ext cx="7676356" cy="47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2744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-1952889" y="2007726"/>
            <a:ext cx="7851648" cy="97154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預防愛滋病</a:t>
            </a:r>
            <a:endParaRPr lang="zh-TW" altLang="en-US" sz="66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5997308" cy="1752600"/>
          </a:xfrm>
        </p:spPr>
        <p:txBody>
          <a:bodyPr/>
          <a:lstStyle/>
          <a:p>
            <a:r>
              <a:rPr lang="zh-TW" altLang="en-US" sz="59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個人可以怎麼做？</a:t>
            </a:r>
            <a:endParaRPr lang="zh-TW" altLang="en-US" sz="59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0" name="Picture 4" descr="https://encrypted-tbn3.gstatic.com/images?q=tbn:ANd9GcSRGbLi2ZUihz8iJXcjaeEYT8jKDUab07xb_MRF8-WIP82x8Q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274" y="260648"/>
            <a:ext cx="4383212" cy="1562102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007726"/>
            <a:ext cx="29337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97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spcBef>
                <a:spcPct val="100000"/>
              </a:spcBef>
              <a:defRPr/>
            </a:pPr>
            <a:r>
              <a:rPr lang="zh-TW" altLang="en-US" sz="8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尊重多元性別</a:t>
            </a:r>
            <a:endParaRPr lang="zh-TW" altLang="en-US" sz="8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9938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781" y="260648"/>
            <a:ext cx="8229600" cy="704104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多元性別光譜</a:t>
            </a:r>
            <a:endParaRPr lang="zh-TW" altLang="en-US" sz="6000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EA6-6581-4835-8CB0-06E5A922C63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46084" name="Picture 4" descr="http://hotline-ttha.myweb.hinet.net/image/concept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1" y="1347501"/>
            <a:ext cx="8451639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5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548680"/>
            <a:ext cx="8686800" cy="500066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愛滋感染人數激增，年輕族群比例上升   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                                              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( 2013-08-13 </a:t>
            </a:r>
            <a:r>
              <a:rPr lang="en-US" altLang="zh-TW" sz="2000" dirty="0" smtClean="0"/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208819" y="814270"/>
            <a:ext cx="85913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   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截至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月底，本國籍愛滋感染者累計已通報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25,595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月即通報了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1,360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，相較於去年同期約增加了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，平均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每天有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被診斷感染愛滋，增加相當快速。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在通報的個案當中，因不安全性行為感染的人數達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1,206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人，佔全部人數的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89%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，顯示性行為時若未正確使用保險套及水性潤滑液，會增加自己感染愛滋及其他性病的風險。在感染年齡分布方面，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歲年輕族群新通報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372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人，較去年同期增加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。該年齡層佔全部感染者的比例，自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年起超過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25%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，且逐年增加，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月已達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27%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，顯示愛滋感染年輕化的趨勢明顯。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若從地區來看，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月新通報的感染者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82.9%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集中在五都及桃園等大都會區，新北市佔全國的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23.6%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、台北市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17.5%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、高雄市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13.8%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、台中市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12.8%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、桃園縣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8.7%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、台南市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6.5%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月新通報人數進行同期比較，發現台北市增加的幅度最大，由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人上升至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238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人，同期年增率高達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23.3%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，其次是台南市，由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人上升至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人，同期年增率達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17.1%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，第三是新北市，由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294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人上升至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321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人，同期年增率達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9.2%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    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797662" cy="1151965"/>
          </a:xfrm>
        </p:spPr>
        <p:txBody>
          <a:bodyPr/>
          <a:lstStyle/>
          <a:p>
            <a:pPr algn="ctr"/>
            <a:r>
              <a:rPr lang="zh-TW" altLang="en-US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尊重多元性別價值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472518" cy="4389120"/>
          </a:xfrm>
        </p:spPr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每個人都具有多元性別特質，應認同自己、尊重自己與他人的多元性別特質。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每個人都可依照不同的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情況展現出不同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的性別特質。</a:t>
            </a:r>
          </a:p>
          <a:p>
            <a:pPr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性別的呈現是具有彈性的，適時適地展現多元性別特質，時而陽剛時而陰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柔都是正常的。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EA6-6581-4835-8CB0-06E5A922C63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301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AFE SEX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28146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SAFE SEX1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291306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14348" y="1214422"/>
            <a:ext cx="813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1pPr>
            <a:lvl2pPr marL="742950" indent="-28575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2pPr>
            <a:lvl3pPr marL="11430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3pPr>
            <a:lvl4pPr marL="16002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4pPr>
            <a:lvl5pPr marL="20574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莎麗和麥克昨晚發生性行為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—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9000" y="6022975"/>
            <a:ext cx="1905000" cy="457200"/>
          </a:xfrm>
        </p:spPr>
        <p:txBody>
          <a:bodyPr/>
          <a:lstStyle/>
          <a:p>
            <a:pPr>
              <a:defRPr/>
            </a:pPr>
            <a:fld id="{5FDAEB2A-1531-4B75-BE7F-FCDA76A694EB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78229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AFE SE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71670" y="5857892"/>
            <a:ext cx="583269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1pPr>
            <a:lvl2pPr marL="742950" indent="-28575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2pPr>
            <a:lvl3pPr marL="11430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3pPr>
            <a:lvl4pPr marL="16002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4pPr>
            <a:lvl5pPr marL="20574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然而，誰沒有過去呢？</a:t>
            </a:r>
            <a:endParaRPr lang="en-US" altLang="zh-TW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9000" y="6093296"/>
            <a:ext cx="1905000" cy="457200"/>
          </a:xfrm>
        </p:spPr>
        <p:txBody>
          <a:bodyPr/>
          <a:lstStyle/>
          <a:p>
            <a:pPr>
              <a:defRPr/>
            </a:pPr>
            <a:fld id="{5FDAEB2A-1531-4B75-BE7F-FCDA76A694EB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42773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AFE SE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144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43042" y="6000768"/>
            <a:ext cx="7056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1pPr>
            <a:lvl2pPr marL="742950" indent="-28575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2pPr>
            <a:lvl3pPr marL="11430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3pPr>
            <a:lvl4pPr marL="16002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4pPr>
            <a:lvl5pPr marL="20574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你清楚知道每個人的過去嗎？</a:t>
            </a:r>
            <a:endParaRPr lang="en-US" altLang="zh-TW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49128" y="6037936"/>
            <a:ext cx="1905000" cy="457200"/>
          </a:xfrm>
        </p:spPr>
        <p:txBody>
          <a:bodyPr/>
          <a:lstStyle/>
          <a:p>
            <a:pPr>
              <a:defRPr/>
            </a:pPr>
            <a:fld id="{5FDAEB2A-1531-4B75-BE7F-FCDA76A694EB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459777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AFE SE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512" y="380999"/>
            <a:ext cx="1415772" cy="5732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1pPr>
            <a:lvl2pPr marL="742950" indent="-28575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2pPr>
            <a:lvl3pPr marL="11430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3pPr>
            <a:lvl4pPr marL="16002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4pPr>
            <a:lvl5pPr marL="20574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你覺得愛滋與你無關嗎？別以為下一個不會是你！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9000" y="6113462"/>
            <a:ext cx="1905000" cy="457200"/>
          </a:xfrm>
        </p:spPr>
        <p:txBody>
          <a:bodyPr/>
          <a:lstStyle/>
          <a:p>
            <a:pPr>
              <a:defRPr/>
            </a:pPr>
            <a:fld id="{5FDAEB2A-1531-4B75-BE7F-FCDA76A694EB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776020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-869880" y="134744"/>
            <a:ext cx="7797662" cy="1151965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kern="1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原則</a:t>
            </a:r>
            <a:endParaRPr lang="zh-TW" altLang="en-US" sz="66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209152" y="1321891"/>
            <a:ext cx="8496944" cy="41148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A(Abstain)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拒絕性誘惑</a:t>
            </a:r>
            <a:endParaRPr lang="en-US" altLang="zh-TW" sz="36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B(Be faithful)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忠實性伴侶</a:t>
            </a:r>
            <a:endParaRPr lang="en-US" altLang="zh-TW" sz="36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C(Condom)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使用保險套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EA6-6581-4835-8CB0-06E5A922C637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53251" name="Picture 3" descr="C:\Documents and Settings\kobe75331\Local Settings\Temporary Internet Files\Content.IE5\YNI5Y3AD\MC9002811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8581">
            <a:off x="5127582" y="4064978"/>
            <a:ext cx="3600400" cy="197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https://encrypted-tbn2.gstatic.com/images?q=tbn:ANd9GcQTfByIdIQNkJj3AsQJFwZLgJvq4AUvOiBzMv4yMo16g5JMw8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3852"/>
            <a:ext cx="2880493" cy="221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https://encrypted-tbn3.gstatic.com/images?q=tbn:ANd9GcRLbZAoaQmRsGhkkXxMqEmwge5xzb_cFTUcW5JBe-3XEHl4XzKE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285"/>
            <a:ext cx="2876551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70" name="AutoShape 6" descr="data:image/jpeg;base64,/9j/4AAQSkZJRgABAQAAAQABAAD/2wCEAAkGBxQSEhQUEhQWFBUXFxgXGBcYFBQYHBYXGBcXGRgeFxoYHSggHBolGxgXITEjJSsrLi4uGB8zODMsNygtLiwBCgoKDg0OGxAQGzQkICQsLCwvNCwsMCwyMC80LCwsLDQsLCwvLCwsLCwsLC0sLCwsLCwsLCwsLCwsLCwsLCwsLP/AABEIALcBEwMBIgACEQEDEQH/xAAcAAABBQEBAQAAAAAAAAAAAAAGAAEEBQcDAgj/xABHEAACAQIDBgMECAQDBQgDAAABAgMAEQQSIQUGEzFBUSJhcTKBkaEHFCNCUmJysTOCksEVQ9FTY3OishY0VIOT4fDxJCXC/8QAGwEAAgMBAQEAAAAAAAAAAAAAAAMCBAUGAQf/xAA0EQABBAEDAgQCCgIDAQAAAAABAAIDEQQSITEFQRMiUWEycQYUFSORobHB4fBCgTNS0ST/2gAMAwEAAhEDEQA/ANwpU9KhCalT0qEJqVPSoQmp6VKhCanpUqEJqVKhnbG3JHkbD4QgMluNMVzLDfXKo5NLbWx0W4JBuAVSysiYXvNAL0Ak0ERyyqouxCjuSAPia5RY2JzZZEY9g6k/I0If9n4Cc0ynEP1ec8Qn0B8KjyUAUpNg4X/w8PujQH3EC4rEP0gh1U1pKsDGcRyivaO04cOueeWOFeWaR1QX9WIrxJtiBYROZo+CQCJM6lWvyykaEnoBzr522viWkJlF9T4QzM/Djvoq5ibDlf30Y/RgUcSu7XEbKY0JusbyZg5UfiYqBfzNuZvoz5wiiMmm6VqbpjomBznbnt7LRcFvrg5XEaynO0ixBWilQl2VnUeNRzVb+8dxRCKy/b2yRCkkySlH4nGaSS7ZADmKxKLAEkDlqSBe9hR9uzFKuEwyzktKIYxIW5l8ovm8786nh5bclmpqoSRlis6elSq4lpUqVKhCanrzemD0IXqnoe2jvrg4WKGbiODZlhR5ip/MIgcvvrhszf7BTyPGJeGyLmbjK0QAJsNXsL68udeahdKWk1dIopVW4bb2GkNo8TA57LNGx+ANWINeqKelTU9CEqVKlQhKlSpUISpUqVCEqanpUITUqRocx2/GDieeN5PHBkDKFJLM4JVY/wAbaG4HLrXiKtEdPQVu/wDSThsS5jcNh3MgjjWTUyFhcWKXUG+nPnRoDQDa9II5Sp6VKvV4lTGnryaEKj3h24YiIYE4uJdSyryWMcg8rfdS/Tm1jYGxsP7K2K0cKRzTZ+r5RkErk3dpCSWOY3JtYdLWqRsd882NZv4n1l0YdVSMARDyGSzfzk9ainBRmZ3nCtwo8xZ7EDiM1zroAFRQO1z3rl8zIkysk4wOkN9rN+qtxMAF+quwR0ryaEcJtTDyYkwcAKpLKk8WcIzKLlC6qoElrmwJ5c6u5MEIxcTzRjQayBxqbDWYMeZ71Uf0R7T5XfirLTfCH94dz4iXlSRor3ZlChgWJ+4Lghiel7XPKhDbOxZtmsphc+IkpKCoN+ZEi2sbE6cx6UTYjb2GaVUJkmUsI2lLSHgSk+HOoURoQbDMNQSOmtT9tYE4lOBKQsqnPDJbwva4Nx0NjZl87jy0WNnxw3xDbe/97+6sxzl1BxsDb1WbNtCWQ/atKzCzKc8vtA6dbAg6gjlW2fRhtabE4RmxD8RkmaNXNrsoVD4raXBYi/WwrO8HulOzAS5Y16kMGJ/SLfM/CjjciMQYyWCMZYmw8cmXoHV2Qt+plygnrkFX8XIjMmhv5KXVGw+EPD3rvVI8p6VNWmsBK9D+9+8K4SFssiCdl+yQq7lj3yR+K3noO5Fed9N4vqkQCWM0hKxg8hYXZ3/Iot6kqOtZhh2veRnMjubtIxuXPr27AaDpVTKyhCOLKv4WC7INnYKThtv7SmU8bESQkixCDDW17fZkj4m1ctnxSpG0HGfgZiwjBtmJC5i7DxEEgnLe12N7307rXLFsfCEBZ8ykIvtMAfEAPS/PSsc5U8jqB5W59Tx4m2RwpKQqFyhQFtawAtb0rxFsuFTmEMYbvkW/xtTril6kg/hKsG/pIvU2PZ+IkXNEip2MuZSR5KBcfzWqq2OZxIFqckkQFmlHl2fE4s8aMOxRT+4rxFvAdnuDFNpzOGkc5ZFGp4Rf2HA5WOXuORHgxSo+SSSSN+itHFlb9LAWb0zX71DxTsud5FB+r5JgSt1NixcLmvo0YKlTyv50/G1xS051f2u6p5IZJHs1bTs/GJNFHLGbpIqup7qwuP3qRXLCwqiKiKFRQAqgWCgDQADpau1dMudTUqelQhNSp6VCE1PSpUITUzMBqTYCvGImVFZ3IVVBZmJsAALkk9gKx7evep8cxQEphb2VNQZrfel/KeictLm97BckgYLKZFGZDQRXtv6SIoyUwsZxLDQvmyRA/rsS38qkedZe8ZaR5XCl3eRri/h4js5AJ6C9vdUkiouLGmYZrjkBc3PbL1v6VnyTuk24WnHjtj35XiQhXRwzI6klGRmUgkWNsp7UR7H+kHGRW+0XEp2k0PukUXB9QaoC19RyP7VFnhuDlsp7ga/KoMlc3a1KSJr9yFuO6u+MGO8KXjlAu0L2zW7qQbMvmPeByojr5rVmUq6MUkQhldTYqw6j/TkRodK2v6P97F2hAScomiISZRyzW0ZfysNfIgjpWhDN4g91nTw+Gb7IppGnpqeq6H9r7tcSXjwyvh5iArlQrJKB7PEjbQka2YWOtr0F4id2aSHENGZgQkuS4BWORfEFzXUNFODrf2WGtaHtnbuHwihsTMkQNwM7AZramw5m1AWFwubHTRseIhV5w4PhkixNwmbS+fSRfJY1tzNVJYI9Qlrcd06IkmkN32ph8X9RaD/8MY7jiYRtbI8pYASezzPLnqRyo529Dniy66vGvMi4eRUN7dLMaWTFSGNMRKCkYVwY1y53VjpKWvfTKdAutz2tKxsOdGXXUHkbEHoQe4NqjLIC8EK1DG4MIKybd3f8Q4WXZr4Y/WJMQ6ZvCADJL4i4551NwBboOVq0jbCfZsw9pPtF/Utzp6i6+hNc5IHlaN5cJhFmuvFnWxkYLqLExA6sFJGbS1tanvUch7XUAmYkRaDq7qlw2PkaQAkFWZsoyMpEZzFGuTry1Fha461e7jx58Ri5+gMeHXzMYLuR/NLl/koU2pjX+sDh+HhK6MxCnMZOE1gOlsuvLmKfdneDE4P7GNExSl3lKAGOQcWRnYl7lbXJtmA5WvpXuL010Z8egG0qWTnxOf8AV2m3X6LXKY0LRb2PIWiWAxYgozRCUqY5CouRnjJsQNbGxtr3rju5vZJK0KYhIwMQt4ZYi2VzkLlXRtUbKGI1YHKdRyq0ZGAgXzwlFjhdjhDH0s4AyYzCfaeDhSZo7c1Vk+92Zil165KHpQxlVR4VCE5u2oFh0vbr2vRF9IGI/wD2DBjYCCFV9WeU6eunwqlkxCqQGYAsQALi5vpy7Vk5j3GagF0vTo2jGsnlXGwNjQmFHdOIzgPeQl7ZhcAZiQABavc8UvEZcNHw1S2qKiBmtfUm1x0tUDZu0cX9XjKQAKsSm7a6BBrYsh5DoKpMfvwqG02KZG/2cMIJAvoWJYWuNbBibWq03Gc/v+ay5OosYa0kn5f+rT8MSVUsLNYXGmhtrXnaLS5PsApcn7xtYdSO55c6A8RiGbDxYjDYuWVZiVHilUqwU8xxDqCLWqPtTbQwsjxYnHYhUQ2QqXZ3NlJ9lhoLnUk8xTThkGrVP7TBshh5pFO1sW4wbfWAA4kABIA9k5swy9QqtqO1DMm0xigsEYYnEpwwMuscjkrlfsbCRrf7tqmYzZwxODGIhx0s0alZVzZiQyH87GzDXRgR3FaFuDEjYOKURRxySXeUogXPNcq76dWIPuNq8f08EgvN0pM6nq1NaKRGoqJtraSYaF5nDFUF7KAWYkgALcgXJIGpA151KZwASSAB1JtQtvft5AJML9XkxOaEmQIY/Cr5gntsLsSpItytftVwAnYKsFF2rvL9Yh4KCXDTPKkbKzKJFjtxHZGjZhYorKGB0J6EVS7I3tmjWVIyJIoMSYc8zu7yZnVRGjk3JUsfExPQedS9kYFGEOIJDS8ERM45sBzF+YIa/Y350MbbgwuH4cWIDOkTlosOqZlmZwSHl0OYrdwSx6Em96QJCTSuGABq2pWuLg3Fe6pNzsAIMHCgZWGUv4PYHEYvaP8AIM1hy0Aq6p6ppU9KlQhCX0m4dpMBIOIIowVaY2uWjU3KIORZ2CqAdPFWR4HC5FuxLO2rEm5/SD2FaZ9LOMywQxk2VpC73/DEpb/qyH3UA7JhOJljiU5S6lySL5VAuT5k9B69qo5RJIaFoYYABcVwju8ixIM0j+yt7X/9gAST0ANGuxN2BB9oxEk4By8wiEjpzJOts3rYC9qlYDZiwukUGG4rC78VmQP7OVmBI7Nl5r7RA0vVmkwkDAXVhdWVhZka33h7wR0IIIuDSRHpFp5l1GkLybrGVTiDEhiIZi8OaJ21N3SO7q6nU62JGove1VeO3PcLmglEotcKwAJ6gqwOVr9rD1rx9IOOxrRbJwuCleESrwHyOUtPHw4yruuoC+LQHXXQ6UQ7rwSwRNhsQyvNh2MbMpNmUgPGRcD7rD4U+aIBoISceUucWlCeK2UiYUMySLMER2Y3CsWYK6hSdMuYdP71b/RBjeHjJYbC08efp7cRHv1Vj/TRBjlV45AyZ1KsCv4hbkDy17/6Vn+42Mjg2hh5pmdVAZFCgvmkltGitbW3iOvelwnzgpuUz7tfQQoX3x2tOtsNhCFxEkUsodgGyJHlXwg6F2eRAL6AXOtrVL2zvhgsJpPiYkb8GcM/9C3b5UBYveNdoYyOfCzNEsbfV1+zAaRZVMspZZBfL9koXTmCdeVXJy7wzo57WsxjC48L1swjGNPeRziYvq4WWWHxBY0jbxIcuhmEmZRa/fkauNmxuuKkaeTiyTRp4suRfsi91RbnKAJAQLk6sb1TSbbmVBLJOeHkRzaBHI4zEQgBbEnKCX73GXLVdj98YpkjVWMMpAbO6snDf/dlwAx5+Vud72rHa3MM9f4uPF8bepA2VzS2NheRx7Iyk2oI3ZcQViBa0TE2VxYaFjoHvm8OmlrXpY/akSITxATY2CMrMT0ygXuapP8AH45YjFi7R3taYD7PMNVYk3CEMAbNp5nlXKDYUrgBiCGuGeNkSIgn2lVBxC2XTKWIub3NrVougLDUmxUoMiOVuphtXGwkbgozs7FwHs7ZiubUC/kCB7q74mUIrMxsoFyf/nWo+0tsxQC18zCwyJqR2zdF99uVQ9iiSd/rE2iA/YRre3nIxPtH8J5W1HOk6CRqPCeJWtOgcqJs3Ycs2aXEExZ2L8MHxgHkHb7tlsLDtzq9w2DSJcsahRzNuZPcnmT5mpEswAJOgHMnQD1oX2htvj3SA2i5NL+IdovI/j+HcSklkeKcdgq3/wA+IDJW539yvcWIgxcxDyqkcDMv8UI0shUo1rMDwwpYfmueg1sZ8XkxGGbKgwcLZnkRg2W0bKgKD2IwWuWufZ5WuRRLAtgCq2HIEC1eJdmRsDlURvawdAFYfDmPI6Gs8j75shPHAPH7LK+1g8nU3lFW/wBuZ9cZcZC5MkUV0jW1pipzR+K/LK0oHfONdNRTd1I8VHImhR7mRfZZsxXJfS/hyOhFxYg162Rs6XCqowmJkhYBQR7cTkCxJie4Fzr4SKrtpYjFw4iXEFIYRLHlkkijkdWcE/aMma8ba6nxLpqa0TJFMfKad7q5h57B5Cdkfgjket9OnpQEmz4tnYnES4nCjExyoqRsQnMXAX7TQMQQp1+6CL3IUz2JtBcRCkqFTmGuUggMPaFx2N66bSxxiCkR5wWUFiwVVLMFFzY9T299Rie6NxFK/lQtmaDdID3FwcjpFhzHw1SZp3F75QWBUD3KF7+InpqXSbtOcY+JDw5WRlyyQGQ+JEVvvgDVFN/UdaIUrhiokd0Vi4YhiMruoIBW4JUjXUfOpuyHOdYVdmGxjTe9m1nGyMLJg8PNgIwWYTkzTf5YVmUIbdBYLmBNxZgL8wW7qb1YbB4Z4+KZgHIgiQmSRkCqGIufDGZM5BYgeddN7uGsAhAH2n2YTpwwQZCR20Av3YUL4fDrGMqKqjsoAHyrVxYnZDdTtgEgYrWONd1K27tKXHtfEhREPYw4OZV85Cf4j+4AdO9ed3AmGlyIoWOU2IAsFe3hI7A2y2728651F2pOY4mdfaWxTrdwRkFut2sLdb1p+ExjduybpACLYTKuJaOCLiGVDLYyCNVZCFYk2JGYFOQPI1dYXdB3zNip2PEtnhisseUckzkZ2Fibm4zXOgBtVhuzu/wPtZHeWd0AZmCgKOeRFUAKt/Um2pogrGeGl5cAkulcRXZeIowoAUWAAAA0AA0AFeqelXiUlSpUqEIW313U/wAQOHBcKkchMikX4kbAZl8tVX51lWBaTDT6+GaA5HU6Xy3Gv5WUmx7NfpW+2oc3x3bixUTMYBJOqnhMJDE1+g4q6gX6EEeVJli1jblOhl0HfhVOytvxtIsqNZWUxPfnC5N4zIOik3W/LVelAO5cmIixEpxM8suNacxy4Vwf4I1EyMdAikmxHhINhzFS9nYSTBHNjFMMwy6ubxzw5ftEBQmPPfM1j4vCLaUWy7JBbiCSSIquVcrqVRTYsArhlykgaW0yi1tbq1aW6XBWNGp+tpUbeDYoxAKK2XM6mT8pAOWROqzDQBhbnqCAKWAhw6SusYzTAAyOc7ub3UZ5WvdvCRz6VZ4bCiJT4mYklmdyLk8rnkBoALCwAodhxynGBkBIccPQHLk8bh26DM4YAnU6kaUkanAj0VtrADqrdXzVjOJwmaQnSMJJIVMZcO93axZixtobWUCtY29jxBBJJ1AIUd3Oij42rMVFgOvn3qEbi0bLSx8VkzreLAXKHCInsqATzPMk+ZOt66tGCbkajkeo9D0r1T14XHlbjIowNIApMi2FgWtppma3hvl0vbS5t2vTkX05+VKpGBn4ciuRcKb2ryySpiNrGkNaFHEMsGseaMfgdWyN7jy/lqfsrGRSkrk4UoBJjzFQfNSCAy369OtGcUkc6XFmU8wR8j50F7e2Rw2IFxpmjYc15jn8vStDHzHxbO8zfdcn1Ho8OYC6IeHJ7bA/NF26uwY2jSSQZgdVQ5sqd9Cxvr15dbVdbf2p9XjGUAyN4UU3t5k21ygc/cOtDuG3pVMIrKyowXhgMLWmEaE6di7nyOXQ61XxI1y0jtK/V3NyfToo8gAKrTPLjZWFk5Iw2eG0eb+8rpiWkn/juZPy2yxj0QHX+YtXRRXkV0Wqr7K56Rz5Db3WV0SuyVwWu0TA8jf0pPKGbqz2RAryBXNhb4ntV3iNirbwaHsTcGhqOirYuKLoQxuV0v5dKSKOxVyDSfKQhWLZ5wrs8CWDG8sIsAx/EnZ+45N5HWrdZkniYoFkVgVytoCeRV9Lr2IIuKn7XhsQw66H+1Z/vUGwmKhxMUrQpNeOUC2QuFLI7qwIvZcpPPQVYxnl8nhO57Fa+JlOZ927cIqwEGJVbBlAGmSUGQr2ySKVLL+oX86i7Q2/DhHbjO02IygCONNbHWyLc5F0BLMe2vIUPYTfbEyA5UjCcllIcF/MR30HmTr2qENXZ2JZ3N3Y2ux5Dl2FgB0roMbpcshuTYJOb1iKHyx7u/JecXtLF4lzIyRxEiwDMXyL0UKpHvN9T0GgrwuExB54j3LCg/cmi6V8FwTlHiy6aPmzW6k6c/dXPdfGJG7B7AsBZj0te48r3HwrZZE1jKAOyw5OpZDnAawL9ENnBzgaTa9M8Sn9rV13Y2pDhJg+1I3kIa8eIXxQxdiYlF0b8xzeVq0o5HFvCw9xqg23sJQpeMafeTmLdbf6Ul4bKNJ2TW5uQzcnUFoWCxaSoskTrIjC6spBDDyIruKxLdjabbLxKZSfqU8gSSO9xDI+iyJ2BawI8/StsU1mSRmN2krVhmbKwPbwvVKlSqCalSpUqEJqRqs3h25Hg4TLJc6hVRbFpHPJVB6+Z0AuTYCs22j9IGOYkoIIF6LkaU+9iVHwHxrwkBegErUto4GOeN4pVDo4KspAIIPr1oGmmECnDY7wgDIsraRzpyU5xor2tdTY3va4saj7h79YifFLhsSI3Dq5SRFKEMgzEMtyCCAddLWHO9aTJGGFmAIPQi4+FRewPCnHIYys3xuyIJALTMLai87yKf1o7FWHrr5iqjE4yHCr9piouJcHS+ZmsRmK3YswBYKosozGtFxG6mzzdnwWEPMlmw0J05kklawfeKaOV3njjSNGkQoqoqBYlYBAAALaG582NJMekVaY/Pa1zWkfEQFZ7e222KcaFI19hDa9/wATW0vbQDp76rKanqoV3EEYjbQT1Xbd2jwEBGrMbDy86saoN8Yrxo3ZrH3j/wBqlEAXi1DqEj48Zzmc0qvDbySqbsQ46ggD4W5UYYXELIoddQRes1on3OxR8cZ5WzD9j/arE8Q06gsTo3UZPGEUhsH17FaFuri8kpQnR/8AqHKrTe1BwlPUH9xQiptqNDVzgC+LfJK5so6W9KqtNjSugyIdLxL2HKHJwEdZCLr/AA5R3jY6n1U2PuNXyPJALPeSIcpBqyj/AHg6/qHvFQ9rbP4btG2oI+KkV32HtRRABK6h4ro2ZhchNAddTcAH31pYLI52GKTkbgri/pbi6ZGZMQsO2Pz9VawzhgGUgg6gjka7I9Um6sJ+rqzCxdmkt2DEkD4Vdotqy5BpcQFyLvK4gIa+kbHtHhgqkgyOFNj90Ak/GwrPNj7Qlie8cjKbdGPzHI0c/SHsvETmLhRl0UMTYj2ie1+w+dBeD2LiM9uBLy/2bDt1ItVzG0iOjS1MTSIgCtO3E3mbF8SOUDiR/eGgZSSL26GtB2JiQjHNoGFvf0rPNwd23wokklsJJPu88qgki57m/wAqNoFuQOVyBWRlFolOjhIcWiS2K82rODlUG+tzagz6RoFfBjMAbTQaesqqfkTRZjcIIyLG9x18qDt+sSDwYBzLcVh+VLhfi5H9JrzDjfJmMA9QpvfpBceyoY6kpUaOuj4lEy52C5jYXPM+VfSyQAubouNBS1rqKh4rFJEheRgqjmT/APOdS8Fs/HzIJIsBIYyLgvJFGzDuEZr/ABtSZJ449nFOixpZd2BdY3INwSD3FX6bw3iKupL2IvpY3FrmhSbGcJsmJjkwz9BMuUH9LglG9xqXnFr3Fu9xXn3cou14WzQmiCFWb2W+pz3/AAfO4t87VumyixhiL+1w0zeuUX+dYzsXZTbUxEcaC+EikV55fuyFDdYk/Fc2v0FbeorJzZGvk8vZb/TYXRw+bubT0qelVNaCanpUqELPPpXVk+rTsfsUMiOeiNJkCM3YaMt+mYd6zraM40swuSNLg3F9flX0LLGGBVgGBFiCAQQeYIPMUDb7blQfU5Dg8LEkyMso4cSBmynxqLC5JTMAO9qiW2pB1bIO+jBkG0wWOow8pX1vHm99v3NFu1vpELoh2fEZzxMrmRGVQlmuRqDmBy8+l9KzbYeCEzccs8aQknMpdHzAEMLizKACQRzNyO9FGxZcO8ebDZChJuUFrt1zdb+uutIkm0ignNi1Gyp292/DS4R8NwXjxEgyyBczosJB4jrIANCBlsQCCeWlZ7iYhJGyjTMth5aaUUba2xCgdJQGQ+F7kKuvQk86qJ8HG5RsO+WN7hhzykC4ya9RfuNBaoh7nUSFndQwXSFrozuFTYGRpEBVdeTXNgGGjDkb2Ne2cqbMAOlwbi/ncC1W+ICxgKNB7I58/Xz7mqvGrcEHrXvhNK6JnVchpBJ2C91G2lhuJE6dxp68xXXDsSqk87C9daqfCV1tNmjo8EfqhXBbrEgGVsv5RqfiauNnbEjhbMpYmxGpHX3VZU9SfM93JSMfpeNDRa3cdylUrZmL4Ugce8dxUWmJpQO6vytDmEO4VptzaKzMpVbWFumtCW1dmmSeIL/mGx8rDU/03+FXRBvpXJ3s0b/hkX5+A+6zX91OjeQ61jdVxgcNzW3bRYRNGlgABYAAD0FdVvXMOQRexvXtCxJsbWpBJXygONrvGSOld1uelqjxymxvzFdog51uPhSnWmNtTo6kR1FjveuGPwc7huBiDETyvGjgenI/OqxbZomk1g3UvbO3I8MgaVrsdES92c9AoP78hQPJO8sjSye29r25KB7KjyH7knrQzidl4mLHr9cJdiCVkJuHsPunyvy6URx12HQsCKNpmu3eqT1BxbTAed1Kjqg28pnxEUCAF7W1NhdtQPgPnV+lDm8uBZZOOpNjlBsbFWGgI+XwrVz9XhbJXTCwZA1KTuxtGOLExPjFeeKHOViAVrTjRc2boLN6G1Gz/SnjZUHDggw7a3LF5r9hbwBfW5v5UK7nbl4naAYwskMaaGRwWu1r5UUczrcnppzvXrG7Okwsrwz2Dx2zEeyRa4YHTwkf3rCJJ5XRhoGwR9sj6REn+w2nh4kQoc0ty8TsPulHTwlugu1Um1f8KYk4XZYZ73DS5oohrzMYa506ZRfuKpoMHiVRZZsO8UMluG7c2uLgkDVLjkGsaWChZ3WGJBJiLFUCrZiGt45W55QLXbloeuleKQA7rYtwtofWMDDIIkgBzqqRiyZUdlDRjojAZh69edENQNg7P+rYaGAG/CjRL98qgVPvQvE9KmvT0ISpUqVCE1K1I1mG/H0kyQYo4TBpGXS3FlmzBEYjMFUC1zltqT1tQhR9jtEHmfFMFhimxU0xbkcuIdVDd9WU262A62rxiduYTEyzYnBsHjKKXsjL9omZdQwBuVCe4Cg7A7Ql2i2JwgVWmncySBAOG6rLFKchZ1y6xi9zrmJ50RY/Yb4SORTh0g4z5wISWj6DICQCGyrex562vyFZ7fKR7p7D5gfZdNwts7MM3BxJWTFSyMoDxlkQ3IC3IyhmIJv5gVGGxY0nxkEfgRJrx5f8vxObAHoLkW7aUMDZ2GQwyLFL9ZTGLO8mdQjQhs5VQWFmuAOWmutE+w5ZJZZJnFi9y3UZmbNYHrbWvZSAzZEYJfuhHGyztJkkZAV8dkUgFlkIs5Yk2uvS3OnmmLaBGB8+Xx7VO2zDbGTt3yAeXhufmxrhSTMQugxelxyxNc7Y/wApo0sAO2le6anFVyuiYABQXLEYhY1zObAdarI95IS4UZtTa5FhXDfBDwkI5BtfeKEL1ahha5tlYHUuqzwT+GzgV/tafXlzy9a54J80aHuoPyrtVQ7FdID4jAR3XjNcm5sK84pbowBHsm3rXS1IivQUt8JLHA9wVeRODkZeZAPfnY1G2ztVMMjSPf2gAotdifWpOxtYYj3Rf2FAf0kY7NOsQ5Rrc/qbX9rVOJoe+l8bhi1TFh4Fq/wO/EBurq8dz7Rsw99taLsDkkVXRswOoKkEVgvEPc1ebq7xPhJQbkxMRxE6W7jsw506bEBHk5V2XEFWxbhHUqOosRvY1JjrDeqTVx2zsiPFxGKT1VhzRx7LKe4NZ/hQys8UukkTZH8+oYeRBBrUI6DN9cFkxcUw5TRmNvNo/Ep9cpI9wrZ+j+a6LI8EnZ36r3IjD4j7bqClVO9klo417vf3BT/ciraOouD3b+uYhY5sTwjY5LxDKwvyRs48drXBHTTSuvzXFsRAHKo9PjDpgSeFA2DtTa0UEk2Eky4XBsGdLoAc5zNcEXe+o56dKIPpHx4xOMlaECRuFFHkvcM9s2U695Mp99GWzN18Ds9AZM0hdlTNIGfM17r9mgy8/wAunen302Kp4UwhWRE8PDAVGzuyhWF7Am9hZjpzHWsBdS0anUTSrhvLPi9lYhcbGsWIhxSQMqiwJVo30FzqFvex6XoN2dvVicJip/qpi8SpG3EjL6qCwIKsCNXPcVoMW5cXBZGYxzFzN4JHcI7+EXRjZhpYmwJ1sRQThtx5vr8iPJGI9JJJFa+RWsFBDDR2INhrbmeQuLwijSaJ5MS18TicU0x1uJ2jT/yljsoA7WvVrgNvY/AEMkz4yEe1DMQ0mXqY5BYlvI3qy3p2Fh8KsOVXzl1EcnFc3e/jVk9mxi4huB06aXgVqY0Uc0e43Cw8zIlxpgQ6wexWqbubdixuHSeBrow5HmrDmrDowNWtZB9HmIOF2m0I0hxiM4XoJ4rEkdsyE+tq16s6RhY4tPZa8MolYHjunpU1PUExMaxv6V9wmfEriIZBGuJdUlDlsgly5Y2JF7BrBdfvEd62Wo+OwiTI0cqB43BVlYXDA8wRQhZp9HH0cNgJTiJ5FeXKURUvlQNbMSSNTpb496PdoYNZo2jfUMLeh6EdiDY3qojwGNwhyw2xmHHsq8mSeMdAHYZZQOmYqbDm1Q9q75tBYPgcUjsGKcT6uFbLbMM0crkkA3sASQDblSXA901pHAQdtDHOkUTKiFpCitm6FiBoBqTqT5BTXfbO148LHnkPkiDm7dAo/v0qLhoJDwC4uCFIY2H2YUNmjUE6E5AS1j4uXOqjeyBcmBa13mfEYhnbU8ONgkCqfuplYtYaE2Opqv4W+/bdXGglzWjk0FWmRmJZ/aY3byJ6DyHL3U9NT0krsYmhrQ0dk9X272y45UdpNbGw1Itpe+lUaIWIA5k2HqaJsVu/w4SY3cMBdhfRrc9BQ0ImeAA26JQNvLGDBJ1tYj3GgKjveWS2HbzsPnQKo1q5jfAuZ67RyQO9BaRgVtGg/Kv7Cu9Mg0HpT1nu5XZQt0sA9gmpU9csU1kYjnY29enzoAsqUjg1hcewKv8AYX/d4f8Ahp/0isp3kZjipy4IOduYtoDZflatfwkWRFX8KhfgLV5xmzYptJY0f1UXHoedMimEbiSOV8UhyRHK5xHJ/dYdapOz8E00iRxglmNh/r6DnWqNuPgyb8Nh6SP/AK1c7H2HBhv4MYUnm2pY+8609+cwDYbq8c5leVW2HTKFHYAfAWqZHUZKkR1hvNqk3lS46GfpAP8A3TvxX+HDN6JY6CN8MYJMasYP8CK5F/vyn+yqP6/KrfR4y/NZXY2nSGonH2UWOr3d7dlMcJDM7JHG6jwlQWbKHuSwOgDDpzqiSpuAxssLXjIZGIMkLEqslhYXYC46dwQLEV3+Wx74yGLKwnxsmBk/pR6dmzQQsqzDFRhG8OJALBbcuIq+IfqBv3ocwe2MFJApxME4kspMIfEyrm0IMRzFVseR0IrltjeOfEWUBYYspVlVixfNa4vlUAWFuujGoArPgwC4efZaWT1RrHAR7okbbcEN2wqPJKVy8SVpmCjnYmY5yAdbC3uqjTGSq0sgYO8yFJM48L6HKdPZy30t0NvOuQr0KuMwo2ijus6TqUz3Ag1SkY/HyYgxmbL9mPCq3tmtlLEnUsRcdLAnvXCp2FwpRkeVCI7i5I+FdtvYxJGXhjQC17Wv/wDVMjDWU1g2SJXvlt7zuoGwkzbTwAHMNM/8qwsD82Ue+tkrLvo2wvFx2In+5BGIF/4khEknwVYx761C9Y2W4OlJC6TBYWQNBT0qa9Kq6tp6VNSoQkartubJhxURjnW63zAglWRhyZGGqsNdR3NWNDu+efhLa+TN4/8A+b+V/wC1Knk8NhfV0mRR+I8NurQa+7MMZKfXmaMnxCPDoJXHUGZCFudbsFB10tzoc+kTGRSz4Q4aNlhhjfDmy+BDdSiZhpeykWvfQd6JZQSpANiQQD2NtK5bvHDYnAf4dLIUljgTimRgvClBOVog1gwzKWuOYtc3NZuHluyNV0PZacsTcZ7HCzRQDXoC9RZMUqSNE7oXU2DKbpIPxRtyIP7g1Ows2R1cC9jf1pjmkcrp4Z2SN1MNoj3f2GysJJRa2qr59zVvtvFiOFj1IygeZqqbewW0jN/1C3xt/ahXbO3mme1wzdgCViB+89uQqQ9Aq0ho+JMaA/tBDm9BeQrHGrMFIvlBPjb2Rp1sDVxup9FOKxUbyzXwqKpKcRDmcgX9m4Kr5n4UY7hvhI5kP1qJBEDKXMiAysbo1yTYDxa+RAou27tn62phgzCFtJZrFc69UivqQw0L8rcrk3DTO2GO3bBc1kOdkzl/qsowkwdFYWNx0N9eutdqv9tbqEMZcIFGbV4T4QT3Q/dPlyPlQ3O0kZtJBOp/4TN8CtwaoRysm3Yf9d11+P1CPQBKaIXWvWEQSSqn4ftG9AfD8Wt8DXvA7OxM5+zhZB/tJQUUe72m9LVfN9HmHZQS8onHOZXIJbrZdQF7D96i/JhiPnd+G/4qn1XM8bHdFjncirXQV0WqmbdzaUH8GePFL+GRSje4g2J99RP8dxMWmJwMyfmQZx8unvNet0Sf8bgf9/svmsvS8iPkWidK7JQ7ht7MIxsZQh7OrIffcVYLvBhf/Ew/+qn+tRdE8dkgRPHIV1HUiOhz/tVhr5UczN+GJGkP/KCK7r9fxOkUYwaH/Mms8lvyxLoD+o1XfGW7vOke+38q5DiyyHytVjtXbPCKxRDi4h/4cQP/ADP+GMcyfhVXtbcwiFZYjnxalnkY6fWM2rqe3Lw9rAcjRBsDd+LCBil3kfWSVzd5D5nt5DSrgVRPUnQSA4+1G79f4W9D09jYy1+9rKMDilkF16EhlOhVhzDDoQanpRFvLuis7GaBhDiOrWusoHISqOeml+YoPnxcmGbJjIjAb2EmrRP+lxy9DX0HpnXsfMaATTvQrl87pEsBJYLarNa7Co8EgYAqQw7ggj4ipArbBB4WKQRypOFwjyewpb0H96vNl7vtmDS2ABvl53t3rtsLakSxKjEIRzvpfzvU3E7bhQE5w1u2vz5CqckslkAK5HFHWolLeCQCBgetgPW4NZ9tfHmMKka55pTkijHNmPU/lHMmpm0NvSYyQphU47jQBT9nH5yScvcNfKiPdXdRcKxmlbjYpxZpLWCL+CIfdX5msXqXWoenxFoNvPAHb5rSxenPyZA94po/NWe6WAfA4aOFWRyLtIzKbvI5zObg9yenICiHD7V1AkXIToCDdbnkL6WPuqCK8hDKTGuvRj0Udb+duQricPq2bJMG/FZ4XTOiZXCIr0qYLTV2SoLrSpqepL1NXl4wRY2IPQ17pUIQ7jd1UY3jYp5Wuvu6j41T4vcpntnEMluWdeXpcGjmlVN+BA46qo+2ytNzJmirv57rP9obktMuWWKKRRyBPL0uBb3UKY76N4ojr9YhB5ZJrqT5XDVtdUe9eHZolKgnK1yBztYi4HvqvNh+FE4xEgj3TocsvkAeB8+FlUW4uH++88g7NNp/ygVfbN2bFAuWGNUHWw5+p6++pKmvQrmpcmZ+z3FbHhtG9LyMOl75Vv3yi/xrqKYU4pBJPKKAXoV6BryKcVC14V6r1Xm9dsLh3lNo1LefJR6ty+GtTjifI6mi1Bzg0WU8WHkYAiNyDqDlOopOjL7SOvmUcD42tRjgIOHGiXvlUC/ewrvaui+w4iPiIKyznm+EAsI255D65TXMbMgP+TF/6af6UfSYdW5qD6gVHfZUJ5xIf5RSz0R4+GRe/XWnlqE4ogosoCjsBb9q6UTf4PB/sl+Fel2TCOUSf0ilHoEhO70fXWeiFhKOV7nsNSfQDU1ZYHZLSavmjW2gFgxPc3BsPI0QRQqvsqB6ACugFXMbokUTtTzq/RKkzHEU0UqKTYTD2ZAf1Lr8VI/aoeJ2ZJYh4w6nmAVYEejWoppU+To+K42BR9iljKkHO6yvH7i4MktwpMM34ojJEPl4KgPuSf8AK2jMO2ZYX+YArYrVzfDqeaqfUCvWYmTFtFO4D33UHmGT44wVksO40h9vaEx/RHCvzINT8PuLg1N5eJiD/v5Sw/oFk+VaK2zYj/lp/SKddnRDlGn9IpcuJny7OyDXypDBjs3bGEN4fhRqETIijkq5QPcoqVGjt7MbnzYFB/zWPyohSJRyAHoAK9Wqqz6Px3cjyU05PoFUQbJY6yNp+FNPi3P4Wq0hgVBlUAAdBXSlWxj4sUAqNtJDpHO5StSp6VWVBKlSpUISpUqVCEqVKlQhNTWpUqChQsVsmGT20F+4up+K2NV8m68f3Xdf6T+4vSpUiTGifu5oKa2eRnwuXM7rD/at/Stek3XXrI59Ao/tSpUn7Pxr+AJn1uY/5Lou7MfV5D71H7LXVd3IOoY/+Y4/YinpUwYcA4YPwUDkS/8AYqRFsiFeUa+8X/epirblSpU9rGt2aKSi4u5K9CnpUqkvEqVKlQhKlSpUISpUqVCEqVKlQhKlSpUISpUqVCEqVKlQhKlSpUISpUqVCF//2Q=="/>
          <p:cNvSpPr>
            <a:spLocks noChangeAspect="1" noChangeArrowheads="1"/>
          </p:cNvSpPr>
          <p:nvPr/>
        </p:nvSpPr>
        <p:spPr bwMode="auto">
          <a:xfrm>
            <a:off x="0" y="-10683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2472" name="AutoShape 8" descr="data:image/jpeg;base64,/9j/4AAQSkZJRgABAQAAAQABAAD/2wCEAAkGBxQSEhQUEhQWFBUXFxgXGBcYFBQYHBYXGBcXGRgeFxoYHSggHBolGxgXITEjJSsrLi4uGB8zODMsNygtLiwBCgoKDg0OGxAQGzQkICQsLCwvNCwsMCwyMC80LCwsLDQsLCwvLCwsLCwsLC0sLCwsLCwsLCwsLCwsLCwsLCwsLP/AABEIALcBEwMBIgACEQEDEQH/xAAcAAABBQEBAQAAAAAAAAAAAAAGAAEEBQcDAgj/xABHEAACAQIDBgMECAQDBQgDAAABAgMAEQQSIQUGEzFBUSJhcTKBkaEHFCNCUmJysTOCksEVQ9FTY3OishY0VIOT4fDxJCXC/8QAGwEAAgMBAQEAAAAAAAAAAAAAAAMCBAUGAQf/xAA0EQABBAEDAgQCCgIDAQAAAAABAAIDEQQSITEFQRMiUWEycQYUFSORobHB4fBCgTNS0ST/2gAMAwEAAhEDEQA/ANwpU9KhCalT0qEJqVPSoQmp6VKhCanpUqEJqVKhnbG3JHkbD4QgMluNMVzLDfXKo5NLbWx0W4JBuAVSysiYXvNAL0Ak0ERyyqouxCjuSAPia5RY2JzZZEY9g6k/I0If9n4Cc0ynEP1ec8Qn0B8KjyUAUpNg4X/w8PujQH3EC4rEP0gh1U1pKsDGcRyivaO04cOueeWOFeWaR1QX9WIrxJtiBYROZo+CQCJM6lWvyykaEnoBzr522viWkJlF9T4QzM/Djvoq5ibDlf30Y/RgUcSu7XEbKY0JusbyZg5UfiYqBfzNuZvoz5wiiMmm6VqbpjomBznbnt7LRcFvrg5XEaynO0ixBWilQl2VnUeNRzVb+8dxRCKy/b2yRCkkySlH4nGaSS7ZADmKxKLAEkDlqSBe9hR9uzFKuEwyzktKIYxIW5l8ovm8786nh5bclmpqoSRlis6elSq4lpUqVKhCanrzemD0IXqnoe2jvrg4WKGbiODZlhR5ip/MIgcvvrhszf7BTyPGJeGyLmbjK0QAJsNXsL68udeahdKWk1dIopVW4bb2GkNo8TA57LNGx+ANWINeqKelTU9CEqVKlQhKlSpUISpUqVCEqanpUITUqRocx2/GDieeN5PHBkDKFJLM4JVY/wAbaG4HLrXiKtEdPQVu/wDSThsS5jcNh3MgjjWTUyFhcWKXUG+nPnRoDQDa9II5Sp6VKvV4lTGnryaEKj3h24YiIYE4uJdSyryWMcg8rfdS/Tm1jYGxsP7K2K0cKRzTZ+r5RkErk3dpCSWOY3JtYdLWqRsd882NZv4n1l0YdVSMARDyGSzfzk9ainBRmZ3nCtwo8xZ7EDiM1zroAFRQO1z3rl8zIkysk4wOkN9rN+qtxMAF+quwR0ryaEcJtTDyYkwcAKpLKk8WcIzKLlC6qoElrmwJ5c6u5MEIxcTzRjQayBxqbDWYMeZ71Uf0R7T5XfirLTfCH94dz4iXlSRor3ZlChgWJ+4Lghiel7XPKhDbOxZtmsphc+IkpKCoN+ZEi2sbE6cx6UTYjb2GaVUJkmUsI2lLSHgSk+HOoURoQbDMNQSOmtT9tYE4lOBKQsqnPDJbwva4Nx0NjZl87jy0WNnxw3xDbe/97+6sxzl1BxsDb1WbNtCWQ/atKzCzKc8vtA6dbAg6gjlW2fRhtabE4RmxD8RkmaNXNrsoVD4raXBYi/WwrO8HulOzAS5Y16kMGJ/SLfM/CjjciMQYyWCMZYmw8cmXoHV2Qt+plygnrkFX8XIjMmhv5KXVGw+EPD3rvVI8p6VNWmsBK9D+9+8K4SFssiCdl+yQq7lj3yR+K3noO5Fed9N4vqkQCWM0hKxg8hYXZ3/Iot6kqOtZhh2veRnMjubtIxuXPr27AaDpVTKyhCOLKv4WC7INnYKThtv7SmU8bESQkixCDDW17fZkj4m1ctnxSpG0HGfgZiwjBtmJC5i7DxEEgnLe12N7307rXLFsfCEBZ8ykIvtMAfEAPS/PSsc5U8jqB5W59Tx4m2RwpKQqFyhQFtawAtb0rxFsuFTmEMYbvkW/xtTril6kg/hKsG/pIvU2PZ+IkXNEip2MuZSR5KBcfzWqq2OZxIFqckkQFmlHl2fE4s8aMOxRT+4rxFvAdnuDFNpzOGkc5ZFGp4Rf2HA5WOXuORHgxSo+SSSSN+itHFlb9LAWb0zX71DxTsud5FB+r5JgSt1NixcLmvo0YKlTyv50/G1xS051f2u6p5IZJHs1bTs/GJNFHLGbpIqup7qwuP3qRXLCwqiKiKFRQAqgWCgDQADpau1dMudTUqelQhNSp6VCE1PSpUITUzMBqTYCvGImVFZ3IVVBZmJsAALkk9gKx7evep8cxQEphb2VNQZrfel/KeictLm97BckgYLKZFGZDQRXtv6SIoyUwsZxLDQvmyRA/rsS38qkedZe8ZaR5XCl3eRri/h4js5AJ6C9vdUkiouLGmYZrjkBc3PbL1v6VnyTuk24WnHjtj35XiQhXRwzI6klGRmUgkWNsp7UR7H+kHGRW+0XEp2k0PukUXB9QaoC19RyP7VFnhuDlsp7ga/KoMlc3a1KSJr9yFuO6u+MGO8KXjlAu0L2zW7qQbMvmPeByojr5rVmUq6MUkQhldTYqw6j/TkRodK2v6P97F2hAScomiISZRyzW0ZfysNfIgjpWhDN4g91nTw+Gb7IppGnpqeq6H9r7tcSXjwyvh5iArlQrJKB7PEjbQka2YWOtr0F4id2aSHENGZgQkuS4BWORfEFzXUNFODrf2WGtaHtnbuHwihsTMkQNwM7AZramw5m1AWFwubHTRseIhV5w4PhkixNwmbS+fSRfJY1tzNVJYI9Qlrcd06IkmkN32ph8X9RaD/8MY7jiYRtbI8pYASezzPLnqRyo529Dniy66vGvMi4eRUN7dLMaWTFSGNMRKCkYVwY1y53VjpKWvfTKdAutz2tKxsOdGXXUHkbEHoQe4NqjLIC8EK1DG4MIKybd3f8Q4WXZr4Y/WJMQ6ZvCADJL4i4551NwBboOVq0jbCfZsw9pPtF/Utzp6i6+hNc5IHlaN5cJhFmuvFnWxkYLqLExA6sFJGbS1tanvUch7XUAmYkRaDq7qlw2PkaQAkFWZsoyMpEZzFGuTry1Fha461e7jx58Ri5+gMeHXzMYLuR/NLl/koU2pjX+sDh+HhK6MxCnMZOE1gOlsuvLmKfdneDE4P7GNExSl3lKAGOQcWRnYl7lbXJtmA5WvpXuL010Z8egG0qWTnxOf8AV2m3X6LXKY0LRb2PIWiWAxYgozRCUqY5CouRnjJsQNbGxtr3rju5vZJK0KYhIwMQt4ZYi2VzkLlXRtUbKGI1YHKdRyq0ZGAgXzwlFjhdjhDH0s4AyYzCfaeDhSZo7c1Vk+92Zil165KHpQxlVR4VCE5u2oFh0vbr2vRF9IGI/wD2DBjYCCFV9WeU6eunwqlkxCqQGYAsQALi5vpy7Vk5j3GagF0vTo2jGsnlXGwNjQmFHdOIzgPeQl7ZhcAZiQABavc8UvEZcNHw1S2qKiBmtfUm1x0tUDZu0cX9XjKQAKsSm7a6BBrYsh5DoKpMfvwqG02KZG/2cMIJAvoWJYWuNbBibWq03Gc/v+ay5OosYa0kn5f+rT8MSVUsLNYXGmhtrXnaLS5PsApcn7xtYdSO55c6A8RiGbDxYjDYuWVZiVHilUqwU8xxDqCLWqPtTbQwsjxYnHYhUQ2QqXZ3NlJ9lhoLnUk8xTThkGrVP7TBshh5pFO1sW4wbfWAA4kABIA9k5swy9QqtqO1DMm0xigsEYYnEpwwMuscjkrlfsbCRrf7tqmYzZwxODGIhx0s0alZVzZiQyH87GzDXRgR3FaFuDEjYOKURRxySXeUogXPNcq76dWIPuNq8f08EgvN0pM6nq1NaKRGoqJtraSYaF5nDFUF7KAWYkgALcgXJIGpA151KZwASSAB1JtQtvft5AJML9XkxOaEmQIY/Cr5gntsLsSpItytftVwAnYKsFF2rvL9Yh4KCXDTPKkbKzKJFjtxHZGjZhYorKGB0J6EVS7I3tmjWVIyJIoMSYc8zu7yZnVRGjk3JUsfExPQedS9kYFGEOIJDS8ERM45sBzF+YIa/Y350MbbgwuH4cWIDOkTlosOqZlmZwSHl0OYrdwSx6Em96QJCTSuGABq2pWuLg3Fe6pNzsAIMHCgZWGUv4PYHEYvaP8AIM1hy0Aq6p6ppU9KlQhCX0m4dpMBIOIIowVaY2uWjU3KIORZ2CqAdPFWR4HC5FuxLO2rEm5/SD2FaZ9LOMywQxk2VpC73/DEpb/qyH3UA7JhOJljiU5S6lySL5VAuT5k9B69qo5RJIaFoYYABcVwju8ixIM0j+yt7X/9gAST0ANGuxN2BB9oxEk4By8wiEjpzJOts3rYC9qlYDZiwukUGG4rC78VmQP7OVmBI7Nl5r7RA0vVmkwkDAXVhdWVhZka33h7wR0IIIuDSRHpFp5l1GkLybrGVTiDEhiIZi8OaJ21N3SO7q6nU62JGove1VeO3PcLmglEotcKwAJ6gqwOVr9rD1rx9IOOxrRbJwuCleESrwHyOUtPHw4yruuoC+LQHXXQ6UQ7rwSwRNhsQyvNh2MbMpNmUgPGRcD7rD4U+aIBoISceUucWlCeK2UiYUMySLMER2Y3CsWYK6hSdMuYdP71b/RBjeHjJYbC08efp7cRHv1Vj/TRBjlV45AyZ1KsCv4hbkDy17/6Vn+42Mjg2hh5pmdVAZFCgvmkltGitbW3iOvelwnzgpuUz7tfQQoX3x2tOtsNhCFxEkUsodgGyJHlXwg6F2eRAL6AXOtrVL2zvhgsJpPiYkb8GcM/9C3b5UBYveNdoYyOfCzNEsbfV1+zAaRZVMspZZBfL9koXTmCdeVXJy7wzo57WsxjC48L1swjGNPeRziYvq4WWWHxBY0jbxIcuhmEmZRa/fkauNmxuuKkaeTiyTRp4suRfsi91RbnKAJAQLk6sb1TSbbmVBLJOeHkRzaBHI4zEQgBbEnKCX73GXLVdj98YpkjVWMMpAbO6snDf/dlwAx5+Vud72rHa3MM9f4uPF8bepA2VzS2NheRx7Iyk2oI3ZcQViBa0TE2VxYaFjoHvm8OmlrXpY/akSITxATY2CMrMT0ygXuapP8AH45YjFi7R3taYD7PMNVYk3CEMAbNp5nlXKDYUrgBiCGuGeNkSIgn2lVBxC2XTKWIub3NrVougLDUmxUoMiOVuphtXGwkbgozs7FwHs7ZiubUC/kCB7q74mUIrMxsoFyf/nWo+0tsxQC18zCwyJqR2zdF99uVQ9iiSd/rE2iA/YRre3nIxPtH8J5W1HOk6CRqPCeJWtOgcqJs3Ycs2aXEExZ2L8MHxgHkHb7tlsLDtzq9w2DSJcsahRzNuZPcnmT5mpEswAJOgHMnQD1oX2htvj3SA2i5NL+IdovI/j+HcSklkeKcdgq3/wA+IDJW539yvcWIgxcxDyqkcDMv8UI0shUo1rMDwwpYfmueg1sZ8XkxGGbKgwcLZnkRg2W0bKgKD2IwWuWufZ5WuRRLAtgCq2HIEC1eJdmRsDlURvawdAFYfDmPI6Gs8j75shPHAPH7LK+1g8nU3lFW/wBuZ9cZcZC5MkUV0jW1pipzR+K/LK0oHfONdNRTd1I8VHImhR7mRfZZsxXJfS/hyOhFxYg162Rs6XCqowmJkhYBQR7cTkCxJie4Fzr4SKrtpYjFw4iXEFIYRLHlkkijkdWcE/aMma8ba6nxLpqa0TJFMfKad7q5h57B5Cdkfgjket9OnpQEmz4tnYnES4nCjExyoqRsQnMXAX7TQMQQp1+6CL3IUz2JtBcRCkqFTmGuUggMPaFx2N66bSxxiCkR5wWUFiwVVLMFFzY9T299Rie6NxFK/lQtmaDdID3FwcjpFhzHw1SZp3F75QWBUD3KF7+InpqXSbtOcY+JDw5WRlyyQGQ+JEVvvgDVFN/UdaIUrhiokd0Vi4YhiMruoIBW4JUjXUfOpuyHOdYVdmGxjTe9m1nGyMLJg8PNgIwWYTkzTf5YVmUIbdBYLmBNxZgL8wW7qb1YbB4Z4+KZgHIgiQmSRkCqGIufDGZM5BYgeddN7uGsAhAH2n2YTpwwQZCR20Av3YUL4fDrGMqKqjsoAHyrVxYnZDdTtgEgYrWONd1K27tKXHtfEhREPYw4OZV85Cf4j+4AdO9ed3AmGlyIoWOU2IAsFe3hI7A2y2728651F2pOY4mdfaWxTrdwRkFut2sLdb1p+ExjduybpACLYTKuJaOCLiGVDLYyCNVZCFYk2JGYFOQPI1dYXdB3zNip2PEtnhisseUckzkZ2Fibm4zXOgBtVhuzu/wPtZHeWd0AZmCgKOeRFUAKt/Um2pogrGeGl5cAkulcRXZeIowoAUWAAAA0AA0AFeqelXiUlSpUqEIW313U/wAQOHBcKkchMikX4kbAZl8tVX51lWBaTDT6+GaA5HU6Xy3Gv5WUmx7NfpW+2oc3x3bixUTMYBJOqnhMJDE1+g4q6gX6EEeVJli1jblOhl0HfhVOytvxtIsqNZWUxPfnC5N4zIOik3W/LVelAO5cmIixEpxM8suNacxy4Vwf4I1EyMdAikmxHhINhzFS9nYSTBHNjFMMwy6ubxzw5ftEBQmPPfM1j4vCLaUWy7JBbiCSSIquVcrqVRTYsArhlykgaW0yi1tbq1aW6XBWNGp+tpUbeDYoxAKK2XM6mT8pAOWROqzDQBhbnqCAKWAhw6SusYzTAAyOc7ub3UZ5WvdvCRz6VZ4bCiJT4mYklmdyLk8rnkBoALCwAodhxynGBkBIccPQHLk8bh26DM4YAnU6kaUkanAj0VtrADqrdXzVjOJwmaQnSMJJIVMZcO93axZixtobWUCtY29jxBBJJ1AIUd3Oij42rMVFgOvn3qEbi0bLSx8VkzreLAXKHCInsqATzPMk+ZOt66tGCbkajkeo9D0r1T14XHlbjIowNIApMi2FgWtppma3hvl0vbS5t2vTkX05+VKpGBn4ciuRcKb2ryySpiNrGkNaFHEMsGseaMfgdWyN7jy/lqfsrGRSkrk4UoBJjzFQfNSCAy369OtGcUkc6XFmU8wR8j50F7e2Rw2IFxpmjYc15jn8vStDHzHxbO8zfdcn1Ho8OYC6IeHJ7bA/NF26uwY2jSSQZgdVQ5sqd9Cxvr15dbVdbf2p9XjGUAyN4UU3t5k21ygc/cOtDuG3pVMIrKyowXhgMLWmEaE6di7nyOXQ61XxI1y0jtK/V3NyfToo8gAKrTPLjZWFk5Iw2eG0eb+8rpiWkn/juZPy2yxj0QHX+YtXRRXkV0Wqr7K56Rz5Db3WV0SuyVwWu0TA8jf0pPKGbqz2RAryBXNhb4ntV3iNirbwaHsTcGhqOirYuKLoQxuV0v5dKSKOxVyDSfKQhWLZ5wrs8CWDG8sIsAx/EnZ+45N5HWrdZkniYoFkVgVytoCeRV9Lr2IIuKn7XhsQw66H+1Z/vUGwmKhxMUrQpNeOUC2QuFLI7qwIvZcpPPQVYxnl8nhO57Fa+JlOZ927cIqwEGJVbBlAGmSUGQr2ySKVLL+oX86i7Q2/DhHbjO02IygCONNbHWyLc5F0BLMe2vIUPYTfbEyA5UjCcllIcF/MR30HmTr2qENXZ2JZ3N3Y2ux5Dl2FgB0roMbpcshuTYJOb1iKHyx7u/JecXtLF4lzIyRxEiwDMXyL0UKpHvN9T0GgrwuExB54j3LCg/cmi6V8FwTlHiy6aPmzW6k6c/dXPdfGJG7B7AsBZj0te48r3HwrZZE1jKAOyw5OpZDnAawL9ENnBzgaTa9M8Sn9rV13Y2pDhJg+1I3kIa8eIXxQxdiYlF0b8xzeVq0o5HFvCw9xqg23sJQpeMafeTmLdbf6Ul4bKNJ2TW5uQzcnUFoWCxaSoskTrIjC6spBDDyIruKxLdjabbLxKZSfqU8gSSO9xDI+iyJ2BawI8/StsU1mSRmN2krVhmbKwPbwvVKlSqCalSpUqEJqRqs3h25Hg4TLJc6hVRbFpHPJVB6+Z0AuTYCs22j9IGOYkoIIF6LkaU+9iVHwHxrwkBegErUto4GOeN4pVDo4KspAIIPr1oGmmECnDY7wgDIsraRzpyU5xor2tdTY3va4saj7h79YifFLhsSI3Dq5SRFKEMgzEMtyCCAddLWHO9aTJGGFmAIPQi4+FRewPCnHIYys3xuyIJALTMLai87yKf1o7FWHrr5iqjE4yHCr9piouJcHS+ZmsRmK3YswBYKosozGtFxG6mzzdnwWEPMlmw0J05kklawfeKaOV3njjSNGkQoqoqBYlYBAAALaG582NJMekVaY/Pa1zWkfEQFZ7e222KcaFI19hDa9/wATW0vbQDp76rKanqoV3EEYjbQT1Xbd2jwEBGrMbDy86saoN8Yrxo3ZrH3j/wBqlEAXi1DqEj48Zzmc0qvDbySqbsQ46ggD4W5UYYXELIoddQRes1on3OxR8cZ5WzD9j/arE8Q06gsTo3UZPGEUhsH17FaFuri8kpQnR/8AqHKrTe1BwlPUH9xQiptqNDVzgC+LfJK5so6W9KqtNjSugyIdLxL2HKHJwEdZCLr/AA5R3jY6n1U2PuNXyPJALPeSIcpBqyj/AHg6/qHvFQ9rbP4btG2oI+KkV32HtRRABK6h4ro2ZhchNAddTcAH31pYLI52GKTkbgri/pbi6ZGZMQsO2Pz9VawzhgGUgg6gjka7I9Um6sJ+rqzCxdmkt2DEkD4Vdotqy5BpcQFyLvK4gIa+kbHtHhgqkgyOFNj90Ak/GwrPNj7Qlie8cjKbdGPzHI0c/SHsvETmLhRl0UMTYj2ie1+w+dBeD2LiM9uBLy/2bDt1ItVzG0iOjS1MTSIgCtO3E3mbF8SOUDiR/eGgZSSL26GtB2JiQjHNoGFvf0rPNwd23wokklsJJPu88qgki57m/wAqNoFuQOVyBWRlFolOjhIcWiS2K82rODlUG+tzagz6RoFfBjMAbTQaesqqfkTRZjcIIyLG9x18qDt+sSDwYBzLcVh+VLhfi5H9JrzDjfJmMA9QpvfpBceyoY6kpUaOuj4lEy52C5jYXPM+VfSyQAubouNBS1rqKh4rFJEheRgqjmT/APOdS8Fs/HzIJIsBIYyLgvJFGzDuEZr/ABtSZJ449nFOixpZd2BdY3INwSD3FX6bw3iKupL2IvpY3FrmhSbGcJsmJjkwz9BMuUH9LglG9xqXnFr3Fu9xXn3cou14WzQmiCFWb2W+pz3/AAfO4t87VumyixhiL+1w0zeuUX+dYzsXZTbUxEcaC+EikV55fuyFDdYk/Fc2v0FbeorJzZGvk8vZb/TYXRw+bubT0qelVNaCanpUqELPPpXVk+rTsfsUMiOeiNJkCM3YaMt+mYd6zraM40swuSNLg3F9flX0LLGGBVgGBFiCAQQeYIPMUDb7blQfU5Dg8LEkyMso4cSBmynxqLC5JTMAO9qiW2pB1bIO+jBkG0wWOow8pX1vHm99v3NFu1vpELoh2fEZzxMrmRGVQlmuRqDmBy8+l9KzbYeCEzccs8aQknMpdHzAEMLizKACQRzNyO9FGxZcO8ebDZChJuUFrt1zdb+uutIkm0ignNi1Gyp292/DS4R8NwXjxEgyyBczosJB4jrIANCBlsQCCeWlZ7iYhJGyjTMth5aaUUba2xCgdJQGQ+F7kKuvQk86qJ8HG5RsO+WN7hhzykC4ya9RfuNBaoh7nUSFndQwXSFrozuFTYGRpEBVdeTXNgGGjDkb2Ne2cqbMAOlwbi/ncC1W+ICxgKNB7I58/Xz7mqvGrcEHrXvhNK6JnVchpBJ2C91G2lhuJE6dxp68xXXDsSqk87C9daqfCV1tNmjo8EfqhXBbrEgGVsv5RqfiauNnbEjhbMpYmxGpHX3VZU9SfM93JSMfpeNDRa3cdylUrZmL4Ugce8dxUWmJpQO6vytDmEO4VptzaKzMpVbWFumtCW1dmmSeIL/mGx8rDU/03+FXRBvpXJ3s0b/hkX5+A+6zX91OjeQ61jdVxgcNzW3bRYRNGlgABYAAD0FdVvXMOQRexvXtCxJsbWpBJXygONrvGSOld1uelqjxymxvzFdog51uPhSnWmNtTo6kR1FjveuGPwc7huBiDETyvGjgenI/OqxbZomk1g3UvbO3I8MgaVrsdES92c9AoP78hQPJO8sjSye29r25KB7KjyH7knrQzidl4mLHr9cJdiCVkJuHsPunyvy6URx12HQsCKNpmu3eqT1BxbTAed1Kjqg28pnxEUCAF7W1NhdtQPgPnV+lDm8uBZZOOpNjlBsbFWGgI+XwrVz9XhbJXTCwZA1KTuxtGOLExPjFeeKHOViAVrTjRc2boLN6G1Gz/SnjZUHDggw7a3LF5r9hbwBfW5v5UK7nbl4naAYwskMaaGRwWu1r5UUczrcnppzvXrG7Okwsrwz2Dx2zEeyRa4YHTwkf3rCJJ5XRhoGwR9sj6REn+w2nh4kQoc0ty8TsPulHTwlugu1Um1f8KYk4XZYZ73DS5oohrzMYa506ZRfuKpoMHiVRZZsO8UMluG7c2uLgkDVLjkGsaWChZ3WGJBJiLFUCrZiGt45W55QLXbloeuleKQA7rYtwtofWMDDIIkgBzqqRiyZUdlDRjojAZh69edENQNg7P+rYaGAG/CjRL98qgVPvQvE9KmvT0ISpUqVCE1K1I1mG/H0kyQYo4TBpGXS3FlmzBEYjMFUC1zltqT1tQhR9jtEHmfFMFhimxU0xbkcuIdVDd9WU262A62rxiduYTEyzYnBsHjKKXsjL9omZdQwBuVCe4Cg7A7Ql2i2JwgVWmncySBAOG6rLFKchZ1y6xi9zrmJ50RY/Yb4SORTh0g4z5wISWj6DICQCGyrex562vyFZ7fKR7p7D5gfZdNwts7MM3BxJWTFSyMoDxlkQ3IC3IyhmIJv5gVGGxY0nxkEfgRJrx5f8vxObAHoLkW7aUMDZ2GQwyLFL9ZTGLO8mdQjQhs5VQWFmuAOWmutE+w5ZJZZJnFi9y3UZmbNYHrbWvZSAzZEYJfuhHGyztJkkZAV8dkUgFlkIs5Yk2uvS3OnmmLaBGB8+Xx7VO2zDbGTt3yAeXhufmxrhSTMQugxelxyxNc7Y/wApo0sAO2le6anFVyuiYABQXLEYhY1zObAdarI95IS4UZtTa5FhXDfBDwkI5BtfeKEL1ahha5tlYHUuqzwT+GzgV/tafXlzy9a54J80aHuoPyrtVQ7FdID4jAR3XjNcm5sK84pbowBHsm3rXS1IivQUt8JLHA9wVeRODkZeZAPfnY1G2ztVMMjSPf2gAotdifWpOxtYYj3Rf2FAf0kY7NOsQ5Rrc/qbX9rVOJoe+l8bhi1TFh4Fq/wO/EBurq8dz7Rsw99taLsDkkVXRswOoKkEVgvEPc1ebq7xPhJQbkxMRxE6W7jsw506bEBHk5V2XEFWxbhHUqOosRvY1JjrDeqTVx2zsiPFxGKT1VhzRx7LKe4NZ/hQys8UukkTZH8+oYeRBBrUI6DN9cFkxcUw5TRmNvNo/Ep9cpI9wrZ+j+a6LI8EnZ36r3IjD4j7bqClVO9klo417vf3BT/ciraOouD3b+uYhY5sTwjY5LxDKwvyRs48drXBHTTSuvzXFsRAHKo9PjDpgSeFA2DtTa0UEk2Eky4XBsGdLoAc5zNcEXe+o56dKIPpHx4xOMlaECRuFFHkvcM9s2U695Mp99GWzN18Ds9AZM0hdlTNIGfM17r9mgy8/wAunen302Kp4UwhWRE8PDAVGzuyhWF7Am9hZjpzHWsBdS0anUTSrhvLPi9lYhcbGsWIhxSQMqiwJVo30FzqFvex6XoN2dvVicJip/qpi8SpG3EjL6qCwIKsCNXPcVoMW5cXBZGYxzFzN4JHcI7+EXRjZhpYmwJ1sRQThtx5vr8iPJGI9JJJFa+RWsFBDDR2INhrbmeQuLwijSaJ5MS18TicU0x1uJ2jT/yljsoA7WvVrgNvY/AEMkz4yEe1DMQ0mXqY5BYlvI3qy3p2Fh8KsOVXzl1EcnFc3e/jVk9mxi4huB06aXgVqY0Uc0e43Cw8zIlxpgQ6wexWqbubdixuHSeBrow5HmrDmrDowNWtZB9HmIOF2m0I0hxiM4XoJ4rEkdsyE+tq16s6RhY4tPZa8MolYHjunpU1PUExMaxv6V9wmfEriIZBGuJdUlDlsgly5Y2JF7BrBdfvEd62Wo+OwiTI0cqB43BVlYXDA8wRQhZp9HH0cNgJTiJ5FeXKURUvlQNbMSSNTpb496PdoYNZo2jfUMLeh6EdiDY3qojwGNwhyw2xmHHsq8mSeMdAHYZZQOmYqbDm1Q9q75tBYPgcUjsGKcT6uFbLbMM0crkkA3sASQDblSXA901pHAQdtDHOkUTKiFpCitm6FiBoBqTqT5BTXfbO148LHnkPkiDm7dAo/v0qLhoJDwC4uCFIY2H2YUNmjUE6E5AS1j4uXOqjeyBcmBa13mfEYhnbU8ONgkCqfuplYtYaE2Opqv4W+/bdXGglzWjk0FWmRmJZ/aY3byJ6DyHL3U9NT0krsYmhrQ0dk9X272y45UdpNbGw1Itpe+lUaIWIA5k2HqaJsVu/w4SY3cMBdhfRrc9BQ0ImeAA26JQNvLGDBJ1tYj3GgKjveWS2HbzsPnQKo1q5jfAuZ67RyQO9BaRgVtGg/Kv7Cu9Mg0HpT1nu5XZQt0sA9gmpU9csU1kYjnY29enzoAsqUjg1hcewKv8AYX/d4f8Ahp/0isp3kZjipy4IOduYtoDZflatfwkWRFX8KhfgLV5xmzYptJY0f1UXHoedMimEbiSOV8UhyRHK5xHJ/dYdapOz8E00iRxglmNh/r6DnWqNuPgyb8Nh6SP/AK1c7H2HBhv4MYUnm2pY+8609+cwDYbq8c5leVW2HTKFHYAfAWqZHUZKkR1hvNqk3lS46GfpAP8A3TvxX+HDN6JY6CN8MYJMasYP8CK5F/vyn+yqP6/KrfR4y/NZXY2nSGonH2UWOr3d7dlMcJDM7JHG6jwlQWbKHuSwOgDDpzqiSpuAxssLXjIZGIMkLEqslhYXYC46dwQLEV3+Wx74yGLKwnxsmBk/pR6dmzQQsqzDFRhG8OJALBbcuIq+IfqBv3ocwe2MFJApxME4kspMIfEyrm0IMRzFVseR0IrltjeOfEWUBYYspVlVixfNa4vlUAWFuujGoArPgwC4efZaWT1RrHAR7okbbcEN2wqPJKVy8SVpmCjnYmY5yAdbC3uqjTGSq0sgYO8yFJM48L6HKdPZy30t0NvOuQr0KuMwo2ijus6TqUz3Ag1SkY/HyYgxmbL9mPCq3tmtlLEnUsRcdLAnvXCp2FwpRkeVCI7i5I+FdtvYxJGXhjQC17Wv/wDVMjDWU1g2SJXvlt7zuoGwkzbTwAHMNM/8qwsD82Ue+tkrLvo2wvFx2In+5BGIF/4khEknwVYx761C9Y2W4OlJC6TBYWQNBT0qa9Kq6tp6VNSoQkartubJhxURjnW63zAglWRhyZGGqsNdR3NWNDu+efhLa+TN4/8A+b+V/wC1Knk8NhfV0mRR+I8NurQa+7MMZKfXmaMnxCPDoJXHUGZCFudbsFB10tzoc+kTGRSz4Q4aNlhhjfDmy+BDdSiZhpeykWvfQd6JZQSpANiQQD2NtK5bvHDYnAf4dLIUljgTimRgvClBOVog1gwzKWuOYtc3NZuHluyNV0PZacsTcZ7HCzRQDXoC9RZMUqSNE7oXU2DKbpIPxRtyIP7g1Ows2R1cC9jf1pjmkcrp4Z2SN1MNoj3f2GysJJRa2qr59zVvtvFiOFj1IygeZqqbewW0jN/1C3xt/ahXbO3mme1wzdgCViB+89uQqQ9Aq0ho+JMaA/tBDm9BeQrHGrMFIvlBPjb2Rp1sDVxup9FOKxUbyzXwqKpKcRDmcgX9m4Kr5n4UY7hvhI5kP1qJBEDKXMiAysbo1yTYDxa+RAou27tn62phgzCFtJZrFc69UivqQw0L8rcrk3DTO2GO3bBc1kOdkzl/qsowkwdFYWNx0N9eutdqv9tbqEMZcIFGbV4T4QT3Q/dPlyPlQ3O0kZtJBOp/4TN8CtwaoRysm3Yf9d11+P1CPQBKaIXWvWEQSSqn4ftG9AfD8Wt8DXvA7OxM5+zhZB/tJQUUe72m9LVfN9HmHZQS8onHOZXIJbrZdQF7D96i/JhiPnd+G/4qn1XM8bHdFjncirXQV0WqmbdzaUH8GePFL+GRSje4g2J99RP8dxMWmJwMyfmQZx8unvNet0Sf8bgf9/svmsvS8iPkWidK7JQ7ht7MIxsZQh7OrIffcVYLvBhf/Ew/+qn+tRdE8dkgRPHIV1HUiOhz/tVhr5UczN+GJGkP/KCK7r9fxOkUYwaH/Mms8lvyxLoD+o1XfGW7vOke+38q5DiyyHytVjtXbPCKxRDi4h/4cQP/ADP+GMcyfhVXtbcwiFZYjnxalnkY6fWM2rqe3Lw9rAcjRBsDd+LCBil3kfWSVzd5D5nt5DSrgVRPUnQSA4+1G79f4W9D09jYy1+9rKMDilkF16EhlOhVhzDDoQanpRFvLuis7GaBhDiOrWusoHISqOeml+YoPnxcmGbJjIjAb2EmrRP+lxy9DX0HpnXsfMaATTvQrl87pEsBJYLarNa7Co8EgYAqQw7ggj4ipArbBB4WKQRypOFwjyewpb0H96vNl7vtmDS2ABvl53t3rtsLakSxKjEIRzvpfzvU3E7bhQE5w1u2vz5CqckslkAK5HFHWolLeCQCBgetgPW4NZ9tfHmMKka55pTkijHNmPU/lHMmpm0NvSYyQphU47jQBT9nH5yScvcNfKiPdXdRcKxmlbjYpxZpLWCL+CIfdX5msXqXWoenxFoNvPAHb5rSxenPyZA94po/NWe6WAfA4aOFWRyLtIzKbvI5zObg9yenICiHD7V1AkXIToCDdbnkL6WPuqCK8hDKTGuvRj0Udb+duQricPq2bJMG/FZ4XTOiZXCIr0qYLTV2SoLrSpqepL1NXl4wRY2IPQ17pUIQ7jd1UY3jYp5Wuvu6j41T4vcpntnEMluWdeXpcGjmlVN+BA46qo+2ytNzJmirv57rP9obktMuWWKKRRyBPL0uBb3UKY76N4ojr9YhB5ZJrqT5XDVtdUe9eHZolKgnK1yBztYi4HvqvNh+FE4xEgj3TocsvkAeB8+FlUW4uH++88g7NNp/ygVfbN2bFAuWGNUHWw5+p6++pKmvQrmpcmZ+z3FbHhtG9LyMOl75Vv3yi/xrqKYU4pBJPKKAXoV6BryKcVC14V6r1Xm9dsLh3lNo1LefJR6ty+GtTjifI6mi1Bzg0WU8WHkYAiNyDqDlOopOjL7SOvmUcD42tRjgIOHGiXvlUC/ewrvaui+w4iPiIKyznm+EAsI255D65TXMbMgP+TF/6af6UfSYdW5qD6gVHfZUJ5xIf5RSz0R4+GRe/XWnlqE4ogosoCjsBb9q6UTf4PB/sl+Fel2TCOUSf0ilHoEhO70fXWeiFhKOV7nsNSfQDU1ZYHZLSavmjW2gFgxPc3BsPI0QRQqvsqB6ACugFXMbokUTtTzq/RKkzHEU0UqKTYTD2ZAf1Lr8VI/aoeJ2ZJYh4w6nmAVYEejWoppU+To+K42BR9iljKkHO6yvH7i4MktwpMM34ojJEPl4KgPuSf8AK2jMO2ZYX+YArYrVzfDqeaqfUCvWYmTFtFO4D33UHmGT44wVksO40h9vaEx/RHCvzINT8PuLg1N5eJiD/v5Sw/oFk+VaK2zYj/lp/SKddnRDlGn9IpcuJny7OyDXypDBjs3bGEN4fhRqETIijkq5QPcoqVGjt7MbnzYFB/zWPyohSJRyAHoAK9Wqqz6Px3cjyU05PoFUQbJY6yNp+FNPi3P4Wq0hgVBlUAAdBXSlWxj4sUAqNtJDpHO5StSp6VWVBKlSpUISpUqVCEqVKlQhNTWpUqChQsVsmGT20F+4up+K2NV8m68f3Xdf6T+4vSpUiTGifu5oKa2eRnwuXM7rD/at/Stek3XXrI59Ao/tSpUn7Pxr+AJn1uY/5Lou7MfV5D71H7LXVd3IOoY/+Y4/YinpUwYcA4YPwUDkS/8AYqRFsiFeUa+8X/epirblSpU9rGt2aKSi4u5K9CnpUqkvEqVKlQhKlSpUISpUqVCEqVKlQhKlSpUISpUqVCEqVKlQhKlSpUISpUqVCF//2Q=="/>
          <p:cNvSpPr>
            <a:spLocks noChangeAspect="1" noChangeArrowheads="1"/>
          </p:cNvSpPr>
          <p:nvPr/>
        </p:nvSpPr>
        <p:spPr bwMode="auto">
          <a:xfrm>
            <a:off x="0" y="-10683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2474" name="AutoShape 10" descr="data:image/jpeg;base64,/9j/4AAQSkZJRgABAQAAAQABAAD/2wCEAAkGBxQSEhQUEhQWFBUXFxgXGBcYFBQYHBYXGBcXGRgeFxoYHSggHBolGxgXITEjJSsrLi4uGB8zODMsNygtLiwBCgoKDg0OGxAQGzQkICQsLCwvNCwsMCwyMC80LCwsLDQsLCwvLCwsLCwsLC0sLCwsLCwsLCwsLCwsLCwsLCwsLP/AABEIALcBEwMBIgACEQEDEQH/xAAcAAABBQEBAQAAAAAAAAAAAAAGAAEEBQcDAgj/xABHEAACAQIDBgMECAQDBQgDAAABAgMAEQQSIQUGEzFBUSJhcTKBkaEHFCNCUmJysTOCksEVQ9FTY3OishY0VIOT4fDxJCXC/8QAGwEAAgMBAQEAAAAAAAAAAAAAAAMCBAUGAQf/xAA0EQABBAEDAgQCCgIDAQAAAAABAAIDEQQSITEFQRMiUWEycQYUFSORobHB4fBCgTNS0ST/2gAMAwEAAhEDEQA/ANwpU9KhCalT0qEJqVPSoQmp6VKhCanpUqEJqVKhnbG3JHkbD4QgMluNMVzLDfXKo5NLbWx0W4JBuAVSysiYXvNAL0Ak0ERyyqouxCjuSAPia5RY2JzZZEY9g6k/I0If9n4Cc0ynEP1ec8Qn0B8KjyUAUpNg4X/w8PujQH3EC4rEP0gh1U1pKsDGcRyivaO04cOueeWOFeWaR1QX9WIrxJtiBYROZo+CQCJM6lWvyykaEnoBzr522viWkJlF9T4QzM/Djvoq5ibDlf30Y/RgUcSu7XEbKY0JusbyZg5UfiYqBfzNuZvoz5wiiMmm6VqbpjomBznbnt7LRcFvrg5XEaynO0ixBWilQl2VnUeNRzVb+8dxRCKy/b2yRCkkySlH4nGaSS7ZADmKxKLAEkDlqSBe9hR9uzFKuEwyzktKIYxIW5l8ovm8786nh5bclmpqoSRlis6elSq4lpUqVKhCanrzemD0IXqnoe2jvrg4WKGbiODZlhR5ip/MIgcvvrhszf7BTyPGJeGyLmbjK0QAJsNXsL68udeahdKWk1dIopVW4bb2GkNo8TA57LNGx+ANWINeqKelTU9CEqVKlQhKlSpUISpUqVCEqanpUITUqRocx2/GDieeN5PHBkDKFJLM4JVY/wAbaG4HLrXiKtEdPQVu/wDSThsS5jcNh3MgjjWTUyFhcWKXUG+nPnRoDQDa9II5Sp6VKvV4lTGnryaEKj3h24YiIYE4uJdSyryWMcg8rfdS/Tm1jYGxsP7K2K0cKRzTZ+r5RkErk3dpCSWOY3JtYdLWqRsd882NZv4n1l0YdVSMARDyGSzfzk9ainBRmZ3nCtwo8xZ7EDiM1zroAFRQO1z3rl8zIkysk4wOkN9rN+qtxMAF+quwR0ryaEcJtTDyYkwcAKpLKk8WcIzKLlC6qoElrmwJ5c6u5MEIxcTzRjQayBxqbDWYMeZ71Uf0R7T5XfirLTfCH94dz4iXlSRor3ZlChgWJ+4Lghiel7XPKhDbOxZtmsphc+IkpKCoN+ZEi2sbE6cx6UTYjb2GaVUJkmUsI2lLSHgSk+HOoURoQbDMNQSOmtT9tYE4lOBKQsqnPDJbwva4Nx0NjZl87jy0WNnxw3xDbe/97+6sxzl1BxsDb1WbNtCWQ/atKzCzKc8vtA6dbAg6gjlW2fRhtabE4RmxD8RkmaNXNrsoVD4raXBYi/WwrO8HulOzAS5Y16kMGJ/SLfM/CjjciMQYyWCMZYmw8cmXoHV2Qt+plygnrkFX8XIjMmhv5KXVGw+EPD3rvVI8p6VNWmsBK9D+9+8K4SFssiCdl+yQq7lj3yR+K3noO5Fed9N4vqkQCWM0hKxg8hYXZ3/Iot6kqOtZhh2veRnMjubtIxuXPr27AaDpVTKyhCOLKv4WC7INnYKThtv7SmU8bESQkixCDDW17fZkj4m1ctnxSpG0HGfgZiwjBtmJC5i7DxEEgnLe12N7307rXLFsfCEBZ8ykIvtMAfEAPS/PSsc5U8jqB5W59Tx4m2RwpKQqFyhQFtawAtb0rxFsuFTmEMYbvkW/xtTril6kg/hKsG/pIvU2PZ+IkXNEip2MuZSR5KBcfzWqq2OZxIFqckkQFmlHl2fE4s8aMOxRT+4rxFvAdnuDFNpzOGkc5ZFGp4Rf2HA5WOXuORHgxSo+SSSSN+itHFlb9LAWb0zX71DxTsud5FB+r5JgSt1NixcLmvo0YKlTyv50/G1xS051f2u6p5IZJHs1bTs/GJNFHLGbpIqup7qwuP3qRXLCwqiKiKFRQAqgWCgDQADpau1dMudTUqelQhNSp6VCE1PSpUITUzMBqTYCvGImVFZ3IVVBZmJsAALkk9gKx7evep8cxQEphb2VNQZrfel/KeictLm97BckgYLKZFGZDQRXtv6SIoyUwsZxLDQvmyRA/rsS38qkedZe8ZaR5XCl3eRri/h4js5AJ6C9vdUkiouLGmYZrjkBc3PbL1v6VnyTuk24WnHjtj35XiQhXRwzI6klGRmUgkWNsp7UR7H+kHGRW+0XEp2k0PukUXB9QaoC19RyP7VFnhuDlsp7ga/KoMlc3a1KSJr9yFuO6u+MGO8KXjlAu0L2zW7qQbMvmPeByojr5rVmUq6MUkQhldTYqw6j/TkRodK2v6P97F2hAScomiISZRyzW0ZfysNfIgjpWhDN4g91nTw+Gb7IppGnpqeq6H9r7tcSXjwyvh5iArlQrJKB7PEjbQka2YWOtr0F4id2aSHENGZgQkuS4BWORfEFzXUNFODrf2WGtaHtnbuHwihsTMkQNwM7AZramw5m1AWFwubHTRseIhV5w4PhkixNwmbS+fSRfJY1tzNVJYI9Qlrcd06IkmkN32ph8X9RaD/8MY7jiYRtbI8pYASezzPLnqRyo529Dniy66vGvMi4eRUN7dLMaWTFSGNMRKCkYVwY1y53VjpKWvfTKdAutz2tKxsOdGXXUHkbEHoQe4NqjLIC8EK1DG4MIKybd3f8Q4WXZr4Y/WJMQ6ZvCADJL4i4551NwBboOVq0jbCfZsw9pPtF/Utzp6i6+hNc5IHlaN5cJhFmuvFnWxkYLqLExA6sFJGbS1tanvUch7XUAmYkRaDq7qlw2PkaQAkFWZsoyMpEZzFGuTry1Fha461e7jx58Ri5+gMeHXzMYLuR/NLl/koU2pjX+sDh+HhK6MxCnMZOE1gOlsuvLmKfdneDE4P7GNExSl3lKAGOQcWRnYl7lbXJtmA5WvpXuL010Z8egG0qWTnxOf8AV2m3X6LXKY0LRb2PIWiWAxYgozRCUqY5CouRnjJsQNbGxtr3rju5vZJK0KYhIwMQt4ZYi2VzkLlXRtUbKGI1YHKdRyq0ZGAgXzwlFjhdjhDH0s4AyYzCfaeDhSZo7c1Vk+92Zil165KHpQxlVR4VCE5u2oFh0vbr2vRF9IGI/wD2DBjYCCFV9WeU6eunwqlkxCqQGYAsQALi5vpy7Vk5j3GagF0vTo2jGsnlXGwNjQmFHdOIzgPeQl7ZhcAZiQABavc8UvEZcNHw1S2qKiBmtfUm1x0tUDZu0cX9XjKQAKsSm7a6BBrYsh5DoKpMfvwqG02KZG/2cMIJAvoWJYWuNbBibWq03Gc/v+ay5OosYa0kn5f+rT8MSVUsLNYXGmhtrXnaLS5PsApcn7xtYdSO55c6A8RiGbDxYjDYuWVZiVHilUqwU8xxDqCLWqPtTbQwsjxYnHYhUQ2QqXZ3NlJ9lhoLnUk8xTThkGrVP7TBshh5pFO1sW4wbfWAA4kABIA9k5swy9QqtqO1DMm0xigsEYYnEpwwMuscjkrlfsbCRrf7tqmYzZwxODGIhx0s0alZVzZiQyH87GzDXRgR3FaFuDEjYOKURRxySXeUogXPNcq76dWIPuNq8f08EgvN0pM6nq1NaKRGoqJtraSYaF5nDFUF7KAWYkgALcgXJIGpA151KZwASSAB1JtQtvft5AJML9XkxOaEmQIY/Cr5gntsLsSpItytftVwAnYKsFF2rvL9Yh4KCXDTPKkbKzKJFjtxHZGjZhYorKGB0J6EVS7I3tmjWVIyJIoMSYc8zu7yZnVRGjk3JUsfExPQedS9kYFGEOIJDS8ERM45sBzF+YIa/Y350MbbgwuH4cWIDOkTlosOqZlmZwSHl0OYrdwSx6Em96QJCTSuGABq2pWuLg3Fe6pNzsAIMHCgZWGUv4PYHEYvaP8AIM1hy0Aq6p6ppU9KlQhCX0m4dpMBIOIIowVaY2uWjU3KIORZ2CqAdPFWR4HC5FuxLO2rEm5/SD2FaZ9LOMywQxk2VpC73/DEpb/qyH3UA7JhOJljiU5S6lySL5VAuT5k9B69qo5RJIaFoYYABcVwju8ixIM0j+yt7X/9gAST0ANGuxN2BB9oxEk4By8wiEjpzJOts3rYC9qlYDZiwukUGG4rC78VmQP7OVmBI7Nl5r7RA0vVmkwkDAXVhdWVhZka33h7wR0IIIuDSRHpFp5l1GkLybrGVTiDEhiIZi8OaJ21N3SO7q6nU62JGove1VeO3PcLmglEotcKwAJ6gqwOVr9rD1rx9IOOxrRbJwuCleESrwHyOUtPHw4yruuoC+LQHXXQ6UQ7rwSwRNhsQyvNh2MbMpNmUgPGRcD7rD4U+aIBoISceUucWlCeK2UiYUMySLMER2Y3CsWYK6hSdMuYdP71b/RBjeHjJYbC08efp7cRHv1Vj/TRBjlV45AyZ1KsCv4hbkDy17/6Vn+42Mjg2hh5pmdVAZFCgvmkltGitbW3iOvelwnzgpuUz7tfQQoX3x2tOtsNhCFxEkUsodgGyJHlXwg6F2eRAL6AXOtrVL2zvhgsJpPiYkb8GcM/9C3b5UBYveNdoYyOfCzNEsbfV1+zAaRZVMspZZBfL9koXTmCdeVXJy7wzo57WsxjC48L1swjGNPeRziYvq4WWWHxBY0jbxIcuhmEmZRa/fkauNmxuuKkaeTiyTRp4suRfsi91RbnKAJAQLk6sb1TSbbmVBLJOeHkRzaBHI4zEQgBbEnKCX73GXLVdj98YpkjVWMMpAbO6snDf/dlwAx5+Vud72rHa3MM9f4uPF8bepA2VzS2NheRx7Iyk2oI3ZcQViBa0TE2VxYaFjoHvm8OmlrXpY/akSITxATY2CMrMT0ygXuapP8AH45YjFi7R3taYD7PMNVYk3CEMAbNp5nlXKDYUrgBiCGuGeNkSIgn2lVBxC2XTKWIub3NrVougLDUmxUoMiOVuphtXGwkbgozs7FwHs7ZiubUC/kCB7q74mUIrMxsoFyf/nWo+0tsxQC18zCwyJqR2zdF99uVQ9iiSd/rE2iA/YRre3nIxPtH8J5W1HOk6CRqPCeJWtOgcqJs3Ycs2aXEExZ2L8MHxgHkHb7tlsLDtzq9w2DSJcsahRzNuZPcnmT5mpEswAJOgHMnQD1oX2htvj3SA2i5NL+IdovI/j+HcSklkeKcdgq3/wA+IDJW539yvcWIgxcxDyqkcDMv8UI0shUo1rMDwwpYfmueg1sZ8XkxGGbKgwcLZnkRg2W0bKgKD2IwWuWufZ5WuRRLAtgCq2HIEC1eJdmRsDlURvawdAFYfDmPI6Gs8j75shPHAPH7LK+1g8nU3lFW/wBuZ9cZcZC5MkUV0jW1pipzR+K/LK0oHfONdNRTd1I8VHImhR7mRfZZsxXJfS/hyOhFxYg162Rs6XCqowmJkhYBQR7cTkCxJie4Fzr4SKrtpYjFw4iXEFIYRLHlkkijkdWcE/aMma8ba6nxLpqa0TJFMfKad7q5h57B5Cdkfgjket9OnpQEmz4tnYnES4nCjExyoqRsQnMXAX7TQMQQp1+6CL3IUz2JtBcRCkqFTmGuUggMPaFx2N66bSxxiCkR5wWUFiwVVLMFFzY9T299Rie6NxFK/lQtmaDdID3FwcjpFhzHw1SZp3F75QWBUD3KF7+InpqXSbtOcY+JDw5WRlyyQGQ+JEVvvgDVFN/UdaIUrhiokd0Vi4YhiMruoIBW4JUjXUfOpuyHOdYVdmGxjTe9m1nGyMLJg8PNgIwWYTkzTf5YVmUIbdBYLmBNxZgL8wW7qb1YbB4Z4+KZgHIgiQmSRkCqGIufDGZM5BYgeddN7uGsAhAH2n2YTpwwQZCR20Av3YUL4fDrGMqKqjsoAHyrVxYnZDdTtgEgYrWONd1K27tKXHtfEhREPYw4OZV85Cf4j+4AdO9ed3AmGlyIoWOU2IAsFe3hI7A2y2728651F2pOY4mdfaWxTrdwRkFut2sLdb1p+ExjduybpACLYTKuJaOCLiGVDLYyCNVZCFYk2JGYFOQPI1dYXdB3zNip2PEtnhisseUckzkZ2Fibm4zXOgBtVhuzu/wPtZHeWd0AZmCgKOeRFUAKt/Um2pogrGeGl5cAkulcRXZeIowoAUWAAAA0AA0AFeqelXiUlSpUqEIW313U/wAQOHBcKkchMikX4kbAZl8tVX51lWBaTDT6+GaA5HU6Xy3Gv5WUmx7NfpW+2oc3x3bixUTMYBJOqnhMJDE1+g4q6gX6EEeVJli1jblOhl0HfhVOytvxtIsqNZWUxPfnC5N4zIOik3W/LVelAO5cmIixEpxM8suNacxy4Vwf4I1EyMdAikmxHhINhzFS9nYSTBHNjFMMwy6ubxzw5ftEBQmPPfM1j4vCLaUWy7JBbiCSSIquVcrqVRTYsArhlykgaW0yi1tbq1aW6XBWNGp+tpUbeDYoxAKK2XM6mT8pAOWROqzDQBhbnqCAKWAhw6SusYzTAAyOc7ub3UZ5WvdvCRz6VZ4bCiJT4mYklmdyLk8rnkBoALCwAodhxynGBkBIccPQHLk8bh26DM4YAnU6kaUkanAj0VtrADqrdXzVjOJwmaQnSMJJIVMZcO93axZixtobWUCtY29jxBBJJ1AIUd3Oij42rMVFgOvn3qEbi0bLSx8VkzreLAXKHCInsqATzPMk+ZOt66tGCbkajkeo9D0r1T14XHlbjIowNIApMi2FgWtppma3hvl0vbS5t2vTkX05+VKpGBn4ciuRcKb2ryySpiNrGkNaFHEMsGseaMfgdWyN7jy/lqfsrGRSkrk4UoBJjzFQfNSCAy369OtGcUkc6XFmU8wR8j50F7e2Rw2IFxpmjYc15jn8vStDHzHxbO8zfdcn1Ho8OYC6IeHJ7bA/NF26uwY2jSSQZgdVQ5sqd9Cxvr15dbVdbf2p9XjGUAyN4UU3t5k21ygc/cOtDuG3pVMIrKyowXhgMLWmEaE6di7nyOXQ61XxI1y0jtK/V3NyfToo8gAKrTPLjZWFk5Iw2eG0eb+8rpiWkn/juZPy2yxj0QHX+YtXRRXkV0Wqr7K56Rz5Db3WV0SuyVwWu0TA8jf0pPKGbqz2RAryBXNhb4ntV3iNirbwaHsTcGhqOirYuKLoQxuV0v5dKSKOxVyDSfKQhWLZ5wrs8CWDG8sIsAx/EnZ+45N5HWrdZkniYoFkVgVytoCeRV9Lr2IIuKn7XhsQw66H+1Z/vUGwmKhxMUrQpNeOUC2QuFLI7qwIvZcpPPQVYxnl8nhO57Fa+JlOZ927cIqwEGJVbBlAGmSUGQr2ySKVLL+oX86i7Q2/DhHbjO02IygCONNbHWyLc5F0BLMe2vIUPYTfbEyA5UjCcllIcF/MR30HmTr2qENXZ2JZ3N3Y2ux5Dl2FgB0roMbpcshuTYJOb1iKHyx7u/JecXtLF4lzIyRxEiwDMXyL0UKpHvN9T0GgrwuExB54j3LCg/cmi6V8FwTlHiy6aPmzW6k6c/dXPdfGJG7B7AsBZj0te48r3HwrZZE1jKAOyw5OpZDnAawL9ENnBzgaTa9M8Sn9rV13Y2pDhJg+1I3kIa8eIXxQxdiYlF0b8xzeVq0o5HFvCw9xqg23sJQpeMafeTmLdbf6Ul4bKNJ2TW5uQzcnUFoWCxaSoskTrIjC6spBDDyIruKxLdjabbLxKZSfqU8gSSO9xDI+iyJ2BawI8/StsU1mSRmN2krVhmbKwPbwvVKlSqCalSpUqEJqRqs3h25Hg4TLJc6hVRbFpHPJVB6+Z0AuTYCs22j9IGOYkoIIF6LkaU+9iVHwHxrwkBegErUto4GOeN4pVDo4KspAIIPr1oGmmECnDY7wgDIsraRzpyU5xor2tdTY3va4saj7h79YifFLhsSI3Dq5SRFKEMgzEMtyCCAddLWHO9aTJGGFmAIPQi4+FRewPCnHIYys3xuyIJALTMLai87yKf1o7FWHrr5iqjE4yHCr9piouJcHS+ZmsRmK3YswBYKosozGtFxG6mzzdnwWEPMlmw0J05kklawfeKaOV3njjSNGkQoqoqBYlYBAAALaG582NJMekVaY/Pa1zWkfEQFZ7e222KcaFI19hDa9/wATW0vbQDp76rKanqoV3EEYjbQT1Xbd2jwEBGrMbDy86saoN8Yrxo3ZrH3j/wBqlEAXi1DqEj48Zzmc0qvDbySqbsQ46ggD4W5UYYXELIoddQRes1on3OxR8cZ5WzD9j/arE8Q06gsTo3UZPGEUhsH17FaFuri8kpQnR/8AqHKrTe1BwlPUH9xQiptqNDVzgC+LfJK5so6W9KqtNjSugyIdLxL2HKHJwEdZCLr/AA5R3jY6n1U2PuNXyPJALPeSIcpBqyj/AHg6/qHvFQ9rbP4btG2oI+KkV32HtRRABK6h4ro2ZhchNAddTcAH31pYLI52GKTkbgri/pbi6ZGZMQsO2Pz9VawzhgGUgg6gjka7I9Um6sJ+rqzCxdmkt2DEkD4Vdotqy5BpcQFyLvK4gIa+kbHtHhgqkgyOFNj90Ak/GwrPNj7Qlie8cjKbdGPzHI0c/SHsvETmLhRl0UMTYj2ie1+w+dBeD2LiM9uBLy/2bDt1ItVzG0iOjS1MTSIgCtO3E3mbF8SOUDiR/eGgZSSL26GtB2JiQjHNoGFvf0rPNwd23wokklsJJPu88qgki57m/wAqNoFuQOVyBWRlFolOjhIcWiS2K82rODlUG+tzagz6RoFfBjMAbTQaesqqfkTRZjcIIyLG9x18qDt+sSDwYBzLcVh+VLhfi5H9JrzDjfJmMA9QpvfpBceyoY6kpUaOuj4lEy52C5jYXPM+VfSyQAubouNBS1rqKh4rFJEheRgqjmT/APOdS8Fs/HzIJIsBIYyLgvJFGzDuEZr/ABtSZJ449nFOixpZd2BdY3INwSD3FX6bw3iKupL2IvpY3FrmhSbGcJsmJjkwz9BMuUH9LglG9xqXnFr3Fu9xXn3cou14WzQmiCFWb2W+pz3/AAfO4t87VumyixhiL+1w0zeuUX+dYzsXZTbUxEcaC+EikV55fuyFDdYk/Fc2v0FbeorJzZGvk8vZb/TYXRw+bubT0qelVNaCanpUqELPPpXVk+rTsfsUMiOeiNJkCM3YaMt+mYd6zraM40swuSNLg3F9flX0LLGGBVgGBFiCAQQeYIPMUDb7blQfU5Dg8LEkyMso4cSBmynxqLC5JTMAO9qiW2pB1bIO+jBkG0wWOow8pX1vHm99v3NFu1vpELoh2fEZzxMrmRGVQlmuRqDmBy8+l9KzbYeCEzccs8aQknMpdHzAEMLizKACQRzNyO9FGxZcO8ebDZChJuUFrt1zdb+uutIkm0ignNi1Gyp292/DS4R8NwXjxEgyyBczosJB4jrIANCBlsQCCeWlZ7iYhJGyjTMth5aaUUba2xCgdJQGQ+F7kKuvQk86qJ8HG5RsO+WN7hhzykC4ya9RfuNBaoh7nUSFndQwXSFrozuFTYGRpEBVdeTXNgGGjDkb2Ne2cqbMAOlwbi/ncC1W+ICxgKNB7I58/Xz7mqvGrcEHrXvhNK6JnVchpBJ2C91G2lhuJE6dxp68xXXDsSqk87C9daqfCV1tNmjo8EfqhXBbrEgGVsv5RqfiauNnbEjhbMpYmxGpHX3VZU9SfM93JSMfpeNDRa3cdylUrZmL4Ugce8dxUWmJpQO6vytDmEO4VptzaKzMpVbWFumtCW1dmmSeIL/mGx8rDU/03+FXRBvpXJ3s0b/hkX5+A+6zX91OjeQ61jdVxgcNzW3bRYRNGlgABYAAD0FdVvXMOQRexvXtCxJsbWpBJXygONrvGSOld1uelqjxymxvzFdog51uPhSnWmNtTo6kR1FjveuGPwc7huBiDETyvGjgenI/OqxbZomk1g3UvbO3I8MgaVrsdES92c9AoP78hQPJO8sjSye29r25KB7KjyH7knrQzidl4mLHr9cJdiCVkJuHsPunyvy6URx12HQsCKNpmu3eqT1BxbTAed1Kjqg28pnxEUCAF7W1NhdtQPgPnV+lDm8uBZZOOpNjlBsbFWGgI+XwrVz9XhbJXTCwZA1KTuxtGOLExPjFeeKHOViAVrTjRc2boLN6G1Gz/SnjZUHDggw7a3LF5r9hbwBfW5v5UK7nbl4naAYwskMaaGRwWu1r5UUczrcnppzvXrG7Okwsrwz2Dx2zEeyRa4YHTwkf3rCJJ5XRhoGwR9sj6REn+w2nh4kQoc0ty8TsPulHTwlugu1Um1f8KYk4XZYZ73DS5oohrzMYa506ZRfuKpoMHiVRZZsO8UMluG7c2uLgkDVLjkGsaWChZ3WGJBJiLFUCrZiGt45W55QLXbloeuleKQA7rYtwtofWMDDIIkgBzqqRiyZUdlDRjojAZh69edENQNg7P+rYaGAG/CjRL98qgVPvQvE9KmvT0ISpUqVCE1K1I1mG/H0kyQYo4TBpGXS3FlmzBEYjMFUC1zltqT1tQhR9jtEHmfFMFhimxU0xbkcuIdVDd9WU262A62rxiduYTEyzYnBsHjKKXsjL9omZdQwBuVCe4Cg7A7Ql2i2JwgVWmncySBAOG6rLFKchZ1y6xi9zrmJ50RY/Yb4SORTh0g4z5wISWj6DICQCGyrex562vyFZ7fKR7p7D5gfZdNwts7MM3BxJWTFSyMoDxlkQ3IC3IyhmIJv5gVGGxY0nxkEfgRJrx5f8vxObAHoLkW7aUMDZ2GQwyLFL9ZTGLO8mdQjQhs5VQWFmuAOWmutE+w5ZJZZJnFi9y3UZmbNYHrbWvZSAzZEYJfuhHGyztJkkZAV8dkUgFlkIs5Yk2uvS3OnmmLaBGB8+Xx7VO2zDbGTt3yAeXhufmxrhSTMQugxelxyxNc7Y/wApo0sAO2le6anFVyuiYABQXLEYhY1zObAdarI95IS4UZtTa5FhXDfBDwkI5BtfeKEL1ahha5tlYHUuqzwT+GzgV/tafXlzy9a54J80aHuoPyrtVQ7FdID4jAR3XjNcm5sK84pbowBHsm3rXS1IivQUt8JLHA9wVeRODkZeZAPfnY1G2ztVMMjSPf2gAotdifWpOxtYYj3Rf2FAf0kY7NOsQ5Rrc/qbX9rVOJoe+l8bhi1TFh4Fq/wO/EBurq8dz7Rsw99taLsDkkVXRswOoKkEVgvEPc1ebq7xPhJQbkxMRxE6W7jsw506bEBHk5V2XEFWxbhHUqOosRvY1JjrDeqTVx2zsiPFxGKT1VhzRx7LKe4NZ/hQys8UukkTZH8+oYeRBBrUI6DN9cFkxcUw5TRmNvNo/Ep9cpI9wrZ+j+a6LI8EnZ36r3IjD4j7bqClVO9klo417vf3BT/ciraOouD3b+uYhY5sTwjY5LxDKwvyRs48drXBHTTSuvzXFsRAHKo9PjDpgSeFA2DtTa0UEk2Eky4XBsGdLoAc5zNcEXe+o56dKIPpHx4xOMlaECRuFFHkvcM9s2U695Mp99GWzN18Ds9AZM0hdlTNIGfM17r9mgy8/wAunen302Kp4UwhWRE8PDAVGzuyhWF7Am9hZjpzHWsBdS0anUTSrhvLPi9lYhcbGsWIhxSQMqiwJVo30FzqFvex6XoN2dvVicJip/qpi8SpG3EjL6qCwIKsCNXPcVoMW5cXBZGYxzFzN4JHcI7+EXRjZhpYmwJ1sRQThtx5vr8iPJGI9JJJFa+RWsFBDDR2INhrbmeQuLwijSaJ5MS18TicU0x1uJ2jT/yljsoA7WvVrgNvY/AEMkz4yEe1DMQ0mXqY5BYlvI3qy3p2Fh8KsOVXzl1EcnFc3e/jVk9mxi4huB06aXgVqY0Uc0e43Cw8zIlxpgQ6wexWqbubdixuHSeBrow5HmrDmrDowNWtZB9HmIOF2m0I0hxiM4XoJ4rEkdsyE+tq16s6RhY4tPZa8MolYHjunpU1PUExMaxv6V9wmfEriIZBGuJdUlDlsgly5Y2JF7BrBdfvEd62Wo+OwiTI0cqB43BVlYXDA8wRQhZp9HH0cNgJTiJ5FeXKURUvlQNbMSSNTpb496PdoYNZo2jfUMLeh6EdiDY3qojwGNwhyw2xmHHsq8mSeMdAHYZZQOmYqbDm1Q9q75tBYPgcUjsGKcT6uFbLbMM0crkkA3sASQDblSXA901pHAQdtDHOkUTKiFpCitm6FiBoBqTqT5BTXfbO148LHnkPkiDm7dAo/v0qLhoJDwC4uCFIY2H2YUNmjUE6E5AS1j4uXOqjeyBcmBa13mfEYhnbU8ONgkCqfuplYtYaE2Opqv4W+/bdXGglzWjk0FWmRmJZ/aY3byJ6DyHL3U9NT0krsYmhrQ0dk9X272y45UdpNbGw1Itpe+lUaIWIA5k2HqaJsVu/w4SY3cMBdhfRrc9BQ0ImeAA26JQNvLGDBJ1tYj3GgKjveWS2HbzsPnQKo1q5jfAuZ67RyQO9BaRgVtGg/Kv7Cu9Mg0HpT1nu5XZQt0sA9gmpU9csU1kYjnY29enzoAsqUjg1hcewKv8AYX/d4f8Ahp/0isp3kZjipy4IOduYtoDZflatfwkWRFX8KhfgLV5xmzYptJY0f1UXHoedMimEbiSOV8UhyRHK5xHJ/dYdapOz8E00iRxglmNh/r6DnWqNuPgyb8Nh6SP/AK1c7H2HBhv4MYUnm2pY+8609+cwDYbq8c5leVW2HTKFHYAfAWqZHUZKkR1hvNqk3lS46GfpAP8A3TvxX+HDN6JY6CN8MYJMasYP8CK5F/vyn+yqP6/KrfR4y/NZXY2nSGonH2UWOr3d7dlMcJDM7JHG6jwlQWbKHuSwOgDDpzqiSpuAxssLXjIZGIMkLEqslhYXYC46dwQLEV3+Wx74yGLKwnxsmBk/pR6dmzQQsqzDFRhG8OJALBbcuIq+IfqBv3ocwe2MFJApxME4kspMIfEyrm0IMRzFVseR0IrltjeOfEWUBYYspVlVixfNa4vlUAWFuujGoArPgwC4efZaWT1RrHAR7okbbcEN2wqPJKVy8SVpmCjnYmY5yAdbC3uqjTGSq0sgYO8yFJM48L6HKdPZy30t0NvOuQr0KuMwo2ijus6TqUz3Ag1SkY/HyYgxmbL9mPCq3tmtlLEnUsRcdLAnvXCp2FwpRkeVCI7i5I+FdtvYxJGXhjQC17Wv/wDVMjDWU1g2SJXvlt7zuoGwkzbTwAHMNM/8qwsD82Ue+tkrLvo2wvFx2In+5BGIF/4khEknwVYx761C9Y2W4OlJC6TBYWQNBT0qa9Kq6tp6VNSoQkartubJhxURjnW63zAglWRhyZGGqsNdR3NWNDu+efhLa+TN4/8A+b+V/wC1Knk8NhfV0mRR+I8NurQa+7MMZKfXmaMnxCPDoJXHUGZCFudbsFB10tzoc+kTGRSz4Q4aNlhhjfDmy+BDdSiZhpeykWvfQd6JZQSpANiQQD2NtK5bvHDYnAf4dLIUljgTimRgvClBOVog1gwzKWuOYtc3NZuHluyNV0PZacsTcZ7HCzRQDXoC9RZMUqSNE7oXU2DKbpIPxRtyIP7g1Ows2R1cC9jf1pjmkcrp4Z2SN1MNoj3f2GysJJRa2qr59zVvtvFiOFj1IygeZqqbewW0jN/1C3xt/ahXbO3mme1wzdgCViB+89uQqQ9Aq0ho+JMaA/tBDm9BeQrHGrMFIvlBPjb2Rp1sDVxup9FOKxUbyzXwqKpKcRDmcgX9m4Kr5n4UY7hvhI5kP1qJBEDKXMiAysbo1yTYDxa+RAou27tn62phgzCFtJZrFc69UivqQw0L8rcrk3DTO2GO3bBc1kOdkzl/qsowkwdFYWNx0N9eutdqv9tbqEMZcIFGbV4T4QT3Q/dPlyPlQ3O0kZtJBOp/4TN8CtwaoRysm3Yf9d11+P1CPQBKaIXWvWEQSSqn4ftG9AfD8Wt8DXvA7OxM5+zhZB/tJQUUe72m9LVfN9HmHZQS8onHOZXIJbrZdQF7D96i/JhiPnd+G/4qn1XM8bHdFjncirXQV0WqmbdzaUH8GePFL+GRSje4g2J99RP8dxMWmJwMyfmQZx8unvNet0Sf8bgf9/svmsvS8iPkWidK7JQ7ht7MIxsZQh7OrIffcVYLvBhf/Ew/+qn+tRdE8dkgRPHIV1HUiOhz/tVhr5UczN+GJGkP/KCK7r9fxOkUYwaH/Mms8lvyxLoD+o1XfGW7vOke+38q5DiyyHytVjtXbPCKxRDi4h/4cQP/ADP+GMcyfhVXtbcwiFZYjnxalnkY6fWM2rqe3Lw9rAcjRBsDd+LCBil3kfWSVzd5D5nt5DSrgVRPUnQSA4+1G79f4W9D09jYy1+9rKMDilkF16EhlOhVhzDDoQanpRFvLuis7GaBhDiOrWusoHISqOeml+YoPnxcmGbJjIjAb2EmrRP+lxy9DX0HpnXsfMaATTvQrl87pEsBJYLarNa7Co8EgYAqQw7ggj4ipArbBB4WKQRypOFwjyewpb0H96vNl7vtmDS2ABvl53t3rtsLakSxKjEIRzvpfzvU3E7bhQE5w1u2vz5CqckslkAK5HFHWolLeCQCBgetgPW4NZ9tfHmMKka55pTkijHNmPU/lHMmpm0NvSYyQphU47jQBT9nH5yScvcNfKiPdXdRcKxmlbjYpxZpLWCL+CIfdX5msXqXWoenxFoNvPAHb5rSxenPyZA94po/NWe6WAfA4aOFWRyLtIzKbvI5zObg9yenICiHD7V1AkXIToCDdbnkL6WPuqCK8hDKTGuvRj0Udb+duQricPq2bJMG/FZ4XTOiZXCIr0qYLTV2SoLrSpqepL1NXl4wRY2IPQ17pUIQ7jd1UY3jYp5Wuvu6j41T4vcpntnEMluWdeXpcGjmlVN+BA46qo+2ytNzJmirv57rP9obktMuWWKKRRyBPL0uBb3UKY76N4ojr9YhB5ZJrqT5XDVtdUe9eHZolKgnK1yBztYi4HvqvNh+FE4xEgj3TocsvkAeB8+FlUW4uH++88g7NNp/ygVfbN2bFAuWGNUHWw5+p6++pKmvQrmpcmZ+z3FbHhtG9LyMOl75Vv3yi/xrqKYU4pBJPKKAXoV6BryKcVC14V6r1Xm9dsLh3lNo1LefJR6ty+GtTjifI6mi1Bzg0WU8WHkYAiNyDqDlOopOjL7SOvmUcD42tRjgIOHGiXvlUC/ewrvaui+w4iPiIKyznm+EAsI255D65TXMbMgP+TF/6af6UfSYdW5qD6gVHfZUJ5xIf5RSz0R4+GRe/XWnlqE4ogosoCjsBb9q6UTf4PB/sl+Fel2TCOUSf0ilHoEhO70fXWeiFhKOV7nsNSfQDU1ZYHZLSavmjW2gFgxPc3BsPI0QRQqvsqB6ACugFXMbokUTtTzq/RKkzHEU0UqKTYTD2ZAf1Lr8VI/aoeJ2ZJYh4w6nmAVYEejWoppU+To+K42BR9iljKkHO6yvH7i4MktwpMM34ojJEPl4KgPuSf8AK2jMO2ZYX+YArYrVzfDqeaqfUCvWYmTFtFO4D33UHmGT44wVksO40h9vaEx/RHCvzINT8PuLg1N5eJiD/v5Sw/oFk+VaK2zYj/lp/SKddnRDlGn9IpcuJny7OyDXypDBjs3bGEN4fhRqETIijkq5QPcoqVGjt7MbnzYFB/zWPyohSJRyAHoAK9Wqqz6Px3cjyU05PoFUQbJY6yNp+FNPi3P4Wq0hgVBlUAAdBXSlWxj4sUAqNtJDpHO5StSp6VWVBKlSpUISpUqVCEqVKlQhNTWpUqChQsVsmGT20F+4up+K2NV8m68f3Xdf6T+4vSpUiTGifu5oKa2eRnwuXM7rD/at/Stek3XXrI59Ao/tSpUn7Pxr+AJn1uY/5Lou7MfV5D71H7LXVd3IOoY/+Y4/YinpUwYcA4YPwUDkS/8AYqRFsiFeUa+8X/epirblSpU9rGt2aKSi4u5K9CnpUqkvEqVKlQhKlSpUISpUqVCEqVKlQhKlSpUISpUqVCEqVKlQhKlSpUISpUqVCF//2Q=="/>
          <p:cNvSpPr>
            <a:spLocks noChangeAspect="1" noChangeArrowheads="1"/>
          </p:cNvSpPr>
          <p:nvPr/>
        </p:nvSpPr>
        <p:spPr bwMode="auto">
          <a:xfrm>
            <a:off x="0" y="-10683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2476" name="AutoShape 12" descr="data:image/jpeg;base64,/9j/4AAQSkZJRgABAQAAAQABAAD/2wCEAAkGBxQSEhQUEhQWFBUXFxgXGBcYFBQYHBYXGBcXGRgeFxoYHSggHBolGxgXITEjJSsrLi4uGB8zODMsNygtLiwBCgoKDg0OGxAQGzQkICQsLCwvNCwsMCwyMC80LCwsLDQsLCwvLCwsLCwsLC0sLCwsLCwsLCwsLCwsLCwsLCwsLP/AABEIALcBEwMBIgACEQEDEQH/xAAcAAABBQEBAQAAAAAAAAAAAAAGAAEEBQcDAgj/xABHEAACAQIDBgMECAQDBQgDAAABAgMAEQQSIQUGEzFBUSJhcTKBkaEHFCNCUmJysTOCksEVQ9FTY3OishY0VIOT4fDxJCXC/8QAGwEAAgMBAQEAAAAAAAAAAAAAAAMCBAUGAQf/xAA0EQABBAEDAgQCCgIDAQAAAAABAAIDEQQSITEFQRMiUWEycQYUFSORobHB4fBCgTNS0ST/2gAMAwEAAhEDEQA/ANwpU9KhCalT0qEJqVPSoQmp6VKhCanpUqEJqVKhnbG3JHkbD4QgMluNMVzLDfXKo5NLbWx0W4JBuAVSysiYXvNAL0Ak0ERyyqouxCjuSAPia5RY2JzZZEY9g6k/I0If9n4Cc0ynEP1ec8Qn0B8KjyUAUpNg4X/w8PujQH3EC4rEP0gh1U1pKsDGcRyivaO04cOueeWOFeWaR1QX9WIrxJtiBYROZo+CQCJM6lWvyykaEnoBzr522viWkJlF9T4QzM/Djvoq5ibDlf30Y/RgUcSu7XEbKY0JusbyZg5UfiYqBfzNuZvoz5wiiMmm6VqbpjomBznbnt7LRcFvrg5XEaynO0ixBWilQl2VnUeNRzVb+8dxRCKy/b2yRCkkySlH4nGaSS7ZADmKxKLAEkDlqSBe9hR9uzFKuEwyzktKIYxIW5l8ovm8786nh5bclmpqoSRlis6elSq4lpUqVKhCanrzemD0IXqnoe2jvrg4WKGbiODZlhR5ip/MIgcvvrhszf7BTyPGJeGyLmbjK0QAJsNXsL68udeahdKWk1dIopVW4bb2GkNo8TA57LNGx+ANWINeqKelTU9CEqVKlQhKlSpUISpUqVCEqanpUITUqRocx2/GDieeN5PHBkDKFJLM4JVY/wAbaG4HLrXiKtEdPQVu/wDSThsS5jcNh3MgjjWTUyFhcWKXUG+nPnRoDQDa9II5Sp6VKvV4lTGnryaEKj3h24YiIYE4uJdSyryWMcg8rfdS/Tm1jYGxsP7K2K0cKRzTZ+r5RkErk3dpCSWOY3JtYdLWqRsd882NZv4n1l0YdVSMARDyGSzfzk9ainBRmZ3nCtwo8xZ7EDiM1zroAFRQO1z3rl8zIkysk4wOkN9rN+qtxMAF+quwR0ryaEcJtTDyYkwcAKpLKk8WcIzKLlC6qoElrmwJ5c6u5MEIxcTzRjQayBxqbDWYMeZ71Uf0R7T5XfirLTfCH94dz4iXlSRor3ZlChgWJ+4Lghiel7XPKhDbOxZtmsphc+IkpKCoN+ZEi2sbE6cx6UTYjb2GaVUJkmUsI2lLSHgSk+HOoURoQbDMNQSOmtT9tYE4lOBKQsqnPDJbwva4Nx0NjZl87jy0WNnxw3xDbe/97+6sxzl1BxsDb1WbNtCWQ/atKzCzKc8vtA6dbAg6gjlW2fRhtabE4RmxD8RkmaNXNrsoVD4raXBYi/WwrO8HulOzAS5Y16kMGJ/SLfM/CjjciMQYyWCMZYmw8cmXoHV2Qt+plygnrkFX8XIjMmhv5KXVGw+EPD3rvVI8p6VNWmsBK9D+9+8K4SFssiCdl+yQq7lj3yR+K3noO5Fed9N4vqkQCWM0hKxg8hYXZ3/Iot6kqOtZhh2veRnMjubtIxuXPr27AaDpVTKyhCOLKv4WC7INnYKThtv7SmU8bESQkixCDDW17fZkj4m1ctnxSpG0HGfgZiwjBtmJC5i7DxEEgnLe12N7307rXLFsfCEBZ8ykIvtMAfEAPS/PSsc5U8jqB5W59Tx4m2RwpKQqFyhQFtawAtb0rxFsuFTmEMYbvkW/xtTril6kg/hKsG/pIvU2PZ+IkXNEip2MuZSR5KBcfzWqq2OZxIFqckkQFmlHl2fE4s8aMOxRT+4rxFvAdnuDFNpzOGkc5ZFGp4Rf2HA5WOXuORHgxSo+SSSSN+itHFlb9LAWb0zX71DxTsud5FB+r5JgSt1NixcLmvo0YKlTyv50/G1xS051f2u6p5IZJHs1bTs/GJNFHLGbpIqup7qwuP3qRXLCwqiKiKFRQAqgWCgDQADpau1dMudTUqelQhNSp6VCE1PSpUITUzMBqTYCvGImVFZ3IVVBZmJsAALkk9gKx7evep8cxQEphb2VNQZrfel/KeictLm97BckgYLKZFGZDQRXtv6SIoyUwsZxLDQvmyRA/rsS38qkedZe8ZaR5XCl3eRri/h4js5AJ6C9vdUkiouLGmYZrjkBc3PbL1v6VnyTuk24WnHjtj35XiQhXRwzI6klGRmUgkWNsp7UR7H+kHGRW+0XEp2k0PukUXB9QaoC19RyP7VFnhuDlsp7ga/KoMlc3a1KSJr9yFuO6u+MGO8KXjlAu0L2zW7qQbMvmPeByojr5rVmUq6MUkQhldTYqw6j/TkRodK2v6P97F2hAScomiISZRyzW0ZfysNfIgjpWhDN4g91nTw+Gb7IppGnpqeq6H9r7tcSXjwyvh5iArlQrJKB7PEjbQka2YWOtr0F4id2aSHENGZgQkuS4BWORfEFzXUNFODrf2WGtaHtnbuHwihsTMkQNwM7AZramw5m1AWFwubHTRseIhV5w4PhkixNwmbS+fSRfJY1tzNVJYI9Qlrcd06IkmkN32ph8X9RaD/8MY7jiYRtbI8pYASezzPLnqRyo529Dniy66vGvMi4eRUN7dLMaWTFSGNMRKCkYVwY1y53VjpKWvfTKdAutz2tKxsOdGXXUHkbEHoQe4NqjLIC8EK1DG4MIKybd3f8Q4WXZr4Y/WJMQ6ZvCADJL4i4551NwBboOVq0jbCfZsw9pPtF/Utzp6i6+hNc5IHlaN5cJhFmuvFnWxkYLqLExA6sFJGbS1tanvUch7XUAmYkRaDq7qlw2PkaQAkFWZsoyMpEZzFGuTry1Fha461e7jx58Ri5+gMeHXzMYLuR/NLl/koU2pjX+sDh+HhK6MxCnMZOE1gOlsuvLmKfdneDE4P7GNExSl3lKAGOQcWRnYl7lbXJtmA5WvpXuL010Z8egG0qWTnxOf8AV2m3X6LXKY0LRb2PIWiWAxYgozRCUqY5CouRnjJsQNbGxtr3rju5vZJK0KYhIwMQt4ZYi2VzkLlXRtUbKGI1YHKdRyq0ZGAgXzwlFjhdjhDH0s4AyYzCfaeDhSZo7c1Vk+92Zil165KHpQxlVR4VCE5u2oFh0vbr2vRF9IGI/wD2DBjYCCFV9WeU6eunwqlkxCqQGYAsQALi5vpy7Vk5j3GagF0vTo2jGsnlXGwNjQmFHdOIzgPeQl7ZhcAZiQABavc8UvEZcNHw1S2qKiBmtfUm1x0tUDZu0cX9XjKQAKsSm7a6BBrYsh5DoKpMfvwqG02KZG/2cMIJAvoWJYWuNbBibWq03Gc/v+ay5OosYa0kn5f+rT8MSVUsLNYXGmhtrXnaLS5PsApcn7xtYdSO55c6A8RiGbDxYjDYuWVZiVHilUqwU8xxDqCLWqPtTbQwsjxYnHYhUQ2QqXZ3NlJ9lhoLnUk8xTThkGrVP7TBshh5pFO1sW4wbfWAA4kABIA9k5swy9QqtqO1DMm0xigsEYYnEpwwMuscjkrlfsbCRrf7tqmYzZwxODGIhx0s0alZVzZiQyH87GzDXRgR3FaFuDEjYOKURRxySXeUogXPNcq76dWIPuNq8f08EgvN0pM6nq1NaKRGoqJtraSYaF5nDFUF7KAWYkgALcgXJIGpA151KZwASSAB1JtQtvft5AJML9XkxOaEmQIY/Cr5gntsLsSpItytftVwAnYKsFF2rvL9Yh4KCXDTPKkbKzKJFjtxHZGjZhYorKGB0J6EVS7I3tmjWVIyJIoMSYc8zu7yZnVRGjk3JUsfExPQedS9kYFGEOIJDS8ERM45sBzF+YIa/Y350MbbgwuH4cWIDOkTlosOqZlmZwSHl0OYrdwSx6Em96QJCTSuGABq2pWuLg3Fe6pNzsAIMHCgZWGUv4PYHEYvaP8AIM1hy0Aq6p6ppU9KlQhCX0m4dpMBIOIIowVaY2uWjU3KIORZ2CqAdPFWR4HC5FuxLO2rEm5/SD2FaZ9LOMywQxk2VpC73/DEpb/qyH3UA7JhOJljiU5S6lySL5VAuT5k9B69qo5RJIaFoYYABcVwju8ixIM0j+yt7X/9gAST0ANGuxN2BB9oxEk4By8wiEjpzJOts3rYC9qlYDZiwukUGG4rC78VmQP7OVmBI7Nl5r7RA0vVmkwkDAXVhdWVhZka33h7wR0IIIuDSRHpFp5l1GkLybrGVTiDEhiIZi8OaJ21N3SO7q6nU62JGove1VeO3PcLmglEotcKwAJ6gqwOVr9rD1rx9IOOxrRbJwuCleESrwHyOUtPHw4yruuoC+LQHXXQ6UQ7rwSwRNhsQyvNh2MbMpNmUgPGRcD7rD4U+aIBoISceUucWlCeK2UiYUMySLMER2Y3CsWYK6hSdMuYdP71b/RBjeHjJYbC08efp7cRHv1Vj/TRBjlV45AyZ1KsCv4hbkDy17/6Vn+42Mjg2hh5pmdVAZFCgvmkltGitbW3iOvelwnzgpuUz7tfQQoX3x2tOtsNhCFxEkUsodgGyJHlXwg6F2eRAL6AXOtrVL2zvhgsJpPiYkb8GcM/9C3b5UBYveNdoYyOfCzNEsbfV1+zAaRZVMspZZBfL9koXTmCdeVXJy7wzo57WsxjC48L1swjGNPeRziYvq4WWWHxBY0jbxIcuhmEmZRa/fkauNmxuuKkaeTiyTRp4suRfsi91RbnKAJAQLk6sb1TSbbmVBLJOeHkRzaBHI4zEQgBbEnKCX73GXLVdj98YpkjVWMMpAbO6snDf/dlwAx5+Vud72rHa3MM9f4uPF8bepA2VzS2NheRx7Iyk2oI3ZcQViBa0TE2VxYaFjoHvm8OmlrXpY/akSITxATY2CMrMT0ygXuapP8AH45YjFi7R3taYD7PMNVYk3CEMAbNp5nlXKDYUrgBiCGuGeNkSIgn2lVBxC2XTKWIub3NrVougLDUmxUoMiOVuphtXGwkbgozs7FwHs7ZiubUC/kCB7q74mUIrMxsoFyf/nWo+0tsxQC18zCwyJqR2zdF99uVQ9iiSd/rE2iA/YRre3nIxPtH8J5W1HOk6CRqPCeJWtOgcqJs3Ycs2aXEExZ2L8MHxgHkHb7tlsLDtzq9w2DSJcsahRzNuZPcnmT5mpEswAJOgHMnQD1oX2htvj3SA2i5NL+IdovI/j+HcSklkeKcdgq3/wA+IDJW539yvcWIgxcxDyqkcDMv8UI0shUo1rMDwwpYfmueg1sZ8XkxGGbKgwcLZnkRg2W0bKgKD2IwWuWufZ5WuRRLAtgCq2HIEC1eJdmRsDlURvawdAFYfDmPI6Gs8j75shPHAPH7LK+1g8nU3lFW/wBuZ9cZcZC5MkUV0jW1pipzR+K/LK0oHfONdNRTd1I8VHImhR7mRfZZsxXJfS/hyOhFxYg162Rs6XCqowmJkhYBQR7cTkCxJie4Fzr4SKrtpYjFw4iXEFIYRLHlkkijkdWcE/aMma8ba6nxLpqa0TJFMfKad7q5h57B5Cdkfgjket9OnpQEmz4tnYnES4nCjExyoqRsQnMXAX7TQMQQp1+6CL3IUz2JtBcRCkqFTmGuUggMPaFx2N66bSxxiCkR5wWUFiwVVLMFFzY9T299Rie6NxFK/lQtmaDdID3FwcjpFhzHw1SZp3F75QWBUD3KF7+InpqXSbtOcY+JDw5WRlyyQGQ+JEVvvgDVFN/UdaIUrhiokd0Vi4YhiMruoIBW4JUjXUfOpuyHOdYVdmGxjTe9m1nGyMLJg8PNgIwWYTkzTf5YVmUIbdBYLmBNxZgL8wW7qb1YbB4Z4+KZgHIgiQmSRkCqGIufDGZM5BYgeddN7uGsAhAH2n2YTpwwQZCR20Av3YUL4fDrGMqKqjsoAHyrVxYnZDdTtgEgYrWONd1K27tKXHtfEhREPYw4OZV85Cf4j+4AdO9ed3AmGlyIoWOU2IAsFe3hI7A2y2728651F2pOY4mdfaWxTrdwRkFut2sLdb1p+ExjduybpACLYTKuJaOCLiGVDLYyCNVZCFYk2JGYFOQPI1dYXdB3zNip2PEtnhisseUckzkZ2Fibm4zXOgBtVhuzu/wPtZHeWd0AZmCgKOeRFUAKt/Um2pogrGeGl5cAkulcRXZeIowoAUWAAAA0AA0AFeqelXiUlSpUqEIW313U/wAQOHBcKkchMikX4kbAZl8tVX51lWBaTDT6+GaA5HU6Xy3Gv5WUmx7NfpW+2oc3x3bixUTMYBJOqnhMJDE1+g4q6gX6EEeVJli1jblOhl0HfhVOytvxtIsqNZWUxPfnC5N4zIOik3W/LVelAO5cmIixEpxM8suNacxy4Vwf4I1EyMdAikmxHhINhzFS9nYSTBHNjFMMwy6ubxzw5ftEBQmPPfM1j4vCLaUWy7JBbiCSSIquVcrqVRTYsArhlykgaW0yi1tbq1aW6XBWNGp+tpUbeDYoxAKK2XM6mT8pAOWROqzDQBhbnqCAKWAhw6SusYzTAAyOc7ub3UZ5WvdvCRz6VZ4bCiJT4mYklmdyLk8rnkBoALCwAodhxynGBkBIccPQHLk8bh26DM4YAnU6kaUkanAj0VtrADqrdXzVjOJwmaQnSMJJIVMZcO93axZixtobWUCtY29jxBBJJ1AIUd3Oij42rMVFgOvn3qEbi0bLSx8VkzreLAXKHCInsqATzPMk+ZOt66tGCbkajkeo9D0r1T14XHlbjIowNIApMi2FgWtppma3hvl0vbS5t2vTkX05+VKpGBn4ciuRcKb2ryySpiNrGkNaFHEMsGseaMfgdWyN7jy/lqfsrGRSkrk4UoBJjzFQfNSCAy369OtGcUkc6XFmU8wR8j50F7e2Rw2IFxpmjYc15jn8vStDHzHxbO8zfdcn1Ho8OYC6IeHJ7bA/NF26uwY2jSSQZgdVQ5sqd9Cxvr15dbVdbf2p9XjGUAyN4UU3t5k21ygc/cOtDuG3pVMIrKyowXhgMLWmEaE6di7nyOXQ61XxI1y0jtK/V3NyfToo8gAKrTPLjZWFk5Iw2eG0eb+8rpiWkn/juZPy2yxj0QHX+YtXRRXkV0Wqr7K56Rz5Db3WV0SuyVwWu0TA8jf0pPKGbqz2RAryBXNhb4ntV3iNirbwaHsTcGhqOirYuKLoQxuV0v5dKSKOxVyDSfKQhWLZ5wrs8CWDG8sIsAx/EnZ+45N5HWrdZkniYoFkVgVytoCeRV9Lr2IIuKn7XhsQw66H+1Z/vUGwmKhxMUrQpNeOUC2QuFLI7qwIvZcpPPQVYxnl8nhO57Fa+JlOZ927cIqwEGJVbBlAGmSUGQr2ySKVLL+oX86i7Q2/DhHbjO02IygCONNbHWyLc5F0BLMe2vIUPYTfbEyA5UjCcllIcF/MR30HmTr2qENXZ2JZ3N3Y2ux5Dl2FgB0roMbpcshuTYJOb1iKHyx7u/JecXtLF4lzIyRxEiwDMXyL0UKpHvN9T0GgrwuExB54j3LCg/cmi6V8FwTlHiy6aPmzW6k6c/dXPdfGJG7B7AsBZj0te48r3HwrZZE1jKAOyw5OpZDnAawL9ENnBzgaTa9M8Sn9rV13Y2pDhJg+1I3kIa8eIXxQxdiYlF0b8xzeVq0o5HFvCw9xqg23sJQpeMafeTmLdbf6Ul4bKNJ2TW5uQzcnUFoWCxaSoskTrIjC6spBDDyIruKxLdjabbLxKZSfqU8gSSO9xDI+iyJ2BawI8/StsU1mSRmN2krVhmbKwPbwvVKlSqCalSpUqEJqRqs3h25Hg4TLJc6hVRbFpHPJVB6+Z0AuTYCs22j9IGOYkoIIF6LkaU+9iVHwHxrwkBegErUto4GOeN4pVDo4KspAIIPr1oGmmECnDY7wgDIsraRzpyU5xor2tdTY3va4saj7h79YifFLhsSI3Dq5SRFKEMgzEMtyCCAddLWHO9aTJGGFmAIPQi4+FRewPCnHIYys3xuyIJALTMLai87yKf1o7FWHrr5iqjE4yHCr9piouJcHS+ZmsRmK3YswBYKosozGtFxG6mzzdnwWEPMlmw0J05kklawfeKaOV3njjSNGkQoqoqBYlYBAAALaG582NJMekVaY/Pa1zWkfEQFZ7e222KcaFI19hDa9/wATW0vbQDp76rKanqoV3EEYjbQT1Xbd2jwEBGrMbDy86saoN8Yrxo3ZrH3j/wBqlEAXi1DqEj48Zzmc0qvDbySqbsQ46ggD4W5UYYXELIoddQRes1on3OxR8cZ5WzD9j/arE8Q06gsTo3UZPGEUhsH17FaFuri8kpQnR/8AqHKrTe1BwlPUH9xQiptqNDVzgC+LfJK5so6W9KqtNjSugyIdLxL2HKHJwEdZCLr/AA5R3jY6n1U2PuNXyPJALPeSIcpBqyj/AHg6/qHvFQ9rbP4btG2oI+KkV32HtRRABK6h4ro2ZhchNAddTcAH31pYLI52GKTkbgri/pbi6ZGZMQsO2Pz9VawzhgGUgg6gjka7I9Um6sJ+rqzCxdmkt2DEkD4Vdotqy5BpcQFyLvK4gIa+kbHtHhgqkgyOFNj90Ak/GwrPNj7Qlie8cjKbdGPzHI0c/SHsvETmLhRl0UMTYj2ie1+w+dBeD2LiM9uBLy/2bDt1ItVzG0iOjS1MTSIgCtO3E3mbF8SOUDiR/eGgZSSL26GtB2JiQjHNoGFvf0rPNwd23wokklsJJPu88qgki57m/wAqNoFuQOVyBWRlFolOjhIcWiS2K82rODlUG+tzagz6RoFfBjMAbTQaesqqfkTRZjcIIyLG9x18qDt+sSDwYBzLcVh+VLhfi5H9JrzDjfJmMA9QpvfpBceyoY6kpUaOuj4lEy52C5jYXPM+VfSyQAubouNBS1rqKh4rFJEheRgqjmT/APOdS8Fs/HzIJIsBIYyLgvJFGzDuEZr/ABtSZJ449nFOixpZd2BdY3INwSD3FX6bw3iKupL2IvpY3FrmhSbGcJsmJjkwz9BMuUH9LglG9xqXnFr3Fu9xXn3cou14WzQmiCFWb2W+pz3/AAfO4t87VumyixhiL+1w0zeuUX+dYzsXZTbUxEcaC+EikV55fuyFDdYk/Fc2v0FbeorJzZGvk8vZb/TYXRw+bubT0qelVNaCanpUqELPPpXVk+rTsfsUMiOeiNJkCM3YaMt+mYd6zraM40swuSNLg3F9flX0LLGGBVgGBFiCAQQeYIPMUDb7blQfU5Dg8LEkyMso4cSBmynxqLC5JTMAO9qiW2pB1bIO+jBkG0wWOow8pX1vHm99v3NFu1vpELoh2fEZzxMrmRGVQlmuRqDmBy8+l9KzbYeCEzccs8aQknMpdHzAEMLizKACQRzNyO9FGxZcO8ebDZChJuUFrt1zdb+uutIkm0ignNi1Gyp292/DS4R8NwXjxEgyyBczosJB4jrIANCBlsQCCeWlZ7iYhJGyjTMth5aaUUba2xCgdJQGQ+F7kKuvQk86qJ8HG5RsO+WN7hhzykC4ya9RfuNBaoh7nUSFndQwXSFrozuFTYGRpEBVdeTXNgGGjDkb2Ne2cqbMAOlwbi/ncC1W+ICxgKNB7I58/Xz7mqvGrcEHrXvhNK6JnVchpBJ2C91G2lhuJE6dxp68xXXDsSqk87C9daqfCV1tNmjo8EfqhXBbrEgGVsv5RqfiauNnbEjhbMpYmxGpHX3VZU9SfM93JSMfpeNDRa3cdylUrZmL4Ugce8dxUWmJpQO6vytDmEO4VptzaKzMpVbWFumtCW1dmmSeIL/mGx8rDU/03+FXRBvpXJ3s0b/hkX5+A+6zX91OjeQ61jdVxgcNzW3bRYRNGlgABYAAD0FdVvXMOQRexvXtCxJsbWpBJXygONrvGSOld1uelqjxymxvzFdog51uPhSnWmNtTo6kR1FjveuGPwc7huBiDETyvGjgenI/OqxbZomk1g3UvbO3I8MgaVrsdES92c9AoP78hQPJO8sjSye29r25KB7KjyH7knrQzidl4mLHr9cJdiCVkJuHsPunyvy6URx12HQsCKNpmu3eqT1BxbTAed1Kjqg28pnxEUCAF7W1NhdtQPgPnV+lDm8uBZZOOpNjlBsbFWGgI+XwrVz9XhbJXTCwZA1KTuxtGOLExPjFeeKHOViAVrTjRc2boLN6G1Gz/SnjZUHDggw7a3LF5r9hbwBfW5v5UK7nbl4naAYwskMaaGRwWu1r5UUczrcnppzvXrG7Okwsrwz2Dx2zEeyRa4YHTwkf3rCJJ5XRhoGwR9sj6REn+w2nh4kQoc0ty8TsPulHTwlugu1Um1f8KYk4XZYZ73DS5oohrzMYa506ZRfuKpoMHiVRZZsO8UMluG7c2uLgkDVLjkGsaWChZ3WGJBJiLFUCrZiGt45W55QLXbloeuleKQA7rYtwtofWMDDIIkgBzqqRiyZUdlDRjojAZh69edENQNg7P+rYaGAG/CjRL98qgVPvQvE9KmvT0ISpUqVCE1K1I1mG/H0kyQYo4TBpGXS3FlmzBEYjMFUC1zltqT1tQhR9jtEHmfFMFhimxU0xbkcuIdVDd9WU262A62rxiduYTEyzYnBsHjKKXsjL9omZdQwBuVCe4Cg7A7Ql2i2JwgVWmncySBAOG6rLFKchZ1y6xi9zrmJ50RY/Yb4SORTh0g4z5wISWj6DICQCGyrex562vyFZ7fKR7p7D5gfZdNwts7MM3BxJWTFSyMoDxlkQ3IC3IyhmIJv5gVGGxY0nxkEfgRJrx5f8vxObAHoLkW7aUMDZ2GQwyLFL9ZTGLO8mdQjQhs5VQWFmuAOWmutE+w5ZJZZJnFi9y3UZmbNYHrbWvZSAzZEYJfuhHGyztJkkZAV8dkUgFlkIs5Yk2uvS3OnmmLaBGB8+Xx7VO2zDbGTt3yAeXhufmxrhSTMQugxelxyxNc7Y/wApo0sAO2le6anFVyuiYABQXLEYhY1zObAdarI95IS4UZtTa5FhXDfBDwkI5BtfeKEL1ahha5tlYHUuqzwT+GzgV/tafXlzy9a54J80aHuoPyrtVQ7FdID4jAR3XjNcm5sK84pbowBHsm3rXS1IivQUt8JLHA9wVeRODkZeZAPfnY1G2ztVMMjSPf2gAotdifWpOxtYYj3Rf2FAf0kY7NOsQ5Rrc/qbX9rVOJoe+l8bhi1TFh4Fq/wO/EBurq8dz7Rsw99taLsDkkVXRswOoKkEVgvEPc1ebq7xPhJQbkxMRxE6W7jsw506bEBHk5V2XEFWxbhHUqOosRvY1JjrDeqTVx2zsiPFxGKT1VhzRx7LKe4NZ/hQys8UukkTZH8+oYeRBBrUI6DN9cFkxcUw5TRmNvNo/Ep9cpI9wrZ+j+a6LI8EnZ36r3IjD4j7bqClVO9klo417vf3BT/ciraOouD3b+uYhY5sTwjY5LxDKwvyRs48drXBHTTSuvzXFsRAHKo9PjDpgSeFA2DtTa0UEk2Eky4XBsGdLoAc5zNcEXe+o56dKIPpHx4xOMlaECRuFFHkvcM9s2U695Mp99GWzN18Ds9AZM0hdlTNIGfM17r9mgy8/wAunen302Kp4UwhWRE8PDAVGzuyhWF7Am9hZjpzHWsBdS0anUTSrhvLPi9lYhcbGsWIhxSQMqiwJVo30FzqFvex6XoN2dvVicJip/qpi8SpG3EjL6qCwIKsCNXPcVoMW5cXBZGYxzFzN4JHcI7+EXRjZhpYmwJ1sRQThtx5vr8iPJGI9JJJFa+RWsFBDDR2INhrbmeQuLwijSaJ5MS18TicU0x1uJ2jT/yljsoA7WvVrgNvY/AEMkz4yEe1DMQ0mXqY5BYlvI3qy3p2Fh8KsOVXzl1EcnFc3e/jVk9mxi4huB06aXgVqY0Uc0e43Cw8zIlxpgQ6wexWqbubdixuHSeBrow5HmrDmrDowNWtZB9HmIOF2m0I0hxiM4XoJ4rEkdsyE+tq16s6RhY4tPZa8MolYHjunpU1PUExMaxv6V9wmfEriIZBGuJdUlDlsgly5Y2JF7BrBdfvEd62Wo+OwiTI0cqB43BVlYXDA8wRQhZp9HH0cNgJTiJ5FeXKURUvlQNbMSSNTpb496PdoYNZo2jfUMLeh6EdiDY3qojwGNwhyw2xmHHsq8mSeMdAHYZZQOmYqbDm1Q9q75tBYPgcUjsGKcT6uFbLbMM0crkkA3sASQDblSXA901pHAQdtDHOkUTKiFpCitm6FiBoBqTqT5BTXfbO148LHnkPkiDm7dAo/v0qLhoJDwC4uCFIY2H2YUNmjUE6E5AS1j4uXOqjeyBcmBa13mfEYhnbU8ONgkCqfuplYtYaE2Opqv4W+/bdXGglzWjk0FWmRmJZ/aY3byJ6DyHL3U9NT0krsYmhrQ0dk9X272y45UdpNbGw1Itpe+lUaIWIA5k2HqaJsVu/w4SY3cMBdhfRrc9BQ0ImeAA26JQNvLGDBJ1tYj3GgKjveWS2HbzsPnQKo1q5jfAuZ67RyQO9BaRgVtGg/Kv7Cu9Mg0HpT1nu5XZQt0sA9gmpU9csU1kYjnY29enzoAsqUjg1hcewKv8AYX/d4f8Ahp/0isp3kZjipy4IOduYtoDZflatfwkWRFX8KhfgLV5xmzYptJY0f1UXHoedMimEbiSOV8UhyRHK5xHJ/dYdapOz8E00iRxglmNh/r6DnWqNuPgyb8Nh6SP/AK1c7H2HBhv4MYUnm2pY+8609+cwDYbq8c5leVW2HTKFHYAfAWqZHUZKkR1hvNqk3lS46GfpAP8A3TvxX+HDN6JY6CN8MYJMasYP8CK5F/vyn+yqP6/KrfR4y/NZXY2nSGonH2UWOr3d7dlMcJDM7JHG6jwlQWbKHuSwOgDDpzqiSpuAxssLXjIZGIMkLEqslhYXYC46dwQLEV3+Wx74yGLKwnxsmBk/pR6dmzQQsqzDFRhG8OJALBbcuIq+IfqBv3ocwe2MFJApxME4kspMIfEyrm0IMRzFVseR0IrltjeOfEWUBYYspVlVixfNa4vlUAWFuujGoArPgwC4efZaWT1RrHAR7okbbcEN2wqPJKVy8SVpmCjnYmY5yAdbC3uqjTGSq0sgYO8yFJM48L6HKdPZy30t0NvOuQr0KuMwo2ijus6TqUz3Ag1SkY/HyYgxmbL9mPCq3tmtlLEnUsRcdLAnvXCp2FwpRkeVCI7i5I+FdtvYxJGXhjQC17Wv/wDVMjDWU1g2SJXvlt7zuoGwkzbTwAHMNM/8qwsD82Ue+tkrLvo2wvFx2In+5BGIF/4khEknwVYx761C9Y2W4OlJC6TBYWQNBT0qa9Kq6tp6VNSoQkartubJhxURjnW63zAglWRhyZGGqsNdR3NWNDu+efhLa+TN4/8A+b+V/wC1Knk8NhfV0mRR+I8NurQa+7MMZKfXmaMnxCPDoJXHUGZCFudbsFB10tzoc+kTGRSz4Q4aNlhhjfDmy+BDdSiZhpeykWvfQd6JZQSpANiQQD2NtK5bvHDYnAf4dLIUljgTimRgvClBOVog1gwzKWuOYtc3NZuHluyNV0PZacsTcZ7HCzRQDXoC9RZMUqSNE7oXU2DKbpIPxRtyIP7g1Ows2R1cC9jf1pjmkcrp4Z2SN1MNoj3f2GysJJRa2qr59zVvtvFiOFj1IygeZqqbewW0jN/1C3xt/ahXbO3mme1wzdgCViB+89uQqQ9Aq0ho+JMaA/tBDm9BeQrHGrMFIvlBPjb2Rp1sDVxup9FOKxUbyzXwqKpKcRDmcgX9m4Kr5n4UY7hvhI5kP1qJBEDKXMiAysbo1yTYDxa+RAou27tn62phgzCFtJZrFc69UivqQw0L8rcrk3DTO2GO3bBc1kOdkzl/qsowkwdFYWNx0N9eutdqv9tbqEMZcIFGbV4T4QT3Q/dPlyPlQ3O0kZtJBOp/4TN8CtwaoRysm3Yf9d11+P1CPQBKaIXWvWEQSSqn4ftG9AfD8Wt8DXvA7OxM5+zhZB/tJQUUe72m9LVfN9HmHZQS8onHOZXIJbrZdQF7D96i/JhiPnd+G/4qn1XM8bHdFjncirXQV0WqmbdzaUH8GePFL+GRSje4g2J99RP8dxMWmJwMyfmQZx8unvNet0Sf8bgf9/svmsvS8iPkWidK7JQ7ht7MIxsZQh7OrIffcVYLvBhf/Ew/+qn+tRdE8dkgRPHIV1HUiOhz/tVhr5UczN+GJGkP/KCK7r9fxOkUYwaH/Mms8lvyxLoD+o1XfGW7vOke+38q5DiyyHytVjtXbPCKxRDi4h/4cQP/ADP+GMcyfhVXtbcwiFZYjnxalnkY6fWM2rqe3Lw9rAcjRBsDd+LCBil3kfWSVzd5D5nt5DSrgVRPUnQSA4+1G79f4W9D09jYy1+9rKMDilkF16EhlOhVhzDDoQanpRFvLuis7GaBhDiOrWusoHISqOeml+YoPnxcmGbJjIjAb2EmrRP+lxy9DX0HpnXsfMaATTvQrl87pEsBJYLarNa7Co8EgYAqQw7ggj4ipArbBB4WKQRypOFwjyewpb0H96vNl7vtmDS2ABvl53t3rtsLakSxKjEIRzvpfzvU3E7bhQE5w1u2vz5CqckslkAK5HFHWolLeCQCBgetgPW4NZ9tfHmMKka55pTkijHNmPU/lHMmpm0NvSYyQphU47jQBT9nH5yScvcNfKiPdXdRcKxmlbjYpxZpLWCL+CIfdX5msXqXWoenxFoNvPAHb5rSxenPyZA94po/NWe6WAfA4aOFWRyLtIzKbvI5zObg9yenICiHD7V1AkXIToCDdbnkL6WPuqCK8hDKTGuvRj0Udb+duQricPq2bJMG/FZ4XTOiZXCIr0qYLTV2SoLrSpqepL1NXl4wRY2IPQ17pUIQ7jd1UY3jYp5Wuvu6j41T4vcpntnEMluWdeXpcGjmlVN+BA46qo+2ytNzJmirv57rP9obktMuWWKKRRyBPL0uBb3UKY76N4ojr9YhB5ZJrqT5XDVtdUe9eHZolKgnK1yBztYi4HvqvNh+FE4xEgj3TocsvkAeB8+FlUW4uH++88g7NNp/ygVfbN2bFAuWGNUHWw5+p6++pKmvQrmpcmZ+z3FbHhtG9LyMOl75Vv3yi/xrqKYU4pBJPKKAXoV6BryKcVC14V6r1Xm9dsLh3lNo1LefJR6ty+GtTjifI6mi1Bzg0WU8WHkYAiNyDqDlOopOjL7SOvmUcD42tRjgIOHGiXvlUC/ewrvaui+w4iPiIKyznm+EAsI255D65TXMbMgP+TF/6af6UfSYdW5qD6gVHfZUJ5xIf5RSz0R4+GRe/XWnlqE4ogosoCjsBb9q6UTf4PB/sl+Fel2TCOUSf0ilHoEhO70fXWeiFhKOV7nsNSfQDU1ZYHZLSavmjW2gFgxPc3BsPI0QRQqvsqB6ACugFXMbokUTtTzq/RKkzHEU0UqKTYTD2ZAf1Lr8VI/aoeJ2ZJYh4w6nmAVYEejWoppU+To+K42BR9iljKkHO6yvH7i4MktwpMM34ojJEPl4KgPuSf8AK2jMO2ZYX+YArYrVzfDqeaqfUCvWYmTFtFO4D33UHmGT44wVksO40h9vaEx/RHCvzINT8PuLg1N5eJiD/v5Sw/oFk+VaK2zYj/lp/SKddnRDlGn9IpcuJny7OyDXypDBjs3bGEN4fhRqETIijkq5QPcoqVGjt7MbnzYFB/zWPyohSJRyAHoAK9Wqqz6Px3cjyU05PoFUQbJY6yNp+FNPi3P4Wq0hgVBlUAAdBXSlWxj4sUAqNtJDpHO5StSp6VWVBKlSpUISpUqVCEqVKlQhNTWpUqChQsVsmGT20F+4up+K2NV8m68f3Xdf6T+4vSpUiTGifu5oKa2eRnwuXM7rD/at/Stek3XXrI59Ao/tSpUn7Pxr+AJn1uY/5Lou7MfV5D71H7LXVd3IOoY/+Y4/YinpUwYcA4YPwUDkS/8AYqRFsiFeUa+8X/epirblSpU9rGt2aKSi4u5K9CnpUqkvEqVKlQhKlSpUISpUqVCEqVKlQhKlSpUISpUqVCEqVKlQhKlSpUISpUqVCF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469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522216" cy="263826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3724052" cy="33597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43749"/>
            <a:ext cx="2638425" cy="1733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2993" y="314096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2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341438"/>
            <a:ext cx="1873250" cy="1873250"/>
            <a:chOff x="2891" y="1933"/>
            <a:chExt cx="1758" cy="1764"/>
          </a:xfrm>
        </p:grpSpPr>
        <p:pic>
          <p:nvPicPr>
            <p:cNvPr id="18464" name="Picture 3" descr="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933"/>
              <a:ext cx="1758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5" name="Picture 4" descr="7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115"/>
              <a:ext cx="1507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225550"/>
          </a:xfrm>
          <a:noFill/>
        </p:spPr>
        <p:txBody>
          <a:bodyPr/>
          <a:lstStyle/>
          <a:p>
            <a:pPr algn="l" eaLnBrk="1" hangingPunct="1"/>
            <a:r>
              <a:rPr lang="zh-TW" altLang="en-US" sz="4800" dirty="0" smtClean="0">
                <a:solidFill>
                  <a:schemeClr val="tx1"/>
                </a:solidFill>
                <a:ea typeface="華康儷金黑" pitchFamily="49" charset="-120"/>
              </a:rPr>
              <a:t>     </a:t>
            </a:r>
            <a:r>
              <a:rPr lang="zh-TW" altLang="en-US" kern="1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拿手絕套七式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EA6-6581-4835-8CB0-06E5A922C63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54288" y="1344613"/>
            <a:ext cx="1873250" cy="1868487"/>
            <a:chOff x="2891" y="1933"/>
            <a:chExt cx="1758" cy="1764"/>
          </a:xfrm>
        </p:grpSpPr>
        <p:pic>
          <p:nvPicPr>
            <p:cNvPr id="18462" name="Picture 7" descr="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933"/>
              <a:ext cx="1758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3" name="Picture 8" descr="7-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" y="2160"/>
              <a:ext cx="1461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5025" y="1344613"/>
            <a:ext cx="1847850" cy="1860550"/>
            <a:chOff x="2891" y="1933"/>
            <a:chExt cx="1758" cy="1764"/>
          </a:xfrm>
        </p:grpSpPr>
        <p:pic>
          <p:nvPicPr>
            <p:cNvPr id="18460" name="Picture 10" descr="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933"/>
              <a:ext cx="1758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11" descr="7-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2128"/>
              <a:ext cx="1453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731000" y="1344613"/>
            <a:ext cx="1873250" cy="1868487"/>
            <a:chOff x="3085" y="2042"/>
            <a:chExt cx="1836" cy="1842"/>
          </a:xfrm>
        </p:grpSpPr>
        <p:pic>
          <p:nvPicPr>
            <p:cNvPr id="18458" name="Picture 13" descr="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" y="2042"/>
              <a:ext cx="1836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14" descr="7-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2307"/>
              <a:ext cx="132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27088" y="3860800"/>
            <a:ext cx="1847850" cy="1860550"/>
            <a:chOff x="2891" y="1933"/>
            <a:chExt cx="1758" cy="1764"/>
          </a:xfrm>
        </p:grpSpPr>
        <p:pic>
          <p:nvPicPr>
            <p:cNvPr id="18456" name="Picture 16" descr="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933"/>
              <a:ext cx="1758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17" descr="7-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2160"/>
              <a:ext cx="1366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970213" y="3860800"/>
            <a:ext cx="1873250" cy="1873250"/>
            <a:chOff x="3662" y="2296"/>
            <a:chExt cx="1758" cy="1764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3662" y="2296"/>
              <a:ext cx="1758" cy="1764"/>
              <a:chOff x="3152" y="2210"/>
              <a:chExt cx="1758" cy="1764"/>
            </a:xfrm>
          </p:grpSpPr>
          <p:pic>
            <p:nvPicPr>
              <p:cNvPr id="18454" name="Picture 20" descr="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2210"/>
                <a:ext cx="1758" cy="1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5" name="Picture 21" descr="7-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" y="2400"/>
                <a:ext cx="1502" cy="1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53" name="Picture 22" descr="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2382"/>
              <a:ext cx="145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080000" y="3863975"/>
            <a:ext cx="1868488" cy="1868488"/>
            <a:chOff x="3163" y="1938"/>
            <a:chExt cx="1758" cy="1764"/>
          </a:xfrm>
        </p:grpSpPr>
        <p:pic>
          <p:nvPicPr>
            <p:cNvPr id="18450" name="Picture 24" descr="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" y="1938"/>
              <a:ext cx="1758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25" descr="7-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205"/>
              <a:ext cx="1462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179388" y="306863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4400" dirty="0">
                <a:solidFill>
                  <a:srgbClr val="A50021"/>
                </a:solidFill>
                <a:latin typeface="華康新特明體" pitchFamily="49" charset="-120"/>
                <a:ea typeface="華康新特明體" pitchFamily="49" charset="-120"/>
              </a:rPr>
              <a:t>  </a:t>
            </a:r>
            <a:r>
              <a:rPr lang="zh-TW" altLang="en-US" sz="4400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看      </a:t>
            </a:r>
            <a:r>
              <a:rPr lang="zh-TW" altLang="en-US" sz="440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撕    </a:t>
            </a:r>
            <a:r>
              <a:rPr lang="zh-TW" altLang="en-US" sz="4400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擠      捏</a:t>
            </a:r>
          </a:p>
        </p:txBody>
      </p:sp>
      <p:sp>
        <p:nvSpPr>
          <p:cNvPr id="18443" name="Rectangle 27"/>
          <p:cNvSpPr>
            <a:spLocks noChangeArrowheads="1"/>
          </p:cNvSpPr>
          <p:nvPr/>
        </p:nvSpPr>
        <p:spPr bwMode="auto">
          <a:xfrm>
            <a:off x="-468313" y="5661025"/>
            <a:ext cx="7200901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TW" sz="4400" dirty="0">
                <a:solidFill>
                  <a:srgbClr val="A50021"/>
                </a:solidFill>
                <a:latin typeface="華康新特明體" pitchFamily="49" charset="-120"/>
                <a:ea typeface="華康新特明體" pitchFamily="49" charset="-120"/>
              </a:rPr>
              <a:t>       </a:t>
            </a:r>
            <a:r>
              <a:rPr lang="zh-TW" altLang="en-US" sz="4400" dirty="0">
                <a:solidFill>
                  <a:srgbClr val="A50021"/>
                </a:solidFill>
                <a:latin typeface="華康新特明體" pitchFamily="49" charset="-120"/>
                <a:ea typeface="華康新特明體" pitchFamily="49" charset="-120"/>
              </a:rPr>
              <a:t>套     取     丟</a:t>
            </a:r>
          </a:p>
        </p:txBody>
      </p:sp>
      <p:pic>
        <p:nvPicPr>
          <p:cNvPr id="18445" name="Picture 42" descr="圖片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66750"/>
            <a:ext cx="37433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3" descr="6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CECD"/>
              </a:clrFrom>
              <a:clrTo>
                <a:srgbClr val="FECE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35" t="44797" r="38429" b="15599"/>
          <a:stretch>
            <a:fillRect/>
          </a:stretch>
        </p:blipFill>
        <p:spPr bwMode="auto">
          <a:xfrm>
            <a:off x="7069653" y="3717453"/>
            <a:ext cx="1883320" cy="185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09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94734"/>
            <a:ext cx="6429510" cy="1151965"/>
          </a:xfrm>
        </p:spPr>
        <p:txBody>
          <a:bodyPr/>
          <a:lstStyle/>
          <a:p>
            <a:pPr algn="ctr"/>
            <a:r>
              <a:rPr lang="zh-TW" altLang="en-US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使用保險套小叮嚀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23512" y="1193064"/>
            <a:ext cx="7796030" cy="3311189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性行為時務必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全程正確使用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保險套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肛交或口交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時皆需要戴上保險套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保險套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不可重複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潤滑劑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，以避免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保險套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破損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EA6-6581-4835-8CB0-06E5A922C637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78528" y="3959597"/>
            <a:ext cx="6388192" cy="163121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1pPr>
            <a:lvl2pPr marL="742950" indent="-28575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2pPr>
            <a:lvl3pPr marL="11430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3pPr>
            <a:lvl4pPr marL="16002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4pPr>
            <a:lvl5pPr marL="2057400" indent="-228600" eaLnBrk="0" hangingPunct="0"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CC"/>
                </a:solidFill>
                <a:latin typeface="Arial" charset="0"/>
                <a:ea typeface="華康儷金黑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No condom</a:t>
            </a:r>
            <a:r>
              <a:rPr lang="en-US" altLang="zh-TW" b="1" dirty="0" smtClean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1" dirty="0" smtClean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    No  </a:t>
            </a:r>
            <a:r>
              <a:rPr lang="en-US" altLang="zh-TW" b="1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deal</a:t>
            </a:r>
          </a:p>
        </p:txBody>
      </p:sp>
      <p:pic>
        <p:nvPicPr>
          <p:cNvPr id="72706" name="Picture 2" descr="https://encrypted-tbn1.gstatic.com/images?q=tbn:ANd9GcSQggE3AmNsV25RTzO1b4U0J3IT1I96me-FM5IC8XRvb9jL103t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062840"/>
            <a:ext cx="22464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 descr="https://encrypted-tbn1.gstatic.com/images?q=tbn:ANd9GcTcNo1XOJJdH_G4ciwiH9ERvWzkxt2WID8cfr1u5VrfEMfs11uT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762" y="3959597"/>
            <a:ext cx="2928958" cy="1600200"/>
          </a:xfrm>
          <a:prstGeom prst="rect">
            <a:avLst/>
          </a:prstGeo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3197" y="47767"/>
            <a:ext cx="228600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33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96938" y="2633663"/>
            <a:ext cx="535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zh-TW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609600" y="2286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哪裡可以提供愛</a:t>
            </a:r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滋篩檢？</a:t>
            </a:r>
          </a:p>
        </p:txBody>
      </p:sp>
      <p:pic>
        <p:nvPicPr>
          <p:cNvPr id="54280" name="Picture 8" descr="C:\Documents and Settings\kobe75331\Local Settings\Temporary Internet Files\Content.IE5\YR2DUPK3\MC900383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09" y="2291611"/>
            <a:ext cx="1283992" cy="28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9000" y="6093296"/>
            <a:ext cx="1905000" cy="457200"/>
          </a:xfrm>
        </p:spPr>
        <p:txBody>
          <a:bodyPr/>
          <a:lstStyle/>
          <a:p>
            <a:pPr>
              <a:defRPr/>
            </a:pPr>
            <a:fld id="{5FDAEB2A-1531-4B75-BE7F-FCDA76A694EB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50031"/>
            <a:ext cx="2392781" cy="255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414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00200" y="49530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882835" y="3643314"/>
            <a:ext cx="78165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itchFamily="65" charset="-120"/>
              </a:rPr>
              <a:t>台灣的愛滋疫情</a:t>
            </a:r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itchFamily="65" charset="-120"/>
              </a:rPr>
              <a:t>現況</a:t>
            </a:r>
            <a:endParaRPr lang="zh-TW" alt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標楷體" pitchFamily="65" charset="-120"/>
            </a:endParaRPr>
          </a:p>
        </p:txBody>
      </p:sp>
      <p:pic>
        <p:nvPicPr>
          <p:cNvPr id="51202" name="Picture 2" descr="C:\Documents and Settings\kobe75331\Local Settings\Temporary Internet Files\Content.IE5\YNI5Y3AD\MC9004347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022" y="115591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9000" y="6021288"/>
            <a:ext cx="1905000" cy="457200"/>
          </a:xfrm>
        </p:spPr>
        <p:txBody>
          <a:bodyPr/>
          <a:lstStyle/>
          <a:p>
            <a:pPr>
              <a:defRPr/>
            </a:pPr>
            <a:fld id="{5FDAEB2A-1531-4B75-BE7F-FCDA76A694EB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7221" y="117546"/>
            <a:ext cx="2952328" cy="315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82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20713"/>
            <a:ext cx="554355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愛</a:t>
            </a:r>
            <a:r>
              <a:rPr lang="zh-TW" altLang="en-US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滋</a:t>
            </a:r>
            <a:r>
              <a:rPr lang="zh-TW" altLang="zh-TW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篩</a:t>
            </a:r>
            <a:r>
              <a:rPr lang="zh-TW" altLang="zh-TW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檢管道</a:t>
            </a:r>
            <a:endParaRPr lang="en-US" altLang="zh-TW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標楷體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1916832"/>
            <a:ext cx="7129463" cy="403244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性病免費匿名篩檢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醫院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80000"/>
              </a:lnSpc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全國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各地衛生局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所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just">
              <a:lnSpc>
                <a:spcPct val="80000"/>
              </a:lnSpc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愛滋病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相關民間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團體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預防醫學學會希望工作坊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同志諮詢熱線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紅絲帶基金會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誼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協會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懷愛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協會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愛之希望協會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ct val="80000"/>
              </a:lnSpc>
              <a:defRPr/>
            </a:pPr>
            <a:endParaRPr lang="en-US" altLang="zh-TW" sz="3600" dirty="0" smtClean="0"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C0EA6-6581-4835-8CB0-06E5A922C63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55298" name="Picture 2" descr="C:\Documents and Settings\kobe75331\Local Settings\Temporary Internet Files\Content.IE5\2RWBCL0T\MC900332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929066"/>
            <a:ext cx="3342714" cy="25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3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132" y="477019"/>
            <a:ext cx="7797662" cy="1151965"/>
          </a:xfrm>
        </p:spPr>
        <p:txBody>
          <a:bodyPr/>
          <a:lstStyle/>
          <a:p>
            <a:r>
              <a:rPr lang="en-US" altLang="zh-TW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143" y="1917200"/>
            <a:ext cx="7796030" cy="3311189"/>
          </a:xfrm>
        </p:spPr>
        <p:txBody>
          <a:bodyPr>
            <a:noAutofit/>
          </a:bodyPr>
          <a:lstStyle/>
          <a:p>
            <a:pPr lvl="1"/>
            <a:r>
              <a:rPr lang="zh-TW" altLang="en-US" sz="6600" dirty="0" smtClean="0"/>
              <a:t>零死亡</a:t>
            </a:r>
            <a:endParaRPr lang="en-US" altLang="zh-TW" sz="6600" dirty="0" smtClean="0"/>
          </a:p>
          <a:p>
            <a:pPr lvl="4"/>
            <a:r>
              <a:rPr lang="zh-TW" altLang="en-US" sz="6600" dirty="0" smtClean="0"/>
              <a:t>零增加</a:t>
            </a:r>
            <a:endParaRPr lang="en-US" altLang="zh-TW" sz="6600" dirty="0" smtClean="0"/>
          </a:p>
          <a:p>
            <a:r>
              <a:rPr lang="zh-TW" altLang="en-US" sz="6600" dirty="0" smtClean="0"/>
              <a:t>零</a:t>
            </a:r>
            <a:r>
              <a:rPr lang="zh-TW" altLang="en-US" sz="6600" dirty="0"/>
              <a:t>歧視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516"/>
            <a:ext cx="3663021" cy="228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559342"/>
            <a:ext cx="2812997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73240"/>
            <a:ext cx="2074569" cy="179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77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30"/>
            <a:ext cx="9144000" cy="570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14678" y="1428736"/>
            <a:ext cx="5572132" cy="142875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TW" sz="4800" i="1" dirty="0" smtClean="0">
                <a:solidFill>
                  <a:srgbClr val="000066"/>
                </a:solidFill>
              </a:rPr>
              <a:t>Thanks  for your</a:t>
            </a:r>
            <a:r>
              <a:rPr lang="en-US" altLang="zh-TW" sz="4800" dirty="0" smtClean="0"/>
              <a:t> </a:t>
            </a:r>
            <a:r>
              <a:rPr lang="en-US" altLang="zh-TW" sz="4800" i="1" dirty="0" smtClean="0">
                <a:solidFill>
                  <a:srgbClr val="000066"/>
                </a:solidFill>
              </a:rPr>
              <a:t>attention!!</a:t>
            </a:r>
            <a:endParaRPr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6791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85801"/>
            <a:ext cx="4762500" cy="38290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食品認標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目前中央主管機關公告的保健功效共計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13 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項，分別為：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調節血脂功能、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免疫調節功能、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腸胃功能改善、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骨質保健功能、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牙齒保健、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調節血糖、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護肝 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化學性肝損傷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抗疲勞功能、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延緩衰老功能、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輔助調節血壓功能、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促進鐵吸收功能、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(12)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輔助調整過敏體質功能及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不易形成體脂肪功能。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357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3528" y="764704"/>
            <a:ext cx="8316416" cy="23083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截至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2013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月國內愛滋感染者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:26475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15-24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歲年輕族群佔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20.03%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9664" y="3501008"/>
            <a:ext cx="252028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18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29154"/>
            <a:ext cx="83058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婚前性行為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9043" t="18554" r="15771" b="9179"/>
          <a:stretch>
            <a:fillRect/>
          </a:stretch>
        </p:blipFill>
        <p:spPr bwMode="auto">
          <a:xfrm>
            <a:off x="251520" y="908720"/>
            <a:ext cx="6000792" cy="498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231281" y="2780928"/>
            <a:ext cx="2428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國中畢業生有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41.4%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曾與異性談過戀愛，其中有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5%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曾與異性發生性行為。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高中職學生有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55.9%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曾與異性談過戀愛，其中有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曾與異性發生性行為。</a:t>
            </a:r>
          </a:p>
          <a:p>
            <a:r>
              <a:rPr lang="zh-TW" alt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621" t="31250" r="11377" b="11132"/>
          <a:stretch>
            <a:fillRect/>
          </a:stretch>
        </p:blipFill>
        <p:spPr bwMode="auto">
          <a:xfrm>
            <a:off x="527150" y="-3892"/>
            <a:ext cx="7586041" cy="563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409825" y="128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19459" name="Picture 3" descr="virus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74" y="1412776"/>
            <a:ext cx="431009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0" y="1130650"/>
            <a:ext cx="3952056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zh-TW" altLang="en-US" sz="2800" b="1" dirty="0" smtClean="0">
                <a:solidFill>
                  <a:srgbClr val="800000"/>
                </a:solidFill>
                <a:latin typeface="+mj-ea"/>
                <a:ea typeface="+mj-ea"/>
              </a:rPr>
              <a:t>後天免疫</a:t>
            </a:r>
            <a:r>
              <a:rPr lang="zh-TW" altLang="en-US" sz="2800" b="1" dirty="0">
                <a:solidFill>
                  <a:srgbClr val="800000"/>
                </a:solidFill>
                <a:latin typeface="+mj-ea"/>
                <a:ea typeface="+mj-ea"/>
              </a:rPr>
              <a:t>缺乏症候群</a:t>
            </a:r>
            <a:r>
              <a:rPr lang="en-US" altLang="zh-TW" sz="2800" b="1" dirty="0">
                <a:latin typeface="+mj-ea"/>
                <a:ea typeface="+mj-ea"/>
              </a:rPr>
              <a:t>(AIDS, Acquired Immune Deficiency Syndrome,</a:t>
            </a:r>
            <a:r>
              <a:rPr lang="zh-TW" altLang="en-US" sz="2800" b="1" dirty="0">
                <a:latin typeface="+mj-ea"/>
                <a:ea typeface="+mj-ea"/>
              </a:rPr>
              <a:t>簡稱愛滋病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zh-TW" sz="2800" b="1" dirty="0" smtClean="0">
              <a:latin typeface="+mj-ea"/>
              <a:ea typeface="+mj-ea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zh-TW" altLang="en-US" sz="2800" b="1" dirty="0" smtClean="0">
                <a:latin typeface="+mj-ea"/>
                <a:ea typeface="+mj-ea"/>
              </a:rPr>
              <a:t>病原體</a:t>
            </a:r>
            <a:r>
              <a:rPr lang="zh-TW" altLang="en-US" sz="2800" b="1" dirty="0">
                <a:latin typeface="+mj-ea"/>
                <a:ea typeface="+mj-ea"/>
              </a:rPr>
              <a:t>：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800000"/>
                </a:solidFill>
                <a:latin typeface="+mj-ea"/>
                <a:ea typeface="+mj-ea"/>
              </a:rPr>
              <a:t>人類免疫缺乏病毒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en-US" altLang="zh-TW" sz="2800" b="1" dirty="0" smtClean="0">
                <a:latin typeface="+mj-ea"/>
                <a:ea typeface="+mj-ea"/>
              </a:rPr>
              <a:t>HIV, Human </a:t>
            </a:r>
            <a:r>
              <a:rPr lang="en-US" altLang="zh-TW" sz="2800" b="1" dirty="0">
                <a:latin typeface="+mj-ea"/>
                <a:ea typeface="+mj-ea"/>
              </a:rPr>
              <a:t>Immunodeficiency Virus,</a:t>
            </a:r>
            <a:r>
              <a:rPr lang="zh-TW" altLang="en-US" sz="2800" b="1" dirty="0">
                <a:latin typeface="+mj-ea"/>
                <a:ea typeface="+mj-ea"/>
              </a:rPr>
              <a:t>簡稱愛滋病毒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endParaRPr lang="en-US" altLang="zh-TW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7544" y="64316"/>
            <a:ext cx="746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愛滋病是由人類免疫缺乏病毒侵犯人體的免疫系統所引起的疾病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9000" y="6019800"/>
            <a:ext cx="1905000" cy="457200"/>
          </a:xfrm>
        </p:spPr>
        <p:txBody>
          <a:bodyPr/>
          <a:lstStyle/>
          <a:p>
            <a:pPr>
              <a:defRPr/>
            </a:pPr>
            <a:fld id="{5FDAEB2A-1531-4B75-BE7F-FCDA76A694EB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628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0013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 後天免疫缺乏症候群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Acquired Immune Deficiency Syndrome, AIDS</a:t>
            </a: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）</a:t>
            </a:r>
            <a:b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1798779"/>
            <a:ext cx="8229600" cy="438912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愛滋病就是後天免疫缺乏症候群（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Acquired Immunodeficiency Syndrome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；簡稱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AIDS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），是一種經由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性行為傳染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血液傳染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母子垂直傳染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的疾病，是可以預防的。此症是由人類免疫缺乏病毒（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Human Immunodeficiency Virus, HIV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俗稱愛滋病毒）所引起的。此種病毒可侵犯並破壞人體免疫系統，使人免疫機能減低，身體抵抗力降低，導致病毒、細菌、黴菌、原蟲等可輕易侵入人體，而引起各種伺機性感染；或發生與免疫有關的癌症，最後導致死亡。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593" y="121576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愛滋病的傳染途徑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99309" y="1346199"/>
            <a:ext cx="4389438" cy="387985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0" lang="zh-TW" altLang="en-US" sz="4000" dirty="0"/>
              <a:t>性行為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0" lang="zh-TW" altLang="en-US" sz="4000" dirty="0"/>
              <a:t>血液交換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0" lang="zh-TW" altLang="en-US" sz="4000" dirty="0"/>
              <a:t>母子垂直傳染</a:t>
            </a:r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2731-B0C3-4F9E-908D-B9FF7926E7A3}" type="datetime1">
              <a:rPr lang="zh-TW" altLang="en-US" smtClean="0"/>
              <a:pPr/>
              <a:t>2014/4/25</a:t>
            </a:fld>
            <a:endParaRPr lang="zh-TW" altLang="en-US"/>
          </a:p>
        </p:txBody>
      </p:sp>
      <p:pic>
        <p:nvPicPr>
          <p:cNvPr id="48131" name="Picture 3" descr="C:\Documents and Settings\kobe75331\Local Settings\Temporary Internet Files\Content.IE5\YNI5Y3AD\MC9003036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268" y="3605423"/>
            <a:ext cx="1214323" cy="17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C:\Documents and Settings\kobe75331\Local Settings\Temporary Internet Files\Content.IE5\EH0DQ1GF\MC9003036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7197"/>
            <a:ext cx="1519733" cy="17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C:\Documents and Settings\kobe75331\Local Settings\Temporary Internet Files\Content.IE5\YR2DUPK3\MC9003325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0223"/>
            <a:ext cx="1391483" cy="18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M00163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523" y="2636912"/>
            <a:ext cx="26670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9997" y="1587954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763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395</TotalTime>
  <Words>2577</Words>
  <Application>Microsoft Office PowerPoint</Application>
  <PresentationFormat>如螢幕大小 (4:3)</PresentationFormat>
  <Paragraphs>324</Paragraphs>
  <Slides>33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主要賽事</vt:lpstr>
      <vt:lpstr> 逆轉愛滋  “3零”從我做起</vt:lpstr>
      <vt:lpstr>愛滋感染人數激增，年輕族群比例上升                                                            ( 2013-08-13 )      </vt:lpstr>
      <vt:lpstr>投影片 3</vt:lpstr>
      <vt:lpstr>投影片 4</vt:lpstr>
      <vt:lpstr>婚前性行為</vt:lpstr>
      <vt:lpstr>投影片 6</vt:lpstr>
      <vt:lpstr>投影片 7</vt:lpstr>
      <vt:lpstr>   後天免疫缺乏症候群 （Acquired Immune Deficiency Syndrome, AIDS） </vt:lpstr>
      <vt:lpstr>愛滋病的傳染途徑</vt:lpstr>
      <vt:lpstr>愛滋病的傳染途徑—性行為</vt:lpstr>
      <vt:lpstr>投影片 11</vt:lpstr>
      <vt:lpstr>愛滋病的傳染途徑—血液交換</vt:lpstr>
      <vt:lpstr>愛滋病的傳染途徑—                             母子垂直傳染</vt:lpstr>
      <vt:lpstr>投影片 14</vt:lpstr>
      <vt:lpstr>你所知道的愛滋??</vt:lpstr>
      <vt:lpstr>相關法律概念</vt:lpstr>
      <vt:lpstr>預防愛滋病</vt:lpstr>
      <vt:lpstr>尊重多元性別</vt:lpstr>
      <vt:lpstr>多元性別光譜</vt:lpstr>
      <vt:lpstr>尊重多元性別價值</vt:lpstr>
      <vt:lpstr>投影片 21</vt:lpstr>
      <vt:lpstr>投影片 22</vt:lpstr>
      <vt:lpstr>投影片 23</vt:lpstr>
      <vt:lpstr>投影片 24</vt:lpstr>
      <vt:lpstr>       原則</vt:lpstr>
      <vt:lpstr>投影片 26</vt:lpstr>
      <vt:lpstr>     拿手絕套七式</vt:lpstr>
      <vt:lpstr>使用保險套小叮嚀</vt:lpstr>
      <vt:lpstr>投影片 29</vt:lpstr>
      <vt:lpstr>愛滋篩檢管道</vt:lpstr>
      <vt:lpstr>3零 </vt:lpstr>
      <vt:lpstr>Thanks  for your attention!!</vt:lpstr>
      <vt:lpstr>健康食品認標章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X60</dc:creator>
  <cp:lastModifiedBy>X60</cp:lastModifiedBy>
  <cp:revision>56</cp:revision>
  <dcterms:created xsi:type="dcterms:W3CDTF">2013-09-22T05:22:26Z</dcterms:created>
  <dcterms:modified xsi:type="dcterms:W3CDTF">2014-04-25T00:25:04Z</dcterms:modified>
</cp:coreProperties>
</file>