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2"/>
  </p:notesMasterIdLst>
  <p:sldIdLst>
    <p:sldId id="28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60" r:id="rId13"/>
    <p:sldId id="263" r:id="rId14"/>
    <p:sldId id="264" r:id="rId15"/>
    <p:sldId id="274" r:id="rId16"/>
    <p:sldId id="277" r:id="rId17"/>
    <p:sldId id="278" r:id="rId18"/>
    <p:sldId id="279" r:id="rId19"/>
    <p:sldId id="276" r:id="rId20"/>
    <p:sldId id="280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4" autoAdjust="0"/>
    <p:restoredTop sz="94660"/>
  </p:normalViewPr>
  <p:slideViewPr>
    <p:cSldViewPr>
      <p:cViewPr varScale="1">
        <p:scale>
          <a:sx n="66" d="100"/>
          <a:sy n="66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350E82-E628-48F3-8D84-7D6BCC6C1312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403094-736F-4478-A6CC-DF6A405D2C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9820E-74D6-4DED-B042-F355A930201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kumimoji="0"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/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0A31-8D93-4A23-9245-E6CB33F1E80C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77D7-19C8-4549-A37D-13C7FC7A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帶題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1FDD-503B-43D2-91ED-B41FD786F270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D88F-1456-42B8-9FD9-949EE21D29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51D6-2C52-4185-BC71-8BC337B12F1E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0A16-9FF6-4662-9483-8B08C31088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8994-D5FB-43B8-9687-52E84436CF3C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B0C-D0E9-4D21-A845-145129A3DD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nadol_BeaconLogo_CN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18175"/>
            <a:ext cx="131286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85725"/>
            <a:ext cx="8753475" cy="896938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7813" y="1397000"/>
            <a:ext cx="4289425" cy="454977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97000"/>
            <a:ext cx="4289425" cy="454977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8" y="1414463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677275" y="6477000"/>
            <a:ext cx="287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41D9-1BD7-4379-A82E-AEA16A54A4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1763713" y="6477000"/>
            <a:ext cx="1093787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95288" y="6477000"/>
            <a:ext cx="1368425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in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A27F-2765-46F7-8EEA-4A505577A777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D837-38ED-4055-9C17-FA49D9DB35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E0E6-1EDC-4385-A1A5-02FC04D86083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F76F-6CD7-4253-9F31-4756F56B94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EC6C-1501-46F3-8314-03EF6DE793B7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E504-6F3E-4C7E-9191-6A3E4838EA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雙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7573-5406-4C6A-9ED3-33FE68B0C98A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9CFF-5A51-447E-8123-2A780201C5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D5B3-D5EF-4B1C-90BF-1E873F9E9E19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C8C1-6EA2-4F1C-967A-CC176DD5D0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僅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AF67-2AB6-49D6-B94E-44C768828C4E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BC98-CF19-4810-A5E2-24A1ECA11A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89D4-93F8-4998-AD60-519B7D5087CA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D8B8-FC81-411B-8733-DCC6BBACB7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內容帶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/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
第二等級
第三等級
第四等級
第五等級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3F75-1BD9-4E1F-880A-88BFBA8CEAF5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9588-99C7-4113-BE69-F4639F4542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  <a:p>
            <a:pPr lvl="4"/>
            <a:r>
              <a:rPr lang="en-US" altLang="zh-TW" smtClean="0"/>
              <a:t>Sixth level</a:t>
            </a:r>
          </a:p>
          <a:p>
            <a:pPr lvl="4"/>
            <a:r>
              <a:rPr lang="en-US" altLang="zh-TW" smtClean="0"/>
              <a:t>Seventh level</a:t>
            </a:r>
          </a:p>
          <a:p>
            <a:pPr lvl="4"/>
            <a:r>
              <a:rPr lang="en-US" altLang="zh-TW" smtClean="0"/>
              <a:t>Eighth level</a:t>
            </a:r>
          </a:p>
          <a:p>
            <a:pPr lvl="4"/>
            <a:r>
              <a:rPr lang="en-US" altLang="zh-TW" smtClean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C07A87-C0DF-4BA2-9CD7-7088FB934FD5}" type="datetimeFigureOut">
              <a:rPr lang="zh-TW" altLang="en-US"/>
              <a:pPr>
                <a:defRPr/>
              </a:pPr>
              <a:t>2014/11/12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3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5BC186-D5C0-463B-824E-6B2E9EC249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6" r:id="rId13"/>
    <p:sldLayoutId id="21474838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1188" y="1268413"/>
            <a:ext cx="8042275" cy="1336675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ea typeface="新細明體" charset="-120"/>
              </a:rPr>
              <a:t>用藥安全宣導</a:t>
            </a:r>
            <a:r>
              <a:rPr lang="en-US" altLang="zh-TW" sz="4800" smtClean="0">
                <a:ea typeface="新細明體" charset="-120"/>
              </a:rPr>
              <a:t>-</a:t>
            </a:r>
            <a:r>
              <a:rPr lang="zh-TW" altLang="en-US" sz="4800" smtClean="0">
                <a:ea typeface="新細明體" charset="-120"/>
              </a:rPr>
              <a:t>止痛藥篇</a:t>
            </a:r>
            <a:endParaRPr lang="en-US" sz="480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187450" y="3357563"/>
            <a:ext cx="7404100" cy="129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4400" smtClean="0">
                <a:ea typeface="華康POP1體W5(P)" pitchFamily="82" charset="-120"/>
              </a:rPr>
              <a:t>臺中市霧峰區衛生所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zh-TW" altLang="en-US" sz="4400" smtClean="0">
              <a:ea typeface="華康POP1體W5(P)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3校稿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55650" y="2420938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4"/>
          <p:cNvSpPr/>
          <p:nvPr/>
        </p:nvSpPr>
        <p:spPr>
          <a:xfrm>
            <a:off x="755650" y="4941888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5"/>
          <p:cNvSpPr/>
          <p:nvPr/>
        </p:nvSpPr>
        <p:spPr>
          <a:xfrm>
            <a:off x="6659563" y="4797425"/>
            <a:ext cx="1368425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067175" y="5805488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D4E2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kumimoji="0" lang="zh-TW" altLang="en-US">
              <a:latin typeface="News Gothic M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850" y="6334125"/>
            <a:ext cx="53276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吃下後</a:t>
            </a:r>
            <a:r>
              <a:rPr kumimoji="0"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7-21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小時幾乎可完全排出體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7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有獎問答</a:t>
            </a:r>
          </a:p>
        </p:txBody>
      </p:sp>
      <p:sp>
        <p:nvSpPr>
          <p:cNvPr id="32770" name="副標題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>
              <a:buClr>
                <a:srgbClr val="6FB7D7"/>
              </a:buClr>
            </a:pPr>
            <a:endParaRPr lang="zh-TW" altLang="en-US" smtClean="0">
              <a:solidFill>
                <a:srgbClr val="898989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14176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4100" b="1" smtClean="0">
                <a:solidFill>
                  <a:srgbClr val="000099"/>
                </a:solidFill>
                <a:ea typeface="新細明體" charset="-120"/>
              </a:rPr>
              <a:t>乙醯胺酚</a:t>
            </a:r>
            <a:r>
              <a:rPr lang="zh-TW" altLang="en-US" sz="41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吃下後多久</a:t>
            </a:r>
            <a:r>
              <a:rPr lang="en-US" altLang="zh-TW" sz="41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1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41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幾乎可完全排出體</a:t>
            </a:r>
            <a:r>
              <a:rPr kumimoji="1" lang="zh-TW" altLang="en-US" sz="43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外</a:t>
            </a:r>
          </a:p>
        </p:txBody>
      </p:sp>
      <p:sp>
        <p:nvSpPr>
          <p:cNvPr id="33794" name="文字版面配置區 2"/>
          <p:cNvSpPr>
            <a:spLocks noGrp="1"/>
          </p:cNvSpPr>
          <p:nvPr>
            <p:ph type="body" idx="1"/>
          </p:nvPr>
        </p:nvSpPr>
        <p:spPr>
          <a:xfrm>
            <a:off x="549275" y="1452563"/>
            <a:ext cx="3840163" cy="7508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zh-TW" altLang="en-US" sz="4800" u="sng" smtClean="0">
                <a:solidFill>
                  <a:srgbClr val="6FB7D7"/>
                </a:solidFill>
                <a:ea typeface="新細明體" charset="-120"/>
              </a:rPr>
              <a:t>一個禮拜</a:t>
            </a:r>
          </a:p>
        </p:txBody>
      </p:sp>
      <p:sp>
        <p:nvSpPr>
          <p:cNvPr id="33795" name="內容版面配置區 8"/>
          <p:cNvSpPr>
            <a:spLocks noGrp="1"/>
          </p:cNvSpPr>
          <p:nvPr>
            <p:ph sz="half" idx="2"/>
          </p:nvPr>
        </p:nvSpPr>
        <p:spPr>
          <a:xfrm>
            <a:off x="779463" y="2362200"/>
            <a:ext cx="7608887" cy="36861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6600"/>
              </a:buClr>
            </a:pPr>
            <a:r>
              <a:rPr lang="zh-TW" altLang="en-US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乙醯胺酚是透過肝臟代謝，正常情況下，</a:t>
            </a:r>
            <a:r>
              <a:rPr lang="en-US" altLang="zh-TW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24</a:t>
            </a:r>
            <a:r>
              <a:rPr lang="zh-TW" altLang="en-US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小時內身體即能自行快速代謝後排出體外，在正常使用的前提下使用乙醯胺酚，用來舒緩疼痛或解熱是相當安全的，只要配合適當的用法用量服用，也無需過度擔憂會有用藥過量或藥物依賴的問題。</a:t>
            </a:r>
            <a:endParaRPr lang="en-US" altLang="zh-TW" sz="300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spcBef>
                <a:spcPts val="1200"/>
              </a:spcBef>
              <a:buClr>
                <a:srgbClr val="FF6600"/>
              </a:buClr>
              <a:buFont typeface="Wingdings 2" pitchFamily="18" charset="2"/>
              <a:buNone/>
            </a:pPr>
            <a:r>
              <a:rPr lang="en-US" altLang="zh-TW" sz="30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30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摘要自</a:t>
            </a:r>
            <a:r>
              <a:rPr lang="zh-TW" altLang="en-US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康健網站</a:t>
            </a:r>
            <a:r>
              <a:rPr lang="en-US" altLang="zh-TW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:</a:t>
            </a:r>
            <a:r>
              <a:rPr lang="zh-TW" altLang="en-US" sz="300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認識乙醯胺酚</a:t>
            </a:r>
            <a:endParaRPr lang="en-US" altLang="zh-TW" sz="300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zh-TW" altLang="en-US" sz="1900" smtClean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51388" y="1452563"/>
            <a:ext cx="3840162" cy="7508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zh-TW" sz="4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7-21</a:t>
            </a:r>
            <a:r>
              <a:rPr kumimoji="1" lang="zh-TW" altLang="en-US" sz="4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小時</a:t>
            </a:r>
            <a:endParaRPr lang="zh-TW" altLang="en-US" sz="4800" u="sng" smtClean="0">
              <a:solidFill>
                <a:srgbClr val="FF0000"/>
              </a:solidFill>
              <a:ea typeface="新細明體" charset="-120"/>
            </a:endParaRPr>
          </a:p>
        </p:txBody>
      </p:sp>
      <p:pic>
        <p:nvPicPr>
          <p:cNvPr id="10" name="內容版面配置區 9" descr="bao_big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13425" b="13425"/>
          <a:stretch>
            <a:fillRect/>
          </a:stretch>
        </p:blipFill>
        <p:spPr>
          <a:xfrm>
            <a:off x="4751388" y="2347913"/>
            <a:ext cx="3840162" cy="3595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以下何者可使用</a:t>
            </a:r>
            <a:r>
              <a:rPr lang="zh-TW" altLang="en-US" b="1" smtClean="0">
                <a:solidFill>
                  <a:srgbClr val="000099"/>
                </a:solidFill>
                <a:ea typeface="新細明體" charset="-120"/>
              </a:rPr>
              <a:t>乙醯胺酚</a:t>
            </a:r>
            <a:r>
              <a:rPr lang="zh-TW" alt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止痛？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34818" name="文字版面配置區 2"/>
          <p:cNvSpPr>
            <a:spLocks noGrp="1"/>
          </p:cNvSpPr>
          <p:nvPr>
            <p:ph type="body" idx="1"/>
          </p:nvPr>
        </p:nvSpPr>
        <p:spPr>
          <a:xfrm>
            <a:off x="1331913" y="1268413"/>
            <a:ext cx="2411412" cy="2160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4000" u="sng" smtClean="0">
                <a:solidFill>
                  <a:srgbClr val="FF0000"/>
                </a:solidFill>
                <a:ea typeface="新細明體" charset="-120"/>
              </a:rPr>
              <a:t>關節痛</a:t>
            </a:r>
            <a:endParaRPr lang="en-US" altLang="zh-TW" sz="4000" u="sng" smtClean="0">
              <a:solidFill>
                <a:srgbClr val="FF0000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4000" u="sng" smtClean="0">
                <a:solidFill>
                  <a:srgbClr val="FF0000"/>
                </a:solidFill>
                <a:ea typeface="新細明體" charset="-120"/>
              </a:rPr>
              <a:t>頭痛</a:t>
            </a:r>
            <a:endParaRPr lang="en-US" altLang="zh-TW" sz="4000" u="sng" smtClean="0">
              <a:solidFill>
                <a:srgbClr val="FF0000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4000" u="sng" smtClean="0">
                <a:solidFill>
                  <a:srgbClr val="FF0000"/>
                </a:solidFill>
                <a:ea typeface="新細明體" charset="-120"/>
              </a:rPr>
              <a:t>生理痛</a:t>
            </a:r>
          </a:p>
        </p:txBody>
      </p:sp>
      <p:pic>
        <p:nvPicPr>
          <p:cNvPr id="7" name="內容版面配置區 9" descr="bao_b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632" b="10632"/>
          <a:stretch>
            <a:fillRect/>
          </a:stretch>
        </p:blipFill>
        <p:spPr>
          <a:xfrm>
            <a:off x="41275" y="1700213"/>
            <a:ext cx="4371975" cy="4406900"/>
          </a:xfrm>
        </p:spPr>
      </p:pic>
      <p:sp>
        <p:nvSpPr>
          <p:cNvPr id="34820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16463" y="1773238"/>
            <a:ext cx="3840162" cy="7508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3600" u="sng" smtClean="0">
                <a:solidFill>
                  <a:srgbClr val="6FB7D7"/>
                </a:solidFill>
                <a:ea typeface="新細明體" charset="-120"/>
              </a:rPr>
              <a:t>胃痛</a:t>
            </a:r>
          </a:p>
        </p:txBody>
      </p:sp>
      <p:sp>
        <p:nvSpPr>
          <p:cNvPr id="34821" name="內容版面配置區 5"/>
          <p:cNvSpPr>
            <a:spLocks noGrp="1"/>
          </p:cNvSpPr>
          <p:nvPr>
            <p:ph sz="quarter" idx="4"/>
          </p:nvPr>
        </p:nvSpPr>
        <p:spPr>
          <a:xfrm>
            <a:off x="4716463" y="2565400"/>
            <a:ext cx="4041775" cy="3951288"/>
          </a:xfrm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99"/>
                </a:solidFill>
                <a:ea typeface="新細明體" charset="-120"/>
              </a:rPr>
              <a:t>乙醯胺酚</a:t>
            </a:r>
            <a:r>
              <a:rPr lang="zh-TW" altLang="en-US" b="1" smtClean="0">
                <a:solidFill>
                  <a:srgbClr val="0000FF"/>
                </a:solidFill>
                <a:ea typeface="新細明體" charset="-120"/>
              </a:rPr>
              <a:t>正確怎麼使用？</a:t>
            </a:r>
          </a:p>
        </p:txBody>
      </p:sp>
      <p:sp>
        <p:nvSpPr>
          <p:cNvPr id="35842" name="文字版面配置區 2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4040188" cy="639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3200" u="sng" smtClean="0">
                <a:solidFill>
                  <a:srgbClr val="6FB7D7"/>
                </a:solidFill>
                <a:ea typeface="新細明體" charset="-120"/>
              </a:rPr>
              <a:t>痛就吃無上限</a:t>
            </a:r>
          </a:p>
        </p:txBody>
      </p:sp>
      <p:pic>
        <p:nvPicPr>
          <p:cNvPr id="7" name="內容版面配置區 9" descr="bao_b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425" b="13425"/>
          <a:stretch>
            <a:fillRect/>
          </a:stretch>
        </p:blipFill>
        <p:spPr>
          <a:xfrm>
            <a:off x="549275" y="2347913"/>
            <a:ext cx="3840163" cy="3595687"/>
          </a:xfrm>
        </p:spPr>
      </p:pic>
      <p:sp>
        <p:nvSpPr>
          <p:cNvPr id="35844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27538" y="1535113"/>
            <a:ext cx="4259262" cy="1173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3200" u="sng" smtClean="0">
                <a:solidFill>
                  <a:srgbClr val="FF0000"/>
                </a:solidFill>
                <a:ea typeface="新細明體" charset="-120"/>
              </a:rPr>
              <a:t>一天四次，最多上限不超過</a:t>
            </a:r>
            <a:r>
              <a:rPr lang="en-US" altLang="zh-TW" sz="3200" u="sng" smtClean="0">
                <a:solidFill>
                  <a:srgbClr val="FF0000"/>
                </a:solidFill>
                <a:ea typeface="新細明體" charset="-120"/>
              </a:rPr>
              <a:t>8</a:t>
            </a:r>
            <a:r>
              <a:rPr lang="zh-TW" altLang="en-US" sz="3200" u="sng" smtClean="0">
                <a:solidFill>
                  <a:srgbClr val="FF0000"/>
                </a:solidFill>
                <a:ea typeface="新細明體" charset="-120"/>
              </a:rPr>
              <a:t>顆</a:t>
            </a:r>
          </a:p>
        </p:txBody>
      </p:sp>
      <p:sp>
        <p:nvSpPr>
          <p:cNvPr id="35845" name="內容版面配置區 5"/>
          <p:cNvSpPr>
            <a:spLocks noGrp="1"/>
          </p:cNvSpPr>
          <p:nvPr>
            <p:ph sz="quarter" idx="4"/>
          </p:nvPr>
        </p:nvSpPr>
        <p:spPr>
          <a:xfrm>
            <a:off x="323850" y="2636838"/>
            <a:ext cx="4041775" cy="3951287"/>
          </a:xfrm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zh-CN" sz="4100" b="1" smtClean="0">
                <a:solidFill>
                  <a:srgbClr val="000099"/>
                </a:solidFill>
                <a:ea typeface="SimSun" pitchFamily="2" charset="-122"/>
              </a:rPr>
              <a:t>~</a:t>
            </a:r>
            <a:r>
              <a:rPr lang="zh-CN" altLang="en-US" sz="4100" b="1" smtClean="0">
                <a:solidFill>
                  <a:srgbClr val="000099"/>
                </a:solidFill>
                <a:ea typeface="SimSun" pitchFamily="2" charset="-122"/>
              </a:rPr>
              <a:t>止痛藥</a:t>
            </a:r>
            <a:r>
              <a:rPr lang="en-US" altLang="zh-CN" sz="4100" smtClean="0">
                <a:solidFill>
                  <a:srgbClr val="000099"/>
                </a:solidFill>
                <a:ea typeface="SimSun" pitchFamily="2" charset="-122"/>
              </a:rPr>
              <a:t> -</a:t>
            </a:r>
            <a:r>
              <a:rPr lang="zh-CN" altLang="en-US" sz="4100" b="1" smtClean="0">
                <a:solidFill>
                  <a:srgbClr val="000099"/>
                </a:solidFill>
                <a:ea typeface="SimSun" pitchFamily="2" charset="-122"/>
              </a:rPr>
              <a:t>當用則用</a:t>
            </a:r>
            <a:r>
              <a:rPr lang="zh-TW" altLang="en-US" sz="4100" b="1" smtClean="0">
                <a:solidFill>
                  <a:srgbClr val="000099"/>
                </a:solidFill>
                <a:ea typeface="新細明體" charset="-120"/>
              </a:rPr>
              <a:t> 早用早好</a:t>
            </a:r>
            <a:r>
              <a:rPr lang="en-US" altLang="zh-TW" sz="4100" b="1" smtClean="0">
                <a:solidFill>
                  <a:srgbClr val="002060"/>
                </a:solidFill>
                <a:ea typeface="新細明體" charset="-120"/>
              </a:rPr>
              <a:t>~</a:t>
            </a:r>
            <a:r>
              <a:rPr lang="en-US" altLang="zh-TW" sz="4100" b="1" smtClean="0">
                <a:solidFill>
                  <a:srgbClr val="0000FF"/>
                </a:solidFill>
                <a:ea typeface="新細明體" charset="-120"/>
              </a:rPr>
              <a:t/>
            </a:r>
            <a:br>
              <a:rPr lang="en-US" altLang="zh-TW" sz="4100" b="1" smtClean="0">
                <a:solidFill>
                  <a:srgbClr val="0000FF"/>
                </a:solidFill>
                <a:ea typeface="新細明體" charset="-120"/>
              </a:rPr>
            </a:br>
            <a:r>
              <a:rPr lang="zh-CN" altLang="en-US" sz="4100" b="1" smtClean="0">
                <a:solidFill>
                  <a:srgbClr val="CC00FF"/>
                </a:solidFill>
                <a:ea typeface="SimSun" pitchFamily="2" charset="-122"/>
              </a:rPr>
              <a:t>在</a:t>
            </a:r>
            <a:r>
              <a:rPr lang="zh-TW" altLang="en-US" sz="4100" b="1" smtClean="0">
                <a:solidFill>
                  <a:srgbClr val="CC00FF"/>
                </a:solidFill>
                <a:ea typeface="新細明體" charset="-120"/>
              </a:rPr>
              <a:t>剛開始</a:t>
            </a:r>
            <a:r>
              <a:rPr lang="zh-CN" altLang="en-US" sz="4100" b="1" smtClean="0">
                <a:solidFill>
                  <a:srgbClr val="CC00FF"/>
                </a:solidFill>
                <a:ea typeface="SimSun" pitchFamily="2" charset="-122"/>
              </a:rPr>
              <a:t>頭痛</a:t>
            </a:r>
            <a:r>
              <a:rPr lang="en-US" altLang="zh-TW" sz="4100" b="1" smtClean="0">
                <a:solidFill>
                  <a:srgbClr val="CC00FF"/>
                </a:solidFill>
                <a:ea typeface="新細明體" charset="-120"/>
              </a:rPr>
              <a:t>(</a:t>
            </a:r>
            <a:r>
              <a:rPr lang="zh-TW" altLang="en-US" sz="4100" b="1" smtClean="0">
                <a:solidFill>
                  <a:srgbClr val="CC00FF"/>
                </a:solidFill>
                <a:ea typeface="新細明體" charset="-120"/>
              </a:rPr>
              <a:t>小痛</a:t>
            </a:r>
            <a:r>
              <a:rPr lang="en-US" altLang="zh-TW" sz="4100" b="1" smtClean="0">
                <a:solidFill>
                  <a:srgbClr val="CC00FF"/>
                </a:solidFill>
                <a:ea typeface="新細明體" charset="-120"/>
              </a:rPr>
              <a:t>)</a:t>
            </a:r>
            <a:r>
              <a:rPr lang="zh-CN" altLang="en-US" sz="4100" b="1" smtClean="0">
                <a:solidFill>
                  <a:srgbClr val="CC00FF"/>
                </a:solidFill>
                <a:ea typeface="SimSun" pitchFamily="2" charset="-122"/>
              </a:rPr>
              <a:t>時吃藥</a:t>
            </a:r>
            <a:r>
              <a:rPr lang="en-US" altLang="zh-TW" sz="4100" b="1" smtClean="0">
                <a:solidFill>
                  <a:srgbClr val="CC00FF"/>
                </a:solidFill>
                <a:ea typeface="新細明體" charset="-120"/>
              </a:rPr>
              <a:t>??</a:t>
            </a:r>
            <a:endParaRPr lang="zh-TW" altLang="en-US" sz="4100" b="1" smtClean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36866" name="文字版面配置區 2"/>
          <p:cNvSpPr>
            <a:spLocks noGrp="1"/>
          </p:cNvSpPr>
          <p:nvPr>
            <p:ph type="body" idx="1"/>
          </p:nvPr>
        </p:nvSpPr>
        <p:spPr>
          <a:xfrm>
            <a:off x="323850" y="1844675"/>
            <a:ext cx="4040188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000" u="sng" smtClean="0">
                <a:solidFill>
                  <a:srgbClr val="6FB7D7"/>
                </a:solidFill>
                <a:ea typeface="新細明體" charset="-120"/>
              </a:rPr>
              <a:t>30%</a:t>
            </a:r>
            <a:endParaRPr lang="zh-TW" altLang="en-US" sz="3000" u="sng" smtClean="0">
              <a:solidFill>
                <a:srgbClr val="6FB7D7"/>
              </a:solidFill>
              <a:ea typeface="新細明體" charset="-120"/>
            </a:endParaRPr>
          </a:p>
        </p:txBody>
      </p:sp>
      <p:pic>
        <p:nvPicPr>
          <p:cNvPr id="7" name="內容版面配置區 9" descr="bao_b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425" b="13425"/>
          <a:stretch>
            <a:fillRect/>
          </a:stretch>
        </p:blipFill>
        <p:spPr>
          <a:xfrm>
            <a:off x="549275" y="2347913"/>
            <a:ext cx="3840163" cy="3595687"/>
          </a:xfrm>
        </p:spPr>
      </p:pic>
      <p:sp>
        <p:nvSpPr>
          <p:cNvPr id="3686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72225" y="1412875"/>
            <a:ext cx="1295400" cy="10080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3200" u="sng" smtClean="0">
                <a:solidFill>
                  <a:srgbClr val="FF0000"/>
                </a:solidFill>
                <a:ea typeface="新細明體" charset="-120"/>
              </a:rPr>
              <a:t>80 %</a:t>
            </a:r>
            <a:endParaRPr lang="zh-TW" altLang="en-US" sz="3200" u="sng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6869" name="內容版面配置區 5"/>
          <p:cNvSpPr>
            <a:spLocks noGrp="1"/>
          </p:cNvSpPr>
          <p:nvPr>
            <p:ph sz="quarter" idx="4"/>
          </p:nvPr>
        </p:nvSpPr>
        <p:spPr>
          <a:xfrm>
            <a:off x="323850" y="2565400"/>
            <a:ext cx="8496300" cy="31591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6600"/>
              </a:buClr>
            </a:pPr>
            <a:r>
              <a:rPr lang="zh-TW" altLang="en-US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頭痛發作有如腦內風暴，止痛藥愈晚吃藥效愈差。在輕度頭痛時吃藥，效果可達</a:t>
            </a:r>
            <a:r>
              <a:rPr lang="en-US" altLang="zh-TW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80</a:t>
            </a:r>
            <a:r>
              <a:rPr lang="zh-TW" altLang="en-US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％，重度時吃藥，效果只有</a:t>
            </a:r>
            <a:r>
              <a:rPr lang="en-US" altLang="zh-TW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lang="zh-TW" altLang="en-US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％，所以頭痛時越早吃止痛藥，止痛效果越佳。</a:t>
            </a:r>
            <a:endParaRPr lang="en-US" altLang="zh-TW" sz="2800" smtClean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spcBef>
                <a:spcPts val="1200"/>
              </a:spcBef>
              <a:buClr>
                <a:srgbClr val="FF6600"/>
              </a:buClr>
              <a:buFont typeface="Wingdings 2" pitchFamily="18" charset="2"/>
              <a:buNone/>
            </a:pPr>
            <a:r>
              <a:rPr lang="en-US" altLang="zh-TW" sz="2800" b="1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   </a:t>
            </a:r>
            <a:r>
              <a:rPr lang="zh-TW" altLang="en-US" sz="2800" b="1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摘要自</a:t>
            </a:r>
            <a:r>
              <a:rPr lang="zh-TW" altLang="en-US" sz="2800" smtClean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 台灣頭痛醫學會 病人衛教 </a:t>
            </a:r>
            <a:endParaRPr lang="zh-TW" altLang="en-US" sz="2800" smtClean="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17633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/>
                <a:ea typeface="微軟正黑體"/>
                <a:cs typeface="微軟正黑體"/>
              </a:rPr>
              <a:t>藥品開封後，內附之乾燥劑</a:t>
            </a:r>
            <a:r>
              <a:rPr lang="en-US" altLang="zh-TW" smtClean="0"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mtClean="0">
                <a:latin typeface="微軟正黑體"/>
                <a:ea typeface="微軟正黑體"/>
                <a:cs typeface="微軟正黑體"/>
              </a:rPr>
              <a:t>棉花要如何處理</a:t>
            </a:r>
            <a:r>
              <a:rPr lang="en-US" altLang="zh-TW" smtClean="0">
                <a:latin typeface="微軟正黑體"/>
                <a:ea typeface="微軟正黑體"/>
                <a:cs typeface="微軟正黑體"/>
              </a:rPr>
              <a:t>?</a:t>
            </a:r>
            <a:endParaRPr lang="zh-TW" altLang="en-US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0226F5-6641-4EE1-8995-9D197232B349}" type="slidenum">
              <a:rPr lang="en-GB" altLang="zh-TW" smtClean="0">
                <a:latin typeface="微軟正黑體"/>
                <a:ea typeface="微軟正黑體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3700" y="1844675"/>
            <a:ext cx="7418388" cy="5048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zh-TW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立即丟棄  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一直留著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288" y="2708275"/>
            <a:ext cx="8353425" cy="360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b="1" smtClean="0">
                <a:latin typeface="微軟正黑體"/>
                <a:ea typeface="微軟正黑體"/>
                <a:cs typeface="微軟正黑體"/>
              </a:rPr>
              <a:t>A.</a:t>
            </a:r>
            <a:r>
              <a:rPr lang="zh-TW" altLang="en-US" sz="2000" b="1" smtClean="0">
                <a:latin typeface="微軟正黑體"/>
                <a:ea typeface="微軟正黑體"/>
                <a:cs typeface="微軟正黑體"/>
              </a:rPr>
              <a:t> 立即丟棄 </a:t>
            </a:r>
            <a:r>
              <a:rPr lang="en-US" altLang="zh-TW" sz="2000" b="1" smtClean="0"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000" b="1" smtClean="0">
                <a:latin typeface="微軟正黑體"/>
                <a:ea typeface="微軟正黑體"/>
                <a:cs typeface="微軟正黑體"/>
              </a:rPr>
              <a:t>避免過度吸濕</a:t>
            </a:r>
            <a:r>
              <a:rPr lang="en-US" altLang="zh-TW" sz="2000" b="1" smtClean="0">
                <a:latin typeface="微軟正黑體"/>
                <a:ea typeface="微軟正黑體"/>
                <a:cs typeface="微軟正黑體"/>
              </a:rPr>
              <a:t>)</a:t>
            </a:r>
            <a:endParaRPr lang="zh-TW" altLang="en-US" sz="2000" b="1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850" y="3141663"/>
            <a:ext cx="8496300" cy="295116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詳細說明</a:t>
            </a:r>
            <a:endParaRPr kumimoji="0" lang="en-US" altLang="zh-TW" b="1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藥罐中的棉花，是用來防止運輸時碰撞，藥罐一旦被打開，棉花將吸取空氣中的水氣，再放回反而會讓藥品更濕；藥罐中的乾燥劑，用量設定在藥瓶密封前殘留的水氣，打開前乾燥劑早已「吃飽」，再放在藥罐中只會增加水氣回釋的汙染。 </a:t>
            </a:r>
            <a:b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摘要自 </a:t>
            </a:r>
            <a:r>
              <a:rPr kumimoji="0" lang="en-US" altLang="zh-TW" dirty="0" err="1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udn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健康醫藥「你知道嗎？藥罐開封 乾燥劑要丟掉 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用藥停看聽 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醫藥中心 」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en-US" altLang="zh-TW" sz="1400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http://mag.udn.com/mag/life/storypage.jsp?f_ART_ID=487700#ixzz2u2GHw6gM</a:t>
            </a:r>
            <a:endParaRPr kumimoji="0" lang="zh-TW" altLang="en-US" sz="1400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7583488" cy="104457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/>
                <a:ea typeface="微軟正黑體"/>
                <a:cs typeface="微軟正黑體"/>
              </a:rPr>
              <a:t>服藥時，藥袋上標示「飯前」或「空腹」指的是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467D1-9F75-47DA-9485-7E57C3903F4A}" type="slidenum">
              <a:rPr lang="en-GB" altLang="zh-TW" smtClean="0">
                <a:latin typeface="微軟正黑體"/>
                <a:ea typeface="微軟正黑體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89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2708275"/>
            <a:ext cx="8353425" cy="3603625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微軟正黑體"/>
                <a:ea typeface="微軟正黑體"/>
                <a:cs typeface="微軟正黑體"/>
              </a:rPr>
              <a:t>飯前一小時以前或飯後兩小時以後</a:t>
            </a:r>
            <a:endParaRPr lang="en-US" altLang="zh-TW" sz="3200" b="1" smtClean="0"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en-US" altLang="zh-TW" sz="2000" b="1" smtClean="0"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en-US" altLang="zh-TW" sz="2000" b="1" smtClean="0"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en-US" altLang="zh-TW" sz="2000" b="1" smtClean="0"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zh-TW" altLang="en-US" sz="2000" b="1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288" y="3789363"/>
            <a:ext cx="8353425" cy="208756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詳細說明</a:t>
            </a:r>
            <a:endParaRPr kumimoji="0" lang="en-US" altLang="zh-TW" b="1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特定藥品與食物併服會妨礙藥品的吸收，降低藥品在身體內的濃度而減低藥效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摘要自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「小藥丸，大學問」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P34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040688" cy="104457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/>
                <a:ea typeface="微軟正黑體"/>
                <a:cs typeface="微軟正黑體"/>
              </a:rPr>
              <a:t>服藥時，藥袋上標示「飯後」指的是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B206F-9816-48D8-866C-821E5148B953}" type="slidenum">
              <a:rPr lang="en-GB" altLang="zh-TW" smtClean="0">
                <a:latin typeface="微軟正黑體"/>
                <a:ea typeface="微軟正黑體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993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1989138"/>
            <a:ext cx="8353425" cy="4467225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微軟正黑體"/>
                <a:ea typeface="微軟正黑體"/>
                <a:cs typeface="微軟正黑體"/>
              </a:rPr>
              <a:t>飯後一小時以內</a:t>
            </a:r>
            <a:r>
              <a:rPr lang="en-US" altLang="zh-TW" sz="3200" b="1" smtClean="0"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3200" b="1" smtClean="0">
                <a:latin typeface="微軟正黑體"/>
                <a:ea typeface="微軟正黑體"/>
                <a:cs typeface="微軟正黑體"/>
              </a:rPr>
              <a:t>隨餐</a:t>
            </a:r>
            <a:r>
              <a:rPr lang="en-US" altLang="zh-TW" sz="3200" b="1" smtClean="0">
                <a:latin typeface="微軟正黑體"/>
                <a:ea typeface="微軟正黑體"/>
                <a:cs typeface="微軟正黑體"/>
              </a:rPr>
              <a:t>)</a:t>
            </a:r>
            <a:endParaRPr lang="zh-TW" altLang="en-US" sz="3200" b="1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288" y="2852738"/>
            <a:ext cx="8353425" cy="316865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詳細說明</a:t>
            </a:r>
            <a:endParaRPr kumimoji="0"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用藥時間取決於藥品的特性，及藥品是否會與食物發生交互作用等條件，民眾服藥前務必看清楚用藥時間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一些會增加胃酸分泌的藥物，例如消炎止痛藥與固醇類藥物，可在飯後服用，降低腸胃不適的情形。另外，脂溶性的藥物，例如維生素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K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，適合在飯後服用，可增加藥品吸收。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zh-TW" altLang="en-US" b="1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摘要自 </a:t>
            </a:r>
            <a:r>
              <a:rPr kumimoji="0" lang="zh-TW" altLang="en-US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台北醫學大學附設醫院 萬芳醫院 雙和醫院聯合醫訊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kumimoji="0" lang="en-US" altLang="zh-TW" sz="1400" dirty="0">
                <a:solidFill>
                  <a:srgbClr val="9A8B7D"/>
                </a:solidFill>
                <a:latin typeface="微軟正黑體" pitchFamily="34" charset="-120"/>
                <a:ea typeface="微軟正黑體" pitchFamily="34" charset="-120"/>
              </a:rPr>
              <a:t>http://he.tmu.edu.tw/~TMU_PUB/e_paper/e_paper_c.php?SID=101</a:t>
            </a:r>
            <a:endParaRPr kumimoji="0" lang="en-US" altLang="zh-TW" dirty="0">
              <a:solidFill>
                <a:srgbClr val="9A8B7D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27088" y="1557338"/>
            <a:ext cx="7583487" cy="104457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/>
                <a:ea typeface="微軟正黑體"/>
                <a:cs typeface="微軟正黑體"/>
              </a:rPr>
              <a:t>生病找醫師，用藥應找誰</a:t>
            </a:r>
            <a:r>
              <a:rPr lang="en-US" altLang="zh-TW" smtClean="0">
                <a:latin typeface="微軟正黑體"/>
                <a:ea typeface="微軟正黑體"/>
                <a:cs typeface="微軟正黑體"/>
              </a:rPr>
              <a:t>?</a:t>
            </a:r>
            <a:endParaRPr lang="zh-TW" altLang="en-US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4B4E0-D650-43D1-9AD9-4DC01D654FE3}" type="slidenum">
              <a:rPr lang="en-GB" altLang="zh-TW" smtClean="0">
                <a:latin typeface="微軟正黑體"/>
                <a:ea typeface="微軟正黑體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3213100"/>
            <a:ext cx="8353425" cy="3098800"/>
          </a:xfrm>
        </p:spPr>
        <p:txBody>
          <a:bodyPr/>
          <a:lstStyle/>
          <a:p>
            <a:pPr eaLnBrk="1" hangingPunct="1"/>
            <a:r>
              <a:rPr lang="zh-TW" altLang="en-US" sz="2000" b="1" smtClean="0">
                <a:latin typeface="微軟正黑體"/>
                <a:ea typeface="微軟正黑體"/>
                <a:cs typeface="微軟正黑體"/>
              </a:rPr>
              <a:t>正確答案</a:t>
            </a:r>
            <a:r>
              <a:rPr lang="en-US" altLang="zh-TW" sz="2000" b="1" smtClean="0">
                <a:latin typeface="微軟正黑體"/>
                <a:ea typeface="微軟正黑體"/>
                <a:cs typeface="微軟正黑體"/>
              </a:rPr>
              <a:t>:</a:t>
            </a:r>
          </a:p>
          <a:p>
            <a:pPr algn="ctr" eaLnBrk="1" hangingPunct="1"/>
            <a:r>
              <a:rPr lang="zh-TW" altLang="en-US" sz="3600" b="1" smtClean="0">
                <a:latin typeface="微軟正黑體"/>
                <a:ea typeface="微軟正黑體"/>
                <a:cs typeface="微軟正黑體"/>
              </a:rPr>
              <a:t>用藥找藥師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ea typeface="新細明體" charset="-120"/>
              </a:rPr>
              <a:t>        </a:t>
            </a:r>
            <a:r>
              <a:rPr lang="zh-TW" altLang="en-US" sz="4000" b="1" smtClean="0">
                <a:solidFill>
                  <a:srgbClr val="000099"/>
                </a:solidFill>
                <a:ea typeface="新細明體" charset="-120"/>
              </a:rPr>
              <a:t>疼痛的程度</a:t>
            </a:r>
            <a:r>
              <a:rPr lang="en-US" altLang="zh-TW" sz="4000" b="1" smtClean="0">
                <a:solidFill>
                  <a:srgbClr val="000099"/>
                </a:solidFill>
                <a:ea typeface="新細明體" charset="-120"/>
              </a:rPr>
              <a:t>:  </a:t>
            </a:r>
            <a:r>
              <a:rPr lang="zh-TW" altLang="en-US" sz="4000" b="1" smtClean="0">
                <a:solidFill>
                  <a:srgbClr val="000099"/>
                </a:solidFill>
                <a:ea typeface="新細明體" charset="-120"/>
              </a:rPr>
              <a:t>輕、中、重度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96300" cy="4752975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zh-TW" altLang="en-US" sz="800" smtClean="0">
                <a:solidFill>
                  <a:srgbClr val="000099"/>
                </a:solidFill>
                <a:ea typeface="新細明體" charset="-120"/>
              </a:rPr>
              <a:t> 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     以嚴重程度來分，可以分為輕度、中度或嚴重的疼痛。</a:t>
            </a:r>
          </a:p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 每日發生的疼痛，像是</a:t>
            </a: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頭痛、生理痛、關節痛或背痛，</a:t>
            </a:r>
            <a:endParaRPr lang="en-US" altLang="zh-TW" smtClean="0">
              <a:solidFill>
                <a:srgbClr val="FF0000"/>
              </a:solidFill>
              <a:ea typeface="新細明體" charset="-120"/>
            </a:endParaRPr>
          </a:p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  通常是輕微至中度的疼痛。</a:t>
            </a:r>
          </a:p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 嚴重的疼痛通常是嚴重的傷害造成的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，像是骨折、大手</a:t>
            </a:r>
            <a:endParaRPr lang="en-US" altLang="zh-TW" smtClean="0">
              <a:solidFill>
                <a:srgbClr val="000099"/>
              </a:solidFill>
              <a:ea typeface="新細明體" charset="-120"/>
            </a:endParaRPr>
          </a:p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en-US" altLang="zh-TW" smtClean="0">
                <a:solidFill>
                  <a:srgbClr val="000099"/>
                </a:solidFill>
                <a:ea typeface="新細明體" charset="-120"/>
              </a:rPr>
              <a:t>     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術後或是癌症末期等。這種程度的疼痛多半和疾病有關 ，</a:t>
            </a:r>
            <a:endParaRPr lang="en-US" altLang="zh-TW" smtClean="0">
              <a:solidFill>
                <a:srgbClr val="000099"/>
              </a:solidFill>
              <a:ea typeface="新細明體" charset="-120"/>
            </a:endParaRPr>
          </a:p>
          <a:p>
            <a:pPr marL="0" indent="0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en-US" altLang="zh-TW" smtClean="0">
                <a:solidFill>
                  <a:srgbClr val="000099"/>
                </a:solidFill>
                <a:ea typeface="新細明體" charset="-120"/>
              </a:rPr>
              <a:t>     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是超乎大多數人日常疼痛的經驗。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  <p:sp>
        <p:nvSpPr>
          <p:cNvPr id="41987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9600" smtClean="0">
                <a:ea typeface="新細明體" charset="-120"/>
              </a:rPr>
              <a:t>謝謝～</a:t>
            </a:r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-541338" y="0"/>
            <a:ext cx="9145588" cy="1223963"/>
          </a:xfrm>
        </p:spPr>
        <p:txBody>
          <a:bodyPr/>
          <a:lstStyle/>
          <a:p>
            <a:pPr algn="l" eaLnBrk="1" hangingPunct="1"/>
            <a:r>
              <a:rPr lang="zh-TW" altLang="en-US" sz="41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en-US" altLang="zh-TW" sz="41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41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b="1" smtClean="0">
                <a:solidFill>
                  <a:srgbClr val="000099"/>
                </a:solidFill>
                <a:ea typeface="新細明體" charset="-120"/>
              </a:rPr>
              <a:t>頭痛 </a:t>
            </a:r>
            <a:r>
              <a:rPr lang="en-US" altLang="zh-TW" sz="3600" b="1" smtClean="0">
                <a:solidFill>
                  <a:srgbClr val="000099"/>
                </a:solidFill>
                <a:ea typeface="新細明體" charset="-120"/>
              </a:rPr>
              <a:t>- </a:t>
            </a:r>
            <a:r>
              <a:rPr lang="zh-TW" altLang="en-US" sz="3600" b="1" smtClean="0">
                <a:solidFill>
                  <a:srgbClr val="000099"/>
                </a:solidFill>
                <a:ea typeface="新細明體" charset="-120"/>
              </a:rPr>
              <a:t>最多人吃止痛藥的原因</a:t>
            </a:r>
            <a:endParaRPr lang="en-US" sz="3600" b="1" smtClean="0">
              <a:solidFill>
                <a:srgbClr val="000099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181975" cy="4699000"/>
          </a:xfrm>
        </p:spPr>
        <p:txBody>
          <a:bodyPr/>
          <a:lstStyle/>
          <a:p>
            <a:pPr marL="0" indent="0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頭痛它是一個症狀</a:t>
            </a: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，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由</a:t>
            </a: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頭部組織包括頭部的皮膚、肌肉</a:t>
            </a:r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 </a:t>
            </a: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、</a:t>
            </a:r>
            <a:endParaRPr lang="en-US" altLang="zh-CN" smtClean="0">
              <a:solidFill>
                <a:srgbClr val="000099"/>
              </a:solidFill>
              <a:ea typeface="SimSun" pitchFamily="2" charset="-122"/>
            </a:endParaRPr>
          </a:p>
          <a:p>
            <a:pPr marL="0" indent="0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血管、神經、腦膜、骨膜、鼻竇、眼睛、耳朵等受到刺激</a:t>
            </a:r>
            <a:endParaRPr lang="en-US" altLang="zh-CN" smtClean="0">
              <a:solidFill>
                <a:srgbClr val="000099"/>
              </a:solidFill>
              <a:ea typeface="SimSun" pitchFamily="2" charset="-122"/>
            </a:endParaRPr>
          </a:p>
          <a:p>
            <a:pPr marL="0" indent="0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所引起的。</a:t>
            </a:r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8313" y="4292600"/>
            <a:ext cx="56721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怎樣的頭痛可</a:t>
            </a:r>
            <a:r>
              <a:rPr kumimoji="0" lang="zh-CN" altLang="en-US" sz="2400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自行服用止痛藥 </a:t>
            </a:r>
            <a:r>
              <a:rPr kumimoji="0" lang="en-US" altLang="zh-CN" sz="2400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?</a:t>
            </a:r>
          </a:p>
          <a:p>
            <a:endParaRPr kumimoji="0" lang="en-US" altLang="zh-CN" sz="2000">
              <a:solidFill>
                <a:srgbClr val="800080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0" lang="zh-CN" altLang="en-US" sz="2000">
                <a:solidFill>
                  <a:srgbClr val="800080"/>
                </a:solidFill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zh-CN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頭痛</a:t>
            </a:r>
            <a:r>
              <a:rPr kumimoji="0" lang="zh-TW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的方式</a:t>
            </a:r>
            <a:r>
              <a:rPr kumimoji="0" lang="zh-CN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經年</a:t>
            </a:r>
            <a:r>
              <a:rPr kumimoji="0" lang="zh-TW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累</a:t>
            </a:r>
            <a:r>
              <a:rPr kumimoji="0" lang="zh-CN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月都沒有什麼變化</a:t>
            </a:r>
            <a:r>
              <a:rPr kumimoji="0" lang="zh-TW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kumimoji="0" lang="en-US" altLang="zh-CN" sz="240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0" lang="zh-CN" altLang="en-US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   每個月都差不多，最多不會超過四天</a:t>
            </a:r>
            <a:r>
              <a:rPr kumimoji="0" lang="zh-TW" altLang="en-US" sz="2400">
                <a:solidFill>
                  <a:srgbClr val="FFFF00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kumimoji="0" lang="en-US" altLang="zh-CN" sz="2400">
              <a:solidFill>
                <a:srgbClr val="FFFF00"/>
              </a:solidFill>
              <a:latin typeface="微軟正黑體"/>
              <a:ea typeface="微軟正黑體"/>
              <a:cs typeface="微軟正黑體"/>
            </a:endParaRPr>
          </a:p>
          <a:p>
            <a:endParaRPr kumimoji="0" lang="en-US" altLang="zh-CN" sz="2000" b="1">
              <a:solidFill>
                <a:srgbClr val="FFFF00"/>
              </a:solidFill>
              <a:latin typeface="微軟正黑體"/>
              <a:ea typeface="微軟正黑體"/>
              <a:cs typeface="微軟正黑體"/>
            </a:endParaRPr>
          </a:p>
          <a:p>
            <a:endParaRPr kumimoji="0" lang="en-US" altLang="zh-CN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CN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>
              <a:latin typeface="News Gothic MT"/>
            </a:endParaRPr>
          </a:p>
        </p:txBody>
      </p:sp>
      <p:pic>
        <p:nvPicPr>
          <p:cNvPr id="20484" name="Picture 4" descr="heada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76700"/>
            <a:ext cx="309403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6425" cy="1008062"/>
          </a:xfrm>
        </p:spPr>
        <p:txBody>
          <a:bodyPr anchor="ctr"/>
          <a:lstStyle/>
          <a:p>
            <a:pPr eaLnBrk="1" hangingPunct="1"/>
            <a:r>
              <a:rPr lang="zh-TW" altLang="en-US" sz="3600" b="1" smtClean="0">
                <a:solidFill>
                  <a:srgbClr val="000099"/>
                </a:solidFill>
                <a:latin typeface="微軟正黑體"/>
                <a:ea typeface="新細明體" charset="-120"/>
              </a:rPr>
              <a:t>不同頭痛類型的症狀比較</a:t>
            </a:r>
          </a:p>
        </p:txBody>
      </p:sp>
      <p:graphicFrame>
        <p:nvGraphicFramePr>
          <p:cNvPr id="3" name="Group 70"/>
          <p:cNvGraphicFramePr>
            <a:graphicFrameLocks noGrp="1"/>
          </p:cNvGraphicFramePr>
          <p:nvPr/>
        </p:nvGraphicFramePr>
        <p:xfrm>
          <a:off x="887413" y="1536700"/>
          <a:ext cx="7416800" cy="4248150"/>
        </p:xfrm>
        <a:graphic>
          <a:graphicData uri="http://schemas.openxmlformats.org/drawingml/2006/table">
            <a:tbl>
              <a:tblPr/>
              <a:tblGrid>
                <a:gridCol w="1368425"/>
                <a:gridCol w="2951163"/>
                <a:gridCol w="3097212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緊張型頭痛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偏頭痛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疼痛位置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多為雙側、覆蓋頭頂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延伸到整個頭部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通常是單側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疼痛型態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擴散式、悶痛、緊縮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搏動式或抽動式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伴隨症狀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噁心、嘔吐、畏光、怕吵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</a:tr>
              <a:tr h="10810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發作時間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常發生在下午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持續數分鐘至一個禮拜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常發生在早上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持續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4~72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32" name="Text Box 11"/>
          <p:cNvSpPr txBox="1">
            <a:spLocks noChangeArrowheads="1"/>
          </p:cNvSpPr>
          <p:nvPr/>
        </p:nvSpPr>
        <p:spPr bwMode="auto">
          <a:xfrm>
            <a:off x="395288" y="6021388"/>
            <a:ext cx="8442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</a:rPr>
              <a:t>   </a:t>
            </a:r>
            <a:r>
              <a:rPr lang="zh-TW" altLang="en-US" sz="2400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屬於哪一類型由醫師診斷，</a:t>
            </a:r>
            <a:r>
              <a:rPr lang="zh-TW" altLang="en-US" sz="2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但止痛藥可以暫時緩解頭痛症狀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836613"/>
            <a:ext cx="7772400" cy="877887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新細明體" charset="-120"/>
                <a:ea typeface="新細明體" charset="-120"/>
              </a:rPr>
              <a:t>          </a:t>
            </a:r>
            <a:r>
              <a:rPr lang="zh-CN" altLang="en-US" sz="3600" b="1" smtClean="0">
                <a:solidFill>
                  <a:srgbClr val="000099"/>
                </a:solidFill>
                <a:ea typeface="SimSun" pitchFamily="2" charset="-122"/>
              </a:rPr>
              <a:t>止痛藥</a:t>
            </a:r>
            <a:r>
              <a:rPr lang="en-US" altLang="zh-CN" sz="3600" smtClean="0">
                <a:solidFill>
                  <a:srgbClr val="000099"/>
                </a:solidFill>
                <a:ea typeface="SimSun" pitchFamily="2" charset="-122"/>
              </a:rPr>
              <a:t> -</a:t>
            </a:r>
            <a:r>
              <a:rPr lang="zh-CN" altLang="en-US" sz="3600" b="1" smtClean="0">
                <a:solidFill>
                  <a:srgbClr val="000099"/>
                </a:solidFill>
                <a:ea typeface="SimSun" pitchFamily="2" charset="-122"/>
              </a:rPr>
              <a:t>當用則用</a:t>
            </a:r>
            <a:r>
              <a:rPr lang="zh-TW" altLang="en-US" sz="3600" b="1" smtClean="0">
                <a:solidFill>
                  <a:srgbClr val="000099"/>
                </a:solidFill>
                <a:ea typeface="新細明體" charset="-120"/>
              </a:rPr>
              <a:t> 早用早好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58200" cy="3817938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頭痛時越早吃止痛藥，止痛效果越佳 </a:t>
            </a: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。</a:t>
            </a:r>
            <a:endParaRPr lang="en-US" altLang="zh-TW" smtClean="0">
              <a:solidFill>
                <a:srgbClr val="000099"/>
              </a:solidFill>
              <a:ea typeface="新細明體" charset="-12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止痛藥愈晚吃藥效愈差</a:t>
            </a:r>
            <a:r>
              <a:rPr lang="zh-CN" altLang="zh-CN" smtClean="0">
                <a:solidFill>
                  <a:srgbClr val="000099"/>
                </a:solidFill>
                <a:ea typeface="SimSun" pitchFamily="2" charset="-122"/>
              </a:rPr>
              <a:t>，</a:t>
            </a:r>
            <a:r>
              <a:rPr lang="zh-CN" altLang="en-US" smtClean="0">
                <a:solidFill>
                  <a:srgbClr val="000099"/>
                </a:solidFill>
                <a:ea typeface="SimSun" pitchFamily="2" charset="-122"/>
              </a:rPr>
              <a:t>在頭痛發作一開始時就該服藥</a:t>
            </a:r>
            <a:endParaRPr lang="en-US" altLang="zh-CN" smtClean="0">
              <a:solidFill>
                <a:srgbClr val="000099"/>
              </a:solidFill>
              <a:ea typeface="SimSun" pitchFamily="2" charset="-122"/>
            </a:endParaRPr>
          </a:p>
          <a:p>
            <a:pPr marL="990600" lvl="1" indent="-533400"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  </a:t>
            </a:r>
            <a:r>
              <a:rPr lang="zh-CN" altLang="en-US" sz="2400" b="1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  </a:t>
            </a:r>
            <a:r>
              <a:rPr lang="zh-CN" altLang="en-US" sz="2400" b="1" smtClean="0">
                <a:solidFill>
                  <a:srgbClr val="0000FF"/>
                </a:solidFill>
                <a:latin typeface="Calibri" pitchFamily="34" charset="0"/>
                <a:ea typeface="標楷體" pitchFamily="65" charset="-120"/>
              </a:rPr>
              <a:t> 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在</a:t>
            </a: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剛開始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頭痛</a:t>
            </a:r>
            <a:r>
              <a:rPr lang="en-US" altLang="zh-TW" sz="2400" b="1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小痛</a:t>
            </a:r>
            <a:r>
              <a:rPr lang="en-US" altLang="zh-TW" sz="2400" b="1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時吃藥，</a:t>
            </a:r>
            <a:r>
              <a:rPr lang="zh-CN" altLang="en-US" sz="2400" b="1" smtClean="0">
                <a:solidFill>
                  <a:srgbClr val="FF0000"/>
                </a:solidFill>
                <a:ea typeface="SimSun" pitchFamily="2" charset="-122"/>
              </a:rPr>
              <a:t>效果可達</a:t>
            </a:r>
            <a:r>
              <a:rPr lang="en-US" altLang="zh-CN" sz="2400" b="1" smtClean="0">
                <a:solidFill>
                  <a:srgbClr val="FF0000"/>
                </a:solidFill>
                <a:ea typeface="SimSun" pitchFamily="2" charset="-122"/>
              </a:rPr>
              <a:t>80</a:t>
            </a:r>
            <a:r>
              <a:rPr lang="zh-CN" altLang="en-US" sz="2400" b="1" smtClean="0">
                <a:solidFill>
                  <a:srgbClr val="FF0000"/>
                </a:solidFill>
                <a:ea typeface="SimSun" pitchFamily="2" charset="-122"/>
              </a:rPr>
              <a:t>％</a:t>
            </a:r>
            <a:r>
              <a:rPr lang="zh-TW" altLang="en-US" sz="2400" b="1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。</a:t>
            </a:r>
            <a:endParaRPr lang="en-US" altLang="zh-CN" sz="2400" b="1" smtClean="0">
              <a:solidFill>
                <a:srgbClr val="0000FF"/>
              </a:solidFill>
              <a:ea typeface="SimSun" pitchFamily="2" charset="-122"/>
            </a:endParaRPr>
          </a:p>
          <a:p>
            <a:pPr marL="990600" lvl="1" indent="-533400" eaLnBrk="1" hangingPunct="1">
              <a:lnSpc>
                <a:spcPct val="150000"/>
              </a:lnSpc>
            </a:pP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       頭痛嚴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重</a:t>
            </a:r>
            <a:r>
              <a:rPr lang="en-US" altLang="zh-TW" sz="2400" b="1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大痛</a:t>
            </a:r>
            <a:r>
              <a:rPr lang="en-US" altLang="zh-TW" sz="2400" b="1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時吃藥，效果只有</a:t>
            </a:r>
            <a:r>
              <a:rPr lang="en-US" altLang="zh-CN" sz="2400" b="1" smtClean="0">
                <a:solidFill>
                  <a:srgbClr val="0000FF"/>
                </a:solidFill>
                <a:ea typeface="SimSun" pitchFamily="2" charset="-122"/>
              </a:rPr>
              <a:t>30</a:t>
            </a:r>
            <a:r>
              <a:rPr lang="zh-CN" altLang="en-US" sz="2400" b="1" smtClean="0">
                <a:solidFill>
                  <a:srgbClr val="0000FF"/>
                </a:solidFill>
                <a:ea typeface="SimSun" pitchFamily="2" charset="-122"/>
              </a:rPr>
              <a:t>％</a:t>
            </a:r>
            <a:r>
              <a:rPr lang="zh-TW" altLang="en-US" sz="2400" b="1" smtClean="0">
                <a:solidFill>
                  <a:srgbClr val="0000FF"/>
                </a:solidFill>
                <a:ea typeface="新細明體" charset="-120"/>
              </a:rPr>
              <a:t> 。</a:t>
            </a:r>
            <a:endParaRPr lang="en-US" altLang="zh-CN" sz="2400" b="1" smtClean="0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059113" y="5373688"/>
            <a:ext cx="60848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>
                <a:solidFill>
                  <a:schemeClr val="tx2"/>
                </a:solidFill>
                <a:latin typeface="新細明體" charset="-120"/>
              </a:rPr>
              <a:t>                                                                               </a:t>
            </a:r>
            <a:r>
              <a:rPr lang="zh-CN" altLang="en-US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（</a:t>
            </a:r>
            <a:r>
              <a:rPr lang="zh-TW" altLang="en-US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資料來源</a:t>
            </a:r>
            <a:r>
              <a:rPr lang="zh-CN" altLang="en-US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／</a:t>
            </a:r>
            <a:r>
              <a:rPr lang="zh-TW" altLang="en-US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台灣頭痛醫學會 </a:t>
            </a:r>
            <a:r>
              <a:rPr lang="en-US" altLang="zh-TW" b="1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pic>
        <p:nvPicPr>
          <p:cNvPr id="22532" name="Picture 4" descr="RED for Innovation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157788"/>
            <a:ext cx="25558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53425" cy="865188"/>
          </a:xfrm>
        </p:spPr>
        <p:txBody>
          <a:bodyPr/>
          <a:lstStyle/>
          <a:p>
            <a:pPr algn="l" eaLnBrk="1" hangingPunct="1"/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4000" b="1" smtClean="0">
                <a:solidFill>
                  <a:schemeClr val="tx1"/>
                </a:solidFill>
                <a:ea typeface="新細明體" charset="-120"/>
              </a:rPr>
              <a:t>頭痛的警訊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idx="1"/>
          </p:nvPr>
        </p:nvSpPr>
        <p:spPr>
          <a:xfrm>
            <a:off x="900113" y="1700213"/>
            <a:ext cx="7704137" cy="482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如果有以下情形必須會診專業藥師及醫師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-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 經常性頭痛或嚴重頭痛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,</a:t>
            </a: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並且是突發性的。</a:t>
            </a:r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lang="zh-TW" altLang="en-US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 嚴重頭痛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,</a:t>
            </a: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並伴隨頸部硬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,</a:t>
            </a: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發燒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,</a:t>
            </a: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嘔吐和意識模糊。 </a:t>
            </a:r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 因為意外或頭部外傷引起的頭痛。 </a:t>
            </a:r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 虛弱</a:t>
            </a:r>
            <a:r>
              <a:rPr lang="en-US" altLang="zh-TW" smtClean="0">
                <a:solidFill>
                  <a:srgbClr val="000000"/>
                </a:solidFill>
                <a:ea typeface="新細明體" charset="-120"/>
              </a:rPr>
              <a:t>, </a:t>
            </a:r>
            <a:r>
              <a:rPr lang="zh-TW" altLang="en-US" smtClean="0">
                <a:solidFill>
                  <a:srgbClr val="000000"/>
                </a:solidFill>
                <a:ea typeface="新細明體" charset="-120"/>
              </a:rPr>
              <a:t>麻痺或言語不能。</a:t>
            </a:r>
          </a:p>
        </p:txBody>
      </p:sp>
      <p:pic>
        <p:nvPicPr>
          <p:cNvPr id="23555" name="Picture 3" descr="headache patien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652963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03575" y="6248400"/>
            <a:ext cx="5472113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依照藥師建議劑量使用</a:t>
            </a:r>
            <a:r>
              <a:rPr kumimoji="0" lang="zh-TW" altLang="en-US" sz="2400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安全無虞</a:t>
            </a:r>
            <a:r>
              <a:rPr kumimoji="0"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kumimoji="0"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7763" y="1844675"/>
            <a:ext cx="2916237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  <a:ea typeface="微軟正黑體"/>
                <a:cs typeface="Calibri" pitchFamily="34" charset="0"/>
              </a:rPr>
              <a:t>非類固醇消炎藥</a:t>
            </a:r>
            <a:endParaRPr kumimoji="0" lang="zh-TW" altLang="en-US" sz="2400" b="1">
              <a:solidFill>
                <a:srgbClr val="000000"/>
              </a:solidFill>
              <a:ea typeface="微軟正黑體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9113" y="1844675"/>
            <a:ext cx="3097212" cy="647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0000"/>
                </a:solidFill>
                <a:latin typeface="Calibri" pitchFamily="34" charset="0"/>
                <a:ea typeface="微軟正黑體"/>
                <a:cs typeface="Calibri" pitchFamily="34" charset="0"/>
              </a:rPr>
              <a:t>乙醯胺酚</a:t>
            </a:r>
            <a:endParaRPr kumimoji="0" lang="zh-TW" altLang="en-US" sz="2400" b="1">
              <a:solidFill>
                <a:srgbClr val="000000"/>
              </a:solidFill>
              <a:ea typeface="微軟正黑體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844675"/>
            <a:ext cx="2995613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SzPct val="85000"/>
              <a:defRPr/>
            </a:pPr>
            <a:r>
              <a:rPr kumimoji="0" lang="zh-TW" altLang="en-US" sz="2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麻醉性止痛藥</a:t>
            </a:r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82700"/>
          </a:xfrm>
        </p:spPr>
        <p:txBody>
          <a:bodyPr anchor="t"/>
          <a:lstStyle/>
          <a:p>
            <a:pPr eaLnBrk="1" hangingPunct="1"/>
            <a:r>
              <a:rPr lang="zh-TW" altLang="en-US" sz="4000" b="1" smtClean="0">
                <a:solidFill>
                  <a:srgbClr val="000099"/>
                </a:solidFill>
                <a:ea typeface="新細明體" charset="-120"/>
              </a:rPr>
              <a:t>      止痛藥的分類</a:t>
            </a:r>
            <a:endParaRPr lang="zh-TW" altLang="en-US" sz="4000" b="1" smtClean="0">
              <a:ea typeface="新細明體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25" y="2786063"/>
            <a:ext cx="2974975" cy="3544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重度疼痛下使用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快速有效止痛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有成癮性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常見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: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嗎啡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,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可待因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480050"/>
            <a:ext cx="2757488" cy="711200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處方藥                                   需經過醫師處方下使用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575" y="5445125"/>
            <a:ext cx="2870200" cy="746125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指示藥 </a:t>
            </a:r>
            <a:r>
              <a:rPr kumimoji="0" lang="en-US" altLang="zh-TW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(OTC)</a:t>
            </a: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                               在藥師指示下使用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59113" y="2708275"/>
            <a:ext cx="0" cy="34861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6325" y="2781300"/>
            <a:ext cx="0" cy="34845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0788" y="5445125"/>
            <a:ext cx="2652712" cy="746125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指示藥 </a:t>
            </a:r>
            <a:r>
              <a:rPr kumimoji="0" lang="en-US" altLang="zh-TW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處方藥</a:t>
            </a:r>
            <a:endParaRPr kumimoji="0" lang="en-US" altLang="zh-TW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經過醫師處方下＆在藥師指示下使用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2138" y="2781300"/>
            <a:ext cx="2974975" cy="3544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輕到中度疼痛下使用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有效止痛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,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退燒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無成癮性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常見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: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普拿疼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9025" y="2492375"/>
            <a:ext cx="2974975" cy="385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輕到中度疼痛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,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併有發炎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反應時使用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有效消炎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,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止痛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無成癮性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常見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: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肌立</a:t>
            </a:r>
            <a:r>
              <a:rPr kumimoji="0" lang="en-US" altLang="zh-TW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, </a:t>
            </a: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百服寧</a:t>
            </a:r>
            <a:endParaRPr kumimoji="0" lang="en-US" altLang="zh-TW" sz="2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en-US" altLang="zh-TW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ct val="20000"/>
              </a:spcBef>
              <a:buSzPct val="85000"/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grpSp>
        <p:nvGrpSpPr>
          <p:cNvPr id="24590" name="Group 56"/>
          <p:cNvGrpSpPr>
            <a:grpSpLocks/>
          </p:cNvGrpSpPr>
          <p:nvPr/>
        </p:nvGrpSpPr>
        <p:grpSpPr bwMode="auto">
          <a:xfrm>
            <a:off x="468313" y="6237288"/>
            <a:ext cx="1008062" cy="620712"/>
            <a:chOff x="3083" y="1738"/>
            <a:chExt cx="2173" cy="1983"/>
          </a:xfrm>
        </p:grpSpPr>
        <p:sp>
          <p:nvSpPr>
            <p:cNvPr id="24591" name="Freeform 57"/>
            <p:cNvSpPr>
              <a:spLocks/>
            </p:cNvSpPr>
            <p:nvPr/>
          </p:nvSpPr>
          <p:spPr bwMode="auto">
            <a:xfrm>
              <a:off x="4946" y="1777"/>
              <a:ext cx="310" cy="1753"/>
            </a:xfrm>
            <a:custGeom>
              <a:avLst/>
              <a:gdLst>
                <a:gd name="T0" fmla="*/ 219 w 310"/>
                <a:gd name="T1" fmla="*/ 0 h 1753"/>
                <a:gd name="T2" fmla="*/ 248 w 310"/>
                <a:gd name="T3" fmla="*/ 55 h 1753"/>
                <a:gd name="T4" fmla="*/ 258 w 310"/>
                <a:gd name="T5" fmla="*/ 112 h 1753"/>
                <a:gd name="T6" fmla="*/ 185 w 310"/>
                <a:gd name="T7" fmla="*/ 251 h 1753"/>
                <a:gd name="T8" fmla="*/ 230 w 310"/>
                <a:gd name="T9" fmla="*/ 300 h 1753"/>
                <a:gd name="T10" fmla="*/ 264 w 310"/>
                <a:gd name="T11" fmla="*/ 373 h 1753"/>
                <a:gd name="T12" fmla="*/ 269 w 310"/>
                <a:gd name="T13" fmla="*/ 454 h 1753"/>
                <a:gd name="T14" fmla="*/ 204 w 310"/>
                <a:gd name="T15" fmla="*/ 752 h 1753"/>
                <a:gd name="T16" fmla="*/ 159 w 310"/>
                <a:gd name="T17" fmla="*/ 809 h 1753"/>
                <a:gd name="T18" fmla="*/ 172 w 310"/>
                <a:gd name="T19" fmla="*/ 963 h 1753"/>
                <a:gd name="T20" fmla="*/ 170 w 310"/>
                <a:gd name="T21" fmla="*/ 1002 h 1753"/>
                <a:gd name="T22" fmla="*/ 222 w 310"/>
                <a:gd name="T23" fmla="*/ 1054 h 1753"/>
                <a:gd name="T24" fmla="*/ 266 w 310"/>
                <a:gd name="T25" fmla="*/ 1125 h 1753"/>
                <a:gd name="T26" fmla="*/ 279 w 310"/>
                <a:gd name="T27" fmla="*/ 1190 h 1753"/>
                <a:gd name="T28" fmla="*/ 310 w 310"/>
                <a:gd name="T29" fmla="*/ 1740 h 1753"/>
                <a:gd name="T30" fmla="*/ 183 w 310"/>
                <a:gd name="T31" fmla="*/ 1753 h 1753"/>
                <a:gd name="T32" fmla="*/ 175 w 310"/>
                <a:gd name="T33" fmla="*/ 1399 h 1753"/>
                <a:gd name="T34" fmla="*/ 175 w 310"/>
                <a:gd name="T35" fmla="*/ 1106 h 1753"/>
                <a:gd name="T36" fmla="*/ 47 w 310"/>
                <a:gd name="T37" fmla="*/ 1015 h 1753"/>
                <a:gd name="T38" fmla="*/ 44 w 310"/>
                <a:gd name="T39" fmla="*/ 945 h 1753"/>
                <a:gd name="T40" fmla="*/ 60 w 310"/>
                <a:gd name="T41" fmla="*/ 895 h 1753"/>
                <a:gd name="T42" fmla="*/ 68 w 310"/>
                <a:gd name="T43" fmla="*/ 731 h 1753"/>
                <a:gd name="T44" fmla="*/ 110 w 310"/>
                <a:gd name="T45" fmla="*/ 626 h 1753"/>
                <a:gd name="T46" fmla="*/ 175 w 310"/>
                <a:gd name="T47" fmla="*/ 452 h 1753"/>
                <a:gd name="T48" fmla="*/ 206 w 310"/>
                <a:gd name="T49" fmla="*/ 366 h 1753"/>
                <a:gd name="T50" fmla="*/ 136 w 310"/>
                <a:gd name="T51" fmla="*/ 292 h 1753"/>
                <a:gd name="T52" fmla="*/ 0 w 310"/>
                <a:gd name="T53" fmla="*/ 243 h 1753"/>
                <a:gd name="T54" fmla="*/ 209 w 310"/>
                <a:gd name="T55" fmla="*/ 45 h 1753"/>
                <a:gd name="T56" fmla="*/ 219 w 310"/>
                <a:gd name="T57" fmla="*/ 0 h 1753"/>
                <a:gd name="T58" fmla="*/ 219 w 310"/>
                <a:gd name="T59" fmla="*/ 0 h 17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0"/>
                <a:gd name="T91" fmla="*/ 0 h 1753"/>
                <a:gd name="T92" fmla="*/ 310 w 310"/>
                <a:gd name="T93" fmla="*/ 1753 h 17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0" h="1753">
                  <a:moveTo>
                    <a:pt x="219" y="0"/>
                  </a:moveTo>
                  <a:lnTo>
                    <a:pt x="248" y="55"/>
                  </a:lnTo>
                  <a:lnTo>
                    <a:pt x="258" y="112"/>
                  </a:lnTo>
                  <a:lnTo>
                    <a:pt x="185" y="251"/>
                  </a:lnTo>
                  <a:lnTo>
                    <a:pt x="230" y="300"/>
                  </a:lnTo>
                  <a:lnTo>
                    <a:pt x="264" y="373"/>
                  </a:lnTo>
                  <a:lnTo>
                    <a:pt x="269" y="454"/>
                  </a:lnTo>
                  <a:lnTo>
                    <a:pt x="204" y="752"/>
                  </a:lnTo>
                  <a:lnTo>
                    <a:pt x="159" y="809"/>
                  </a:lnTo>
                  <a:lnTo>
                    <a:pt x="172" y="963"/>
                  </a:lnTo>
                  <a:lnTo>
                    <a:pt x="170" y="1002"/>
                  </a:lnTo>
                  <a:lnTo>
                    <a:pt x="222" y="1054"/>
                  </a:lnTo>
                  <a:lnTo>
                    <a:pt x="266" y="1125"/>
                  </a:lnTo>
                  <a:lnTo>
                    <a:pt x="279" y="1190"/>
                  </a:lnTo>
                  <a:lnTo>
                    <a:pt x="310" y="1740"/>
                  </a:lnTo>
                  <a:lnTo>
                    <a:pt x="183" y="1753"/>
                  </a:lnTo>
                  <a:lnTo>
                    <a:pt x="175" y="1399"/>
                  </a:lnTo>
                  <a:lnTo>
                    <a:pt x="175" y="1106"/>
                  </a:lnTo>
                  <a:lnTo>
                    <a:pt x="47" y="1015"/>
                  </a:lnTo>
                  <a:lnTo>
                    <a:pt x="44" y="945"/>
                  </a:lnTo>
                  <a:lnTo>
                    <a:pt x="60" y="895"/>
                  </a:lnTo>
                  <a:lnTo>
                    <a:pt x="68" y="731"/>
                  </a:lnTo>
                  <a:lnTo>
                    <a:pt x="110" y="626"/>
                  </a:lnTo>
                  <a:lnTo>
                    <a:pt x="175" y="452"/>
                  </a:lnTo>
                  <a:lnTo>
                    <a:pt x="206" y="366"/>
                  </a:lnTo>
                  <a:lnTo>
                    <a:pt x="136" y="292"/>
                  </a:lnTo>
                  <a:lnTo>
                    <a:pt x="0" y="243"/>
                  </a:lnTo>
                  <a:lnTo>
                    <a:pt x="209" y="4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2" name="Freeform 58"/>
            <p:cNvSpPr>
              <a:spLocks/>
            </p:cNvSpPr>
            <p:nvPr/>
          </p:nvSpPr>
          <p:spPr bwMode="auto">
            <a:xfrm>
              <a:off x="4040" y="2549"/>
              <a:ext cx="687" cy="992"/>
            </a:xfrm>
            <a:custGeom>
              <a:avLst/>
              <a:gdLst>
                <a:gd name="T0" fmla="*/ 671 w 687"/>
                <a:gd name="T1" fmla="*/ 178 h 992"/>
                <a:gd name="T2" fmla="*/ 611 w 687"/>
                <a:gd name="T3" fmla="*/ 186 h 992"/>
                <a:gd name="T4" fmla="*/ 582 w 687"/>
                <a:gd name="T5" fmla="*/ 321 h 992"/>
                <a:gd name="T6" fmla="*/ 462 w 687"/>
                <a:gd name="T7" fmla="*/ 726 h 992"/>
                <a:gd name="T8" fmla="*/ 426 w 687"/>
                <a:gd name="T9" fmla="*/ 773 h 992"/>
                <a:gd name="T10" fmla="*/ 441 w 687"/>
                <a:gd name="T11" fmla="*/ 898 h 992"/>
                <a:gd name="T12" fmla="*/ 439 w 687"/>
                <a:gd name="T13" fmla="*/ 953 h 992"/>
                <a:gd name="T14" fmla="*/ 434 w 687"/>
                <a:gd name="T15" fmla="*/ 992 h 992"/>
                <a:gd name="T16" fmla="*/ 314 w 687"/>
                <a:gd name="T17" fmla="*/ 992 h 992"/>
                <a:gd name="T18" fmla="*/ 348 w 687"/>
                <a:gd name="T19" fmla="*/ 937 h 992"/>
                <a:gd name="T20" fmla="*/ 321 w 687"/>
                <a:gd name="T21" fmla="*/ 773 h 992"/>
                <a:gd name="T22" fmla="*/ 308 w 687"/>
                <a:gd name="T23" fmla="*/ 726 h 992"/>
                <a:gd name="T24" fmla="*/ 361 w 687"/>
                <a:gd name="T25" fmla="*/ 687 h 992"/>
                <a:gd name="T26" fmla="*/ 415 w 687"/>
                <a:gd name="T27" fmla="*/ 585 h 992"/>
                <a:gd name="T28" fmla="*/ 507 w 687"/>
                <a:gd name="T29" fmla="*/ 277 h 992"/>
                <a:gd name="T30" fmla="*/ 504 w 687"/>
                <a:gd name="T31" fmla="*/ 170 h 992"/>
                <a:gd name="T32" fmla="*/ 428 w 687"/>
                <a:gd name="T33" fmla="*/ 131 h 992"/>
                <a:gd name="T34" fmla="*/ 0 w 687"/>
                <a:gd name="T35" fmla="*/ 19 h 992"/>
                <a:gd name="T36" fmla="*/ 160 w 687"/>
                <a:gd name="T37" fmla="*/ 0 h 992"/>
                <a:gd name="T38" fmla="*/ 358 w 687"/>
                <a:gd name="T39" fmla="*/ 58 h 992"/>
                <a:gd name="T40" fmla="*/ 687 w 687"/>
                <a:gd name="T41" fmla="*/ 50 h 992"/>
                <a:gd name="T42" fmla="*/ 671 w 687"/>
                <a:gd name="T43" fmla="*/ 178 h 992"/>
                <a:gd name="T44" fmla="*/ 671 w 687"/>
                <a:gd name="T45" fmla="*/ 178 h 9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7"/>
                <a:gd name="T70" fmla="*/ 0 h 992"/>
                <a:gd name="T71" fmla="*/ 687 w 687"/>
                <a:gd name="T72" fmla="*/ 992 h 9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7" h="992">
                  <a:moveTo>
                    <a:pt x="671" y="178"/>
                  </a:moveTo>
                  <a:lnTo>
                    <a:pt x="611" y="186"/>
                  </a:lnTo>
                  <a:lnTo>
                    <a:pt x="582" y="321"/>
                  </a:lnTo>
                  <a:lnTo>
                    <a:pt x="462" y="726"/>
                  </a:lnTo>
                  <a:lnTo>
                    <a:pt x="426" y="773"/>
                  </a:lnTo>
                  <a:lnTo>
                    <a:pt x="441" y="898"/>
                  </a:lnTo>
                  <a:lnTo>
                    <a:pt x="439" y="953"/>
                  </a:lnTo>
                  <a:lnTo>
                    <a:pt x="434" y="992"/>
                  </a:lnTo>
                  <a:lnTo>
                    <a:pt x="314" y="992"/>
                  </a:lnTo>
                  <a:lnTo>
                    <a:pt x="348" y="937"/>
                  </a:lnTo>
                  <a:lnTo>
                    <a:pt x="321" y="773"/>
                  </a:lnTo>
                  <a:lnTo>
                    <a:pt x="308" y="726"/>
                  </a:lnTo>
                  <a:lnTo>
                    <a:pt x="361" y="687"/>
                  </a:lnTo>
                  <a:lnTo>
                    <a:pt x="415" y="585"/>
                  </a:lnTo>
                  <a:lnTo>
                    <a:pt x="507" y="277"/>
                  </a:lnTo>
                  <a:lnTo>
                    <a:pt x="504" y="170"/>
                  </a:lnTo>
                  <a:lnTo>
                    <a:pt x="428" y="131"/>
                  </a:lnTo>
                  <a:lnTo>
                    <a:pt x="0" y="19"/>
                  </a:lnTo>
                  <a:lnTo>
                    <a:pt x="160" y="0"/>
                  </a:lnTo>
                  <a:lnTo>
                    <a:pt x="358" y="58"/>
                  </a:lnTo>
                  <a:lnTo>
                    <a:pt x="687" y="50"/>
                  </a:lnTo>
                  <a:lnTo>
                    <a:pt x="671" y="178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3" name="Freeform 59"/>
            <p:cNvSpPr>
              <a:spLocks/>
            </p:cNvSpPr>
            <p:nvPr/>
          </p:nvSpPr>
          <p:spPr bwMode="auto">
            <a:xfrm>
              <a:off x="3085" y="2946"/>
              <a:ext cx="1005" cy="391"/>
            </a:xfrm>
            <a:custGeom>
              <a:avLst/>
              <a:gdLst>
                <a:gd name="T0" fmla="*/ 0 w 1005"/>
                <a:gd name="T1" fmla="*/ 0 h 391"/>
                <a:gd name="T2" fmla="*/ 16 w 1005"/>
                <a:gd name="T3" fmla="*/ 57 h 391"/>
                <a:gd name="T4" fmla="*/ 42 w 1005"/>
                <a:gd name="T5" fmla="*/ 99 h 391"/>
                <a:gd name="T6" fmla="*/ 204 w 1005"/>
                <a:gd name="T7" fmla="*/ 159 h 391"/>
                <a:gd name="T8" fmla="*/ 559 w 1005"/>
                <a:gd name="T9" fmla="*/ 258 h 391"/>
                <a:gd name="T10" fmla="*/ 955 w 1005"/>
                <a:gd name="T11" fmla="*/ 391 h 391"/>
                <a:gd name="T12" fmla="*/ 1005 w 1005"/>
                <a:gd name="T13" fmla="*/ 300 h 391"/>
                <a:gd name="T14" fmla="*/ 726 w 1005"/>
                <a:gd name="T15" fmla="*/ 245 h 391"/>
                <a:gd name="T16" fmla="*/ 47 w 1005"/>
                <a:gd name="T17" fmla="*/ 57 h 391"/>
                <a:gd name="T18" fmla="*/ 0 w 1005"/>
                <a:gd name="T19" fmla="*/ 0 h 391"/>
                <a:gd name="T20" fmla="*/ 0 w 1005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5"/>
                <a:gd name="T34" fmla="*/ 0 h 391"/>
                <a:gd name="T35" fmla="*/ 1005 w 1005"/>
                <a:gd name="T36" fmla="*/ 391 h 3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5" h="391">
                  <a:moveTo>
                    <a:pt x="0" y="0"/>
                  </a:moveTo>
                  <a:lnTo>
                    <a:pt x="16" y="57"/>
                  </a:lnTo>
                  <a:lnTo>
                    <a:pt x="42" y="99"/>
                  </a:lnTo>
                  <a:lnTo>
                    <a:pt x="204" y="159"/>
                  </a:lnTo>
                  <a:lnTo>
                    <a:pt x="559" y="258"/>
                  </a:lnTo>
                  <a:lnTo>
                    <a:pt x="955" y="391"/>
                  </a:lnTo>
                  <a:lnTo>
                    <a:pt x="1005" y="300"/>
                  </a:lnTo>
                  <a:lnTo>
                    <a:pt x="726" y="245"/>
                  </a:lnTo>
                  <a:lnTo>
                    <a:pt x="4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4" name="Freeform 60"/>
            <p:cNvSpPr>
              <a:spLocks/>
            </p:cNvSpPr>
            <p:nvPr/>
          </p:nvSpPr>
          <p:spPr bwMode="auto">
            <a:xfrm>
              <a:off x="3088" y="3254"/>
              <a:ext cx="530" cy="227"/>
            </a:xfrm>
            <a:custGeom>
              <a:avLst/>
              <a:gdLst>
                <a:gd name="T0" fmla="*/ 501 w 530"/>
                <a:gd name="T1" fmla="*/ 0 h 227"/>
                <a:gd name="T2" fmla="*/ 524 w 530"/>
                <a:gd name="T3" fmla="*/ 42 h 227"/>
                <a:gd name="T4" fmla="*/ 530 w 530"/>
                <a:gd name="T5" fmla="*/ 83 h 227"/>
                <a:gd name="T6" fmla="*/ 517 w 530"/>
                <a:gd name="T7" fmla="*/ 125 h 227"/>
                <a:gd name="T8" fmla="*/ 485 w 530"/>
                <a:gd name="T9" fmla="*/ 169 h 227"/>
                <a:gd name="T10" fmla="*/ 357 w 530"/>
                <a:gd name="T11" fmla="*/ 188 h 227"/>
                <a:gd name="T12" fmla="*/ 324 w 530"/>
                <a:gd name="T13" fmla="*/ 222 h 227"/>
                <a:gd name="T14" fmla="*/ 120 w 530"/>
                <a:gd name="T15" fmla="*/ 227 h 227"/>
                <a:gd name="T16" fmla="*/ 36 w 530"/>
                <a:gd name="T17" fmla="*/ 209 h 227"/>
                <a:gd name="T18" fmla="*/ 5 w 530"/>
                <a:gd name="T19" fmla="*/ 159 h 227"/>
                <a:gd name="T20" fmla="*/ 0 w 530"/>
                <a:gd name="T21" fmla="*/ 109 h 227"/>
                <a:gd name="T22" fmla="*/ 5 w 530"/>
                <a:gd name="T23" fmla="*/ 60 h 227"/>
                <a:gd name="T24" fmla="*/ 63 w 530"/>
                <a:gd name="T25" fmla="*/ 136 h 227"/>
                <a:gd name="T26" fmla="*/ 300 w 530"/>
                <a:gd name="T27" fmla="*/ 138 h 227"/>
                <a:gd name="T28" fmla="*/ 407 w 530"/>
                <a:gd name="T29" fmla="*/ 115 h 227"/>
                <a:gd name="T30" fmla="*/ 483 w 530"/>
                <a:gd name="T31" fmla="*/ 68 h 227"/>
                <a:gd name="T32" fmla="*/ 501 w 530"/>
                <a:gd name="T33" fmla="*/ 0 h 227"/>
                <a:gd name="T34" fmla="*/ 501 w 530"/>
                <a:gd name="T35" fmla="*/ 0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0"/>
                <a:gd name="T55" fmla="*/ 0 h 227"/>
                <a:gd name="T56" fmla="*/ 530 w 530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0" h="227">
                  <a:moveTo>
                    <a:pt x="501" y="0"/>
                  </a:moveTo>
                  <a:lnTo>
                    <a:pt x="524" y="42"/>
                  </a:lnTo>
                  <a:lnTo>
                    <a:pt x="530" y="83"/>
                  </a:lnTo>
                  <a:lnTo>
                    <a:pt x="517" y="125"/>
                  </a:lnTo>
                  <a:lnTo>
                    <a:pt x="485" y="169"/>
                  </a:lnTo>
                  <a:lnTo>
                    <a:pt x="357" y="188"/>
                  </a:lnTo>
                  <a:lnTo>
                    <a:pt x="324" y="222"/>
                  </a:lnTo>
                  <a:lnTo>
                    <a:pt x="120" y="227"/>
                  </a:lnTo>
                  <a:lnTo>
                    <a:pt x="36" y="209"/>
                  </a:lnTo>
                  <a:lnTo>
                    <a:pt x="5" y="159"/>
                  </a:lnTo>
                  <a:lnTo>
                    <a:pt x="0" y="109"/>
                  </a:lnTo>
                  <a:lnTo>
                    <a:pt x="5" y="60"/>
                  </a:lnTo>
                  <a:lnTo>
                    <a:pt x="63" y="136"/>
                  </a:lnTo>
                  <a:lnTo>
                    <a:pt x="300" y="138"/>
                  </a:lnTo>
                  <a:lnTo>
                    <a:pt x="407" y="115"/>
                  </a:lnTo>
                  <a:lnTo>
                    <a:pt x="483" y="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5" name="Freeform 61"/>
            <p:cNvSpPr>
              <a:spLocks/>
            </p:cNvSpPr>
            <p:nvPr/>
          </p:nvSpPr>
          <p:spPr bwMode="auto">
            <a:xfrm>
              <a:off x="3824" y="3275"/>
              <a:ext cx="143" cy="274"/>
            </a:xfrm>
            <a:custGeom>
              <a:avLst/>
              <a:gdLst>
                <a:gd name="T0" fmla="*/ 109 w 143"/>
                <a:gd name="T1" fmla="*/ 8 h 274"/>
                <a:gd name="T2" fmla="*/ 138 w 143"/>
                <a:gd name="T3" fmla="*/ 62 h 274"/>
                <a:gd name="T4" fmla="*/ 143 w 143"/>
                <a:gd name="T5" fmla="*/ 117 h 274"/>
                <a:gd name="T6" fmla="*/ 123 w 143"/>
                <a:gd name="T7" fmla="*/ 177 h 274"/>
                <a:gd name="T8" fmla="*/ 83 w 143"/>
                <a:gd name="T9" fmla="*/ 271 h 274"/>
                <a:gd name="T10" fmla="*/ 0 w 143"/>
                <a:gd name="T11" fmla="*/ 274 h 274"/>
                <a:gd name="T12" fmla="*/ 10 w 143"/>
                <a:gd name="T13" fmla="*/ 216 h 274"/>
                <a:gd name="T14" fmla="*/ 91 w 143"/>
                <a:gd name="T15" fmla="*/ 112 h 274"/>
                <a:gd name="T16" fmla="*/ 83 w 143"/>
                <a:gd name="T17" fmla="*/ 41 h 274"/>
                <a:gd name="T18" fmla="*/ 57 w 143"/>
                <a:gd name="T19" fmla="*/ 0 h 274"/>
                <a:gd name="T20" fmla="*/ 109 w 143"/>
                <a:gd name="T21" fmla="*/ 8 h 274"/>
                <a:gd name="T22" fmla="*/ 109 w 143"/>
                <a:gd name="T23" fmla="*/ 8 h 2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274"/>
                <a:gd name="T38" fmla="*/ 143 w 143"/>
                <a:gd name="T39" fmla="*/ 274 h 2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274">
                  <a:moveTo>
                    <a:pt x="109" y="8"/>
                  </a:moveTo>
                  <a:lnTo>
                    <a:pt x="138" y="62"/>
                  </a:lnTo>
                  <a:lnTo>
                    <a:pt x="143" y="117"/>
                  </a:lnTo>
                  <a:lnTo>
                    <a:pt x="123" y="177"/>
                  </a:lnTo>
                  <a:lnTo>
                    <a:pt x="83" y="271"/>
                  </a:lnTo>
                  <a:lnTo>
                    <a:pt x="0" y="274"/>
                  </a:lnTo>
                  <a:lnTo>
                    <a:pt x="10" y="216"/>
                  </a:lnTo>
                  <a:lnTo>
                    <a:pt x="91" y="112"/>
                  </a:lnTo>
                  <a:lnTo>
                    <a:pt x="83" y="41"/>
                  </a:lnTo>
                  <a:lnTo>
                    <a:pt x="57" y="0"/>
                  </a:lnTo>
                  <a:lnTo>
                    <a:pt x="109" y="8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6" name="Freeform 62"/>
            <p:cNvSpPr>
              <a:spLocks/>
            </p:cNvSpPr>
            <p:nvPr/>
          </p:nvSpPr>
          <p:spPr bwMode="auto">
            <a:xfrm>
              <a:off x="3109" y="2424"/>
              <a:ext cx="1435" cy="846"/>
            </a:xfrm>
            <a:custGeom>
              <a:avLst/>
              <a:gdLst>
                <a:gd name="T0" fmla="*/ 169 w 1435"/>
                <a:gd name="T1" fmla="*/ 21 h 846"/>
                <a:gd name="T2" fmla="*/ 115 w 1435"/>
                <a:gd name="T3" fmla="*/ 120 h 846"/>
                <a:gd name="T4" fmla="*/ 15 w 1435"/>
                <a:gd name="T5" fmla="*/ 386 h 846"/>
                <a:gd name="T6" fmla="*/ 0 w 1435"/>
                <a:gd name="T7" fmla="*/ 496 h 846"/>
                <a:gd name="T8" fmla="*/ 18 w 1435"/>
                <a:gd name="T9" fmla="*/ 574 h 846"/>
                <a:gd name="T10" fmla="*/ 313 w 1435"/>
                <a:gd name="T11" fmla="*/ 655 h 846"/>
                <a:gd name="T12" fmla="*/ 937 w 1435"/>
                <a:gd name="T13" fmla="*/ 830 h 846"/>
                <a:gd name="T14" fmla="*/ 1012 w 1435"/>
                <a:gd name="T15" fmla="*/ 786 h 846"/>
                <a:gd name="T16" fmla="*/ 1104 w 1435"/>
                <a:gd name="T17" fmla="*/ 786 h 846"/>
                <a:gd name="T18" fmla="*/ 1182 w 1435"/>
                <a:gd name="T19" fmla="*/ 804 h 846"/>
                <a:gd name="T20" fmla="*/ 1229 w 1435"/>
                <a:gd name="T21" fmla="*/ 846 h 846"/>
                <a:gd name="T22" fmla="*/ 1331 w 1435"/>
                <a:gd name="T23" fmla="*/ 767 h 846"/>
                <a:gd name="T24" fmla="*/ 1435 w 1435"/>
                <a:gd name="T25" fmla="*/ 402 h 846"/>
                <a:gd name="T26" fmla="*/ 1427 w 1435"/>
                <a:gd name="T27" fmla="*/ 292 h 846"/>
                <a:gd name="T28" fmla="*/ 1302 w 1435"/>
                <a:gd name="T29" fmla="*/ 238 h 846"/>
                <a:gd name="T30" fmla="*/ 853 w 1435"/>
                <a:gd name="T31" fmla="*/ 141 h 846"/>
                <a:gd name="T32" fmla="*/ 370 w 1435"/>
                <a:gd name="T33" fmla="*/ 29 h 846"/>
                <a:gd name="T34" fmla="*/ 206 w 1435"/>
                <a:gd name="T35" fmla="*/ 0 h 846"/>
                <a:gd name="T36" fmla="*/ 169 w 1435"/>
                <a:gd name="T37" fmla="*/ 21 h 846"/>
                <a:gd name="T38" fmla="*/ 169 w 1435"/>
                <a:gd name="T39" fmla="*/ 21 h 8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5"/>
                <a:gd name="T61" fmla="*/ 0 h 846"/>
                <a:gd name="T62" fmla="*/ 1435 w 1435"/>
                <a:gd name="T63" fmla="*/ 846 h 8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5" h="846">
                  <a:moveTo>
                    <a:pt x="169" y="21"/>
                  </a:moveTo>
                  <a:lnTo>
                    <a:pt x="115" y="120"/>
                  </a:lnTo>
                  <a:lnTo>
                    <a:pt x="15" y="386"/>
                  </a:lnTo>
                  <a:lnTo>
                    <a:pt x="0" y="496"/>
                  </a:lnTo>
                  <a:lnTo>
                    <a:pt x="18" y="574"/>
                  </a:lnTo>
                  <a:lnTo>
                    <a:pt x="313" y="655"/>
                  </a:lnTo>
                  <a:lnTo>
                    <a:pt x="937" y="830"/>
                  </a:lnTo>
                  <a:lnTo>
                    <a:pt x="1012" y="786"/>
                  </a:lnTo>
                  <a:lnTo>
                    <a:pt x="1104" y="786"/>
                  </a:lnTo>
                  <a:lnTo>
                    <a:pt x="1182" y="804"/>
                  </a:lnTo>
                  <a:lnTo>
                    <a:pt x="1229" y="846"/>
                  </a:lnTo>
                  <a:lnTo>
                    <a:pt x="1331" y="767"/>
                  </a:lnTo>
                  <a:lnTo>
                    <a:pt x="1435" y="402"/>
                  </a:lnTo>
                  <a:lnTo>
                    <a:pt x="1427" y="292"/>
                  </a:lnTo>
                  <a:lnTo>
                    <a:pt x="1302" y="238"/>
                  </a:lnTo>
                  <a:lnTo>
                    <a:pt x="853" y="141"/>
                  </a:lnTo>
                  <a:lnTo>
                    <a:pt x="370" y="29"/>
                  </a:lnTo>
                  <a:lnTo>
                    <a:pt x="206" y="0"/>
                  </a:lnTo>
                  <a:lnTo>
                    <a:pt x="169" y="2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7" name="Freeform 63"/>
            <p:cNvSpPr>
              <a:spLocks/>
            </p:cNvSpPr>
            <p:nvPr/>
          </p:nvSpPr>
          <p:spPr bwMode="auto">
            <a:xfrm>
              <a:off x="3307" y="2576"/>
              <a:ext cx="183" cy="117"/>
            </a:xfrm>
            <a:custGeom>
              <a:avLst/>
              <a:gdLst>
                <a:gd name="T0" fmla="*/ 8 w 183"/>
                <a:gd name="T1" fmla="*/ 39 h 117"/>
                <a:gd name="T2" fmla="*/ 52 w 183"/>
                <a:gd name="T3" fmla="*/ 62 h 117"/>
                <a:gd name="T4" fmla="*/ 99 w 183"/>
                <a:gd name="T5" fmla="*/ 57 h 117"/>
                <a:gd name="T6" fmla="*/ 165 w 183"/>
                <a:gd name="T7" fmla="*/ 0 h 117"/>
                <a:gd name="T8" fmla="*/ 183 w 183"/>
                <a:gd name="T9" fmla="*/ 41 h 117"/>
                <a:gd name="T10" fmla="*/ 167 w 183"/>
                <a:gd name="T11" fmla="*/ 86 h 117"/>
                <a:gd name="T12" fmla="*/ 99 w 183"/>
                <a:gd name="T13" fmla="*/ 117 h 117"/>
                <a:gd name="T14" fmla="*/ 42 w 183"/>
                <a:gd name="T15" fmla="*/ 112 h 117"/>
                <a:gd name="T16" fmla="*/ 0 w 183"/>
                <a:gd name="T17" fmla="*/ 80 h 117"/>
                <a:gd name="T18" fmla="*/ 8 w 183"/>
                <a:gd name="T19" fmla="*/ 39 h 117"/>
                <a:gd name="T20" fmla="*/ 8 w 183"/>
                <a:gd name="T21" fmla="*/ 39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"/>
                <a:gd name="T34" fmla="*/ 0 h 117"/>
                <a:gd name="T35" fmla="*/ 183 w 183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" h="117">
                  <a:moveTo>
                    <a:pt x="8" y="39"/>
                  </a:moveTo>
                  <a:lnTo>
                    <a:pt x="52" y="62"/>
                  </a:lnTo>
                  <a:lnTo>
                    <a:pt x="99" y="57"/>
                  </a:lnTo>
                  <a:lnTo>
                    <a:pt x="165" y="0"/>
                  </a:lnTo>
                  <a:lnTo>
                    <a:pt x="183" y="41"/>
                  </a:lnTo>
                  <a:lnTo>
                    <a:pt x="167" y="86"/>
                  </a:lnTo>
                  <a:lnTo>
                    <a:pt x="99" y="117"/>
                  </a:lnTo>
                  <a:lnTo>
                    <a:pt x="42" y="112"/>
                  </a:lnTo>
                  <a:lnTo>
                    <a:pt x="0" y="80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8" name="Freeform 64"/>
            <p:cNvSpPr>
              <a:spLocks/>
            </p:cNvSpPr>
            <p:nvPr/>
          </p:nvSpPr>
          <p:spPr bwMode="auto">
            <a:xfrm>
              <a:off x="3612" y="2643"/>
              <a:ext cx="194" cy="123"/>
            </a:xfrm>
            <a:custGeom>
              <a:avLst/>
              <a:gdLst>
                <a:gd name="T0" fmla="*/ 6 w 194"/>
                <a:gd name="T1" fmla="*/ 29 h 123"/>
                <a:gd name="T2" fmla="*/ 58 w 194"/>
                <a:gd name="T3" fmla="*/ 55 h 123"/>
                <a:gd name="T4" fmla="*/ 105 w 194"/>
                <a:gd name="T5" fmla="*/ 55 h 123"/>
                <a:gd name="T6" fmla="*/ 160 w 194"/>
                <a:gd name="T7" fmla="*/ 24 h 123"/>
                <a:gd name="T8" fmla="*/ 178 w 194"/>
                <a:gd name="T9" fmla="*/ 0 h 123"/>
                <a:gd name="T10" fmla="*/ 194 w 194"/>
                <a:gd name="T11" fmla="*/ 58 h 123"/>
                <a:gd name="T12" fmla="*/ 152 w 194"/>
                <a:gd name="T13" fmla="*/ 97 h 123"/>
                <a:gd name="T14" fmla="*/ 68 w 194"/>
                <a:gd name="T15" fmla="*/ 123 h 123"/>
                <a:gd name="T16" fmla="*/ 21 w 194"/>
                <a:gd name="T17" fmla="*/ 100 h 123"/>
                <a:gd name="T18" fmla="*/ 0 w 194"/>
                <a:gd name="T19" fmla="*/ 73 h 123"/>
                <a:gd name="T20" fmla="*/ 6 w 194"/>
                <a:gd name="T21" fmla="*/ 29 h 123"/>
                <a:gd name="T22" fmla="*/ 6 w 194"/>
                <a:gd name="T23" fmla="*/ 29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23"/>
                <a:gd name="T38" fmla="*/ 194 w 194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23">
                  <a:moveTo>
                    <a:pt x="6" y="29"/>
                  </a:moveTo>
                  <a:lnTo>
                    <a:pt x="58" y="55"/>
                  </a:lnTo>
                  <a:lnTo>
                    <a:pt x="105" y="55"/>
                  </a:lnTo>
                  <a:lnTo>
                    <a:pt x="160" y="24"/>
                  </a:lnTo>
                  <a:lnTo>
                    <a:pt x="178" y="0"/>
                  </a:lnTo>
                  <a:lnTo>
                    <a:pt x="194" y="58"/>
                  </a:lnTo>
                  <a:lnTo>
                    <a:pt x="152" y="97"/>
                  </a:lnTo>
                  <a:lnTo>
                    <a:pt x="68" y="123"/>
                  </a:lnTo>
                  <a:lnTo>
                    <a:pt x="21" y="100"/>
                  </a:lnTo>
                  <a:lnTo>
                    <a:pt x="0" y="73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9" name="Freeform 65"/>
            <p:cNvSpPr>
              <a:spLocks/>
            </p:cNvSpPr>
            <p:nvPr/>
          </p:nvSpPr>
          <p:spPr bwMode="auto">
            <a:xfrm>
              <a:off x="3926" y="2709"/>
              <a:ext cx="182" cy="122"/>
            </a:xfrm>
            <a:custGeom>
              <a:avLst/>
              <a:gdLst>
                <a:gd name="T0" fmla="*/ 7 w 182"/>
                <a:gd name="T1" fmla="*/ 34 h 122"/>
                <a:gd name="T2" fmla="*/ 49 w 182"/>
                <a:gd name="T3" fmla="*/ 62 h 122"/>
                <a:gd name="T4" fmla="*/ 107 w 182"/>
                <a:gd name="T5" fmla="*/ 57 h 122"/>
                <a:gd name="T6" fmla="*/ 154 w 182"/>
                <a:gd name="T7" fmla="*/ 26 h 122"/>
                <a:gd name="T8" fmla="*/ 174 w 182"/>
                <a:gd name="T9" fmla="*/ 0 h 122"/>
                <a:gd name="T10" fmla="*/ 182 w 182"/>
                <a:gd name="T11" fmla="*/ 60 h 122"/>
                <a:gd name="T12" fmla="*/ 161 w 182"/>
                <a:gd name="T13" fmla="*/ 96 h 122"/>
                <a:gd name="T14" fmla="*/ 114 w 182"/>
                <a:gd name="T15" fmla="*/ 120 h 122"/>
                <a:gd name="T16" fmla="*/ 47 w 182"/>
                <a:gd name="T17" fmla="*/ 122 h 122"/>
                <a:gd name="T18" fmla="*/ 0 w 182"/>
                <a:gd name="T19" fmla="*/ 91 h 122"/>
                <a:gd name="T20" fmla="*/ 7 w 182"/>
                <a:gd name="T21" fmla="*/ 34 h 122"/>
                <a:gd name="T22" fmla="*/ 7 w 182"/>
                <a:gd name="T23" fmla="*/ 34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22"/>
                <a:gd name="T38" fmla="*/ 182 w 182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22">
                  <a:moveTo>
                    <a:pt x="7" y="34"/>
                  </a:moveTo>
                  <a:lnTo>
                    <a:pt x="49" y="62"/>
                  </a:lnTo>
                  <a:lnTo>
                    <a:pt x="107" y="57"/>
                  </a:lnTo>
                  <a:lnTo>
                    <a:pt x="154" y="26"/>
                  </a:lnTo>
                  <a:lnTo>
                    <a:pt x="174" y="0"/>
                  </a:lnTo>
                  <a:lnTo>
                    <a:pt x="182" y="60"/>
                  </a:lnTo>
                  <a:lnTo>
                    <a:pt x="161" y="96"/>
                  </a:lnTo>
                  <a:lnTo>
                    <a:pt x="114" y="120"/>
                  </a:lnTo>
                  <a:lnTo>
                    <a:pt x="47" y="122"/>
                  </a:lnTo>
                  <a:lnTo>
                    <a:pt x="0" y="91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0" name="Freeform 66"/>
            <p:cNvSpPr>
              <a:spLocks/>
            </p:cNvSpPr>
            <p:nvPr/>
          </p:nvSpPr>
          <p:spPr bwMode="auto">
            <a:xfrm>
              <a:off x="4231" y="2787"/>
              <a:ext cx="183" cy="112"/>
            </a:xfrm>
            <a:custGeom>
              <a:avLst/>
              <a:gdLst>
                <a:gd name="T0" fmla="*/ 3 w 183"/>
                <a:gd name="T1" fmla="*/ 31 h 112"/>
                <a:gd name="T2" fmla="*/ 55 w 183"/>
                <a:gd name="T3" fmla="*/ 60 h 112"/>
                <a:gd name="T4" fmla="*/ 110 w 183"/>
                <a:gd name="T5" fmla="*/ 47 h 112"/>
                <a:gd name="T6" fmla="*/ 164 w 183"/>
                <a:gd name="T7" fmla="*/ 0 h 112"/>
                <a:gd name="T8" fmla="*/ 183 w 183"/>
                <a:gd name="T9" fmla="*/ 39 h 112"/>
                <a:gd name="T10" fmla="*/ 151 w 183"/>
                <a:gd name="T11" fmla="*/ 94 h 112"/>
                <a:gd name="T12" fmla="*/ 89 w 183"/>
                <a:gd name="T13" fmla="*/ 112 h 112"/>
                <a:gd name="T14" fmla="*/ 34 w 183"/>
                <a:gd name="T15" fmla="*/ 104 h 112"/>
                <a:gd name="T16" fmla="*/ 0 w 183"/>
                <a:gd name="T17" fmla="*/ 76 h 112"/>
                <a:gd name="T18" fmla="*/ 3 w 183"/>
                <a:gd name="T19" fmla="*/ 31 h 112"/>
                <a:gd name="T20" fmla="*/ 3 w 183"/>
                <a:gd name="T21" fmla="*/ 31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"/>
                <a:gd name="T34" fmla="*/ 0 h 112"/>
                <a:gd name="T35" fmla="*/ 183 w 183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" h="112">
                  <a:moveTo>
                    <a:pt x="3" y="31"/>
                  </a:moveTo>
                  <a:lnTo>
                    <a:pt x="55" y="60"/>
                  </a:lnTo>
                  <a:lnTo>
                    <a:pt x="110" y="47"/>
                  </a:lnTo>
                  <a:lnTo>
                    <a:pt x="164" y="0"/>
                  </a:lnTo>
                  <a:lnTo>
                    <a:pt x="183" y="39"/>
                  </a:lnTo>
                  <a:lnTo>
                    <a:pt x="151" y="94"/>
                  </a:lnTo>
                  <a:lnTo>
                    <a:pt x="89" y="112"/>
                  </a:lnTo>
                  <a:lnTo>
                    <a:pt x="34" y="104"/>
                  </a:lnTo>
                  <a:lnTo>
                    <a:pt x="0" y="76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1" name="Freeform 67"/>
            <p:cNvSpPr>
              <a:spLocks/>
            </p:cNvSpPr>
            <p:nvPr/>
          </p:nvSpPr>
          <p:spPr bwMode="auto">
            <a:xfrm>
              <a:off x="4119" y="3048"/>
              <a:ext cx="185" cy="112"/>
            </a:xfrm>
            <a:custGeom>
              <a:avLst/>
              <a:gdLst>
                <a:gd name="T0" fmla="*/ 5 w 185"/>
                <a:gd name="T1" fmla="*/ 31 h 112"/>
                <a:gd name="T2" fmla="*/ 41 w 185"/>
                <a:gd name="T3" fmla="*/ 52 h 112"/>
                <a:gd name="T4" fmla="*/ 94 w 185"/>
                <a:gd name="T5" fmla="*/ 55 h 112"/>
                <a:gd name="T6" fmla="*/ 146 w 185"/>
                <a:gd name="T7" fmla="*/ 34 h 112"/>
                <a:gd name="T8" fmla="*/ 172 w 185"/>
                <a:gd name="T9" fmla="*/ 0 h 112"/>
                <a:gd name="T10" fmla="*/ 185 w 185"/>
                <a:gd name="T11" fmla="*/ 60 h 112"/>
                <a:gd name="T12" fmla="*/ 159 w 185"/>
                <a:gd name="T13" fmla="*/ 96 h 112"/>
                <a:gd name="T14" fmla="*/ 102 w 185"/>
                <a:gd name="T15" fmla="*/ 112 h 112"/>
                <a:gd name="T16" fmla="*/ 44 w 185"/>
                <a:gd name="T17" fmla="*/ 112 h 112"/>
                <a:gd name="T18" fmla="*/ 0 w 185"/>
                <a:gd name="T19" fmla="*/ 73 h 112"/>
                <a:gd name="T20" fmla="*/ 5 w 185"/>
                <a:gd name="T21" fmla="*/ 31 h 112"/>
                <a:gd name="T22" fmla="*/ 5 w 185"/>
                <a:gd name="T23" fmla="*/ 31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5"/>
                <a:gd name="T37" fmla="*/ 0 h 112"/>
                <a:gd name="T38" fmla="*/ 185 w 185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5" h="112">
                  <a:moveTo>
                    <a:pt x="5" y="31"/>
                  </a:moveTo>
                  <a:lnTo>
                    <a:pt x="41" y="52"/>
                  </a:lnTo>
                  <a:lnTo>
                    <a:pt x="94" y="55"/>
                  </a:lnTo>
                  <a:lnTo>
                    <a:pt x="146" y="34"/>
                  </a:lnTo>
                  <a:lnTo>
                    <a:pt x="172" y="0"/>
                  </a:lnTo>
                  <a:lnTo>
                    <a:pt x="185" y="60"/>
                  </a:lnTo>
                  <a:lnTo>
                    <a:pt x="159" y="96"/>
                  </a:lnTo>
                  <a:lnTo>
                    <a:pt x="102" y="112"/>
                  </a:lnTo>
                  <a:lnTo>
                    <a:pt x="44" y="112"/>
                  </a:lnTo>
                  <a:lnTo>
                    <a:pt x="0" y="73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2" name="Freeform 68"/>
            <p:cNvSpPr>
              <a:spLocks/>
            </p:cNvSpPr>
            <p:nvPr/>
          </p:nvSpPr>
          <p:spPr bwMode="auto">
            <a:xfrm>
              <a:off x="3813" y="2977"/>
              <a:ext cx="183" cy="112"/>
            </a:xfrm>
            <a:custGeom>
              <a:avLst/>
              <a:gdLst>
                <a:gd name="T0" fmla="*/ 0 w 183"/>
                <a:gd name="T1" fmla="*/ 26 h 112"/>
                <a:gd name="T2" fmla="*/ 50 w 183"/>
                <a:gd name="T3" fmla="*/ 50 h 112"/>
                <a:gd name="T4" fmla="*/ 105 w 183"/>
                <a:gd name="T5" fmla="*/ 52 h 112"/>
                <a:gd name="T6" fmla="*/ 154 w 183"/>
                <a:gd name="T7" fmla="*/ 19 h 112"/>
                <a:gd name="T8" fmla="*/ 173 w 183"/>
                <a:gd name="T9" fmla="*/ 0 h 112"/>
                <a:gd name="T10" fmla="*/ 183 w 183"/>
                <a:gd name="T11" fmla="*/ 63 h 112"/>
                <a:gd name="T12" fmla="*/ 152 w 183"/>
                <a:gd name="T13" fmla="*/ 92 h 112"/>
                <a:gd name="T14" fmla="*/ 89 w 183"/>
                <a:gd name="T15" fmla="*/ 112 h 112"/>
                <a:gd name="T16" fmla="*/ 50 w 183"/>
                <a:gd name="T17" fmla="*/ 107 h 112"/>
                <a:gd name="T18" fmla="*/ 3 w 183"/>
                <a:gd name="T19" fmla="*/ 73 h 112"/>
                <a:gd name="T20" fmla="*/ 0 w 183"/>
                <a:gd name="T21" fmla="*/ 26 h 112"/>
                <a:gd name="T22" fmla="*/ 0 w 183"/>
                <a:gd name="T23" fmla="*/ 26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112"/>
                <a:gd name="T38" fmla="*/ 183 w 183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112">
                  <a:moveTo>
                    <a:pt x="0" y="26"/>
                  </a:moveTo>
                  <a:lnTo>
                    <a:pt x="50" y="50"/>
                  </a:lnTo>
                  <a:lnTo>
                    <a:pt x="105" y="52"/>
                  </a:lnTo>
                  <a:lnTo>
                    <a:pt x="154" y="19"/>
                  </a:lnTo>
                  <a:lnTo>
                    <a:pt x="173" y="0"/>
                  </a:lnTo>
                  <a:lnTo>
                    <a:pt x="183" y="63"/>
                  </a:lnTo>
                  <a:lnTo>
                    <a:pt x="152" y="92"/>
                  </a:lnTo>
                  <a:lnTo>
                    <a:pt x="89" y="112"/>
                  </a:lnTo>
                  <a:lnTo>
                    <a:pt x="50" y="107"/>
                  </a:lnTo>
                  <a:lnTo>
                    <a:pt x="3" y="7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3" name="Freeform 69"/>
            <p:cNvSpPr>
              <a:spLocks/>
            </p:cNvSpPr>
            <p:nvPr/>
          </p:nvSpPr>
          <p:spPr bwMode="auto">
            <a:xfrm>
              <a:off x="3505" y="2909"/>
              <a:ext cx="183" cy="115"/>
            </a:xfrm>
            <a:custGeom>
              <a:avLst/>
              <a:gdLst>
                <a:gd name="T0" fmla="*/ 11 w 183"/>
                <a:gd name="T1" fmla="*/ 29 h 115"/>
                <a:gd name="T2" fmla="*/ 55 w 183"/>
                <a:gd name="T3" fmla="*/ 58 h 115"/>
                <a:gd name="T4" fmla="*/ 113 w 183"/>
                <a:gd name="T5" fmla="*/ 50 h 115"/>
                <a:gd name="T6" fmla="*/ 160 w 183"/>
                <a:gd name="T7" fmla="*/ 0 h 115"/>
                <a:gd name="T8" fmla="*/ 183 w 183"/>
                <a:gd name="T9" fmla="*/ 50 h 115"/>
                <a:gd name="T10" fmla="*/ 154 w 183"/>
                <a:gd name="T11" fmla="*/ 94 h 115"/>
                <a:gd name="T12" fmla="*/ 87 w 183"/>
                <a:gd name="T13" fmla="*/ 115 h 115"/>
                <a:gd name="T14" fmla="*/ 29 w 183"/>
                <a:gd name="T15" fmla="*/ 105 h 115"/>
                <a:gd name="T16" fmla="*/ 0 w 183"/>
                <a:gd name="T17" fmla="*/ 76 h 115"/>
                <a:gd name="T18" fmla="*/ 11 w 183"/>
                <a:gd name="T19" fmla="*/ 29 h 115"/>
                <a:gd name="T20" fmla="*/ 11 w 183"/>
                <a:gd name="T21" fmla="*/ 29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"/>
                <a:gd name="T34" fmla="*/ 0 h 115"/>
                <a:gd name="T35" fmla="*/ 183 w 183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" h="115">
                  <a:moveTo>
                    <a:pt x="11" y="29"/>
                  </a:moveTo>
                  <a:lnTo>
                    <a:pt x="55" y="58"/>
                  </a:lnTo>
                  <a:lnTo>
                    <a:pt x="113" y="50"/>
                  </a:lnTo>
                  <a:lnTo>
                    <a:pt x="160" y="0"/>
                  </a:lnTo>
                  <a:lnTo>
                    <a:pt x="183" y="50"/>
                  </a:lnTo>
                  <a:lnTo>
                    <a:pt x="154" y="94"/>
                  </a:lnTo>
                  <a:lnTo>
                    <a:pt x="87" y="115"/>
                  </a:lnTo>
                  <a:lnTo>
                    <a:pt x="29" y="105"/>
                  </a:lnTo>
                  <a:lnTo>
                    <a:pt x="0" y="76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4" name="Freeform 70"/>
            <p:cNvSpPr>
              <a:spLocks/>
            </p:cNvSpPr>
            <p:nvPr/>
          </p:nvSpPr>
          <p:spPr bwMode="auto">
            <a:xfrm>
              <a:off x="3203" y="2834"/>
              <a:ext cx="177" cy="120"/>
            </a:xfrm>
            <a:custGeom>
              <a:avLst/>
              <a:gdLst>
                <a:gd name="T0" fmla="*/ 0 w 177"/>
                <a:gd name="T1" fmla="*/ 34 h 120"/>
                <a:gd name="T2" fmla="*/ 44 w 177"/>
                <a:gd name="T3" fmla="*/ 65 h 120"/>
                <a:gd name="T4" fmla="*/ 104 w 177"/>
                <a:gd name="T5" fmla="*/ 62 h 120"/>
                <a:gd name="T6" fmla="*/ 162 w 177"/>
                <a:gd name="T7" fmla="*/ 0 h 120"/>
                <a:gd name="T8" fmla="*/ 177 w 177"/>
                <a:gd name="T9" fmla="*/ 60 h 120"/>
                <a:gd name="T10" fmla="*/ 149 w 177"/>
                <a:gd name="T11" fmla="*/ 102 h 120"/>
                <a:gd name="T12" fmla="*/ 83 w 177"/>
                <a:gd name="T13" fmla="*/ 120 h 120"/>
                <a:gd name="T14" fmla="*/ 26 w 177"/>
                <a:gd name="T15" fmla="*/ 107 h 120"/>
                <a:gd name="T16" fmla="*/ 0 w 177"/>
                <a:gd name="T17" fmla="*/ 81 h 120"/>
                <a:gd name="T18" fmla="*/ 0 w 177"/>
                <a:gd name="T19" fmla="*/ 34 h 120"/>
                <a:gd name="T20" fmla="*/ 0 w 177"/>
                <a:gd name="T21" fmla="*/ 34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120"/>
                <a:gd name="T35" fmla="*/ 177 w 177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120">
                  <a:moveTo>
                    <a:pt x="0" y="34"/>
                  </a:moveTo>
                  <a:lnTo>
                    <a:pt x="44" y="65"/>
                  </a:lnTo>
                  <a:lnTo>
                    <a:pt x="104" y="62"/>
                  </a:lnTo>
                  <a:lnTo>
                    <a:pt x="162" y="0"/>
                  </a:lnTo>
                  <a:lnTo>
                    <a:pt x="177" y="60"/>
                  </a:lnTo>
                  <a:lnTo>
                    <a:pt x="149" y="102"/>
                  </a:lnTo>
                  <a:lnTo>
                    <a:pt x="83" y="120"/>
                  </a:lnTo>
                  <a:lnTo>
                    <a:pt x="26" y="107"/>
                  </a:lnTo>
                  <a:lnTo>
                    <a:pt x="0" y="8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5" name="Freeform 71"/>
            <p:cNvSpPr>
              <a:spLocks/>
            </p:cNvSpPr>
            <p:nvPr/>
          </p:nvSpPr>
          <p:spPr bwMode="auto">
            <a:xfrm>
              <a:off x="3312" y="2489"/>
              <a:ext cx="157" cy="139"/>
            </a:xfrm>
            <a:custGeom>
              <a:avLst/>
              <a:gdLst>
                <a:gd name="T0" fmla="*/ 0 w 157"/>
                <a:gd name="T1" fmla="*/ 79 h 139"/>
                <a:gd name="T2" fmla="*/ 24 w 157"/>
                <a:gd name="T3" fmla="*/ 123 h 139"/>
                <a:gd name="T4" fmla="*/ 60 w 157"/>
                <a:gd name="T5" fmla="*/ 139 h 139"/>
                <a:gd name="T6" fmla="*/ 126 w 157"/>
                <a:gd name="T7" fmla="*/ 134 h 139"/>
                <a:gd name="T8" fmla="*/ 157 w 157"/>
                <a:gd name="T9" fmla="*/ 74 h 139"/>
                <a:gd name="T10" fmla="*/ 126 w 157"/>
                <a:gd name="T11" fmla="*/ 24 h 139"/>
                <a:gd name="T12" fmla="*/ 71 w 157"/>
                <a:gd name="T13" fmla="*/ 0 h 139"/>
                <a:gd name="T14" fmla="*/ 6 w 157"/>
                <a:gd name="T15" fmla="*/ 19 h 139"/>
                <a:gd name="T16" fmla="*/ 0 w 157"/>
                <a:gd name="T17" fmla="*/ 79 h 139"/>
                <a:gd name="T18" fmla="*/ 0 w 157"/>
                <a:gd name="T19" fmla="*/ 79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9"/>
                <a:gd name="T32" fmla="*/ 157 w 157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9">
                  <a:moveTo>
                    <a:pt x="0" y="79"/>
                  </a:moveTo>
                  <a:lnTo>
                    <a:pt x="24" y="123"/>
                  </a:lnTo>
                  <a:lnTo>
                    <a:pt x="60" y="139"/>
                  </a:lnTo>
                  <a:lnTo>
                    <a:pt x="126" y="134"/>
                  </a:lnTo>
                  <a:lnTo>
                    <a:pt x="157" y="74"/>
                  </a:lnTo>
                  <a:lnTo>
                    <a:pt x="126" y="24"/>
                  </a:lnTo>
                  <a:lnTo>
                    <a:pt x="71" y="0"/>
                  </a:lnTo>
                  <a:lnTo>
                    <a:pt x="6" y="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6" name="Freeform 72"/>
            <p:cNvSpPr>
              <a:spLocks/>
            </p:cNvSpPr>
            <p:nvPr/>
          </p:nvSpPr>
          <p:spPr bwMode="auto">
            <a:xfrm>
              <a:off x="3626" y="2563"/>
              <a:ext cx="146" cy="138"/>
            </a:xfrm>
            <a:custGeom>
              <a:avLst/>
              <a:gdLst>
                <a:gd name="T0" fmla="*/ 2 w 146"/>
                <a:gd name="T1" fmla="*/ 62 h 138"/>
                <a:gd name="T2" fmla="*/ 20 w 146"/>
                <a:gd name="T3" fmla="*/ 117 h 138"/>
                <a:gd name="T4" fmla="*/ 60 w 146"/>
                <a:gd name="T5" fmla="*/ 138 h 138"/>
                <a:gd name="T6" fmla="*/ 117 w 146"/>
                <a:gd name="T7" fmla="*/ 127 h 138"/>
                <a:gd name="T8" fmla="*/ 146 w 146"/>
                <a:gd name="T9" fmla="*/ 88 h 138"/>
                <a:gd name="T10" fmla="*/ 130 w 146"/>
                <a:gd name="T11" fmla="*/ 31 h 138"/>
                <a:gd name="T12" fmla="*/ 88 w 146"/>
                <a:gd name="T13" fmla="*/ 0 h 138"/>
                <a:gd name="T14" fmla="*/ 36 w 146"/>
                <a:gd name="T15" fmla="*/ 2 h 138"/>
                <a:gd name="T16" fmla="*/ 0 w 146"/>
                <a:gd name="T17" fmla="*/ 36 h 138"/>
                <a:gd name="T18" fmla="*/ 2 w 146"/>
                <a:gd name="T19" fmla="*/ 62 h 138"/>
                <a:gd name="T20" fmla="*/ 2 w 146"/>
                <a:gd name="T21" fmla="*/ 62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38"/>
                <a:gd name="T35" fmla="*/ 146 w 146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38">
                  <a:moveTo>
                    <a:pt x="2" y="62"/>
                  </a:moveTo>
                  <a:lnTo>
                    <a:pt x="20" y="117"/>
                  </a:lnTo>
                  <a:lnTo>
                    <a:pt x="60" y="138"/>
                  </a:lnTo>
                  <a:lnTo>
                    <a:pt x="117" y="127"/>
                  </a:lnTo>
                  <a:lnTo>
                    <a:pt x="146" y="88"/>
                  </a:lnTo>
                  <a:lnTo>
                    <a:pt x="130" y="31"/>
                  </a:lnTo>
                  <a:lnTo>
                    <a:pt x="88" y="0"/>
                  </a:lnTo>
                  <a:lnTo>
                    <a:pt x="36" y="2"/>
                  </a:lnTo>
                  <a:lnTo>
                    <a:pt x="0" y="36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7" name="Freeform 73"/>
            <p:cNvSpPr>
              <a:spLocks/>
            </p:cNvSpPr>
            <p:nvPr/>
          </p:nvSpPr>
          <p:spPr bwMode="auto">
            <a:xfrm>
              <a:off x="3933" y="2633"/>
              <a:ext cx="152" cy="130"/>
            </a:xfrm>
            <a:custGeom>
              <a:avLst/>
              <a:gdLst>
                <a:gd name="T0" fmla="*/ 0 w 152"/>
                <a:gd name="T1" fmla="*/ 57 h 130"/>
                <a:gd name="T2" fmla="*/ 24 w 152"/>
                <a:gd name="T3" fmla="*/ 112 h 130"/>
                <a:gd name="T4" fmla="*/ 60 w 152"/>
                <a:gd name="T5" fmla="*/ 130 h 130"/>
                <a:gd name="T6" fmla="*/ 115 w 152"/>
                <a:gd name="T7" fmla="*/ 125 h 130"/>
                <a:gd name="T8" fmla="*/ 152 w 152"/>
                <a:gd name="T9" fmla="*/ 86 h 130"/>
                <a:gd name="T10" fmla="*/ 131 w 152"/>
                <a:gd name="T11" fmla="*/ 36 h 130"/>
                <a:gd name="T12" fmla="*/ 89 w 152"/>
                <a:gd name="T13" fmla="*/ 0 h 130"/>
                <a:gd name="T14" fmla="*/ 42 w 152"/>
                <a:gd name="T15" fmla="*/ 0 h 130"/>
                <a:gd name="T16" fmla="*/ 3 w 152"/>
                <a:gd name="T17" fmla="*/ 31 h 130"/>
                <a:gd name="T18" fmla="*/ 0 w 152"/>
                <a:gd name="T19" fmla="*/ 57 h 130"/>
                <a:gd name="T20" fmla="*/ 0 w 152"/>
                <a:gd name="T21" fmla="*/ 57 h 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130"/>
                <a:gd name="T35" fmla="*/ 152 w 152"/>
                <a:gd name="T36" fmla="*/ 130 h 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130">
                  <a:moveTo>
                    <a:pt x="0" y="57"/>
                  </a:moveTo>
                  <a:lnTo>
                    <a:pt x="24" y="112"/>
                  </a:lnTo>
                  <a:lnTo>
                    <a:pt x="60" y="130"/>
                  </a:lnTo>
                  <a:lnTo>
                    <a:pt x="115" y="125"/>
                  </a:lnTo>
                  <a:lnTo>
                    <a:pt x="152" y="86"/>
                  </a:lnTo>
                  <a:lnTo>
                    <a:pt x="131" y="36"/>
                  </a:lnTo>
                  <a:lnTo>
                    <a:pt x="89" y="0"/>
                  </a:lnTo>
                  <a:lnTo>
                    <a:pt x="42" y="0"/>
                  </a:lnTo>
                  <a:lnTo>
                    <a:pt x="3" y="3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8" name="Freeform 74"/>
            <p:cNvSpPr>
              <a:spLocks/>
            </p:cNvSpPr>
            <p:nvPr/>
          </p:nvSpPr>
          <p:spPr bwMode="auto">
            <a:xfrm>
              <a:off x="4241" y="2698"/>
              <a:ext cx="144" cy="136"/>
            </a:xfrm>
            <a:custGeom>
              <a:avLst/>
              <a:gdLst>
                <a:gd name="T0" fmla="*/ 0 w 144"/>
                <a:gd name="T1" fmla="*/ 65 h 136"/>
                <a:gd name="T2" fmla="*/ 11 w 144"/>
                <a:gd name="T3" fmla="*/ 107 h 136"/>
                <a:gd name="T4" fmla="*/ 40 w 144"/>
                <a:gd name="T5" fmla="*/ 128 h 136"/>
                <a:gd name="T6" fmla="*/ 89 w 144"/>
                <a:gd name="T7" fmla="*/ 136 h 136"/>
                <a:gd name="T8" fmla="*/ 144 w 144"/>
                <a:gd name="T9" fmla="*/ 112 h 136"/>
                <a:gd name="T10" fmla="*/ 144 w 144"/>
                <a:gd name="T11" fmla="*/ 39 h 136"/>
                <a:gd name="T12" fmla="*/ 94 w 144"/>
                <a:gd name="T13" fmla="*/ 0 h 136"/>
                <a:gd name="T14" fmla="*/ 40 w 144"/>
                <a:gd name="T15" fmla="*/ 11 h 136"/>
                <a:gd name="T16" fmla="*/ 0 w 144"/>
                <a:gd name="T17" fmla="*/ 65 h 136"/>
                <a:gd name="T18" fmla="*/ 0 w 144"/>
                <a:gd name="T19" fmla="*/ 65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36"/>
                <a:gd name="T32" fmla="*/ 144 w 144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36">
                  <a:moveTo>
                    <a:pt x="0" y="65"/>
                  </a:moveTo>
                  <a:lnTo>
                    <a:pt x="11" y="107"/>
                  </a:lnTo>
                  <a:lnTo>
                    <a:pt x="40" y="128"/>
                  </a:lnTo>
                  <a:lnTo>
                    <a:pt x="89" y="136"/>
                  </a:lnTo>
                  <a:lnTo>
                    <a:pt x="144" y="112"/>
                  </a:lnTo>
                  <a:lnTo>
                    <a:pt x="144" y="39"/>
                  </a:lnTo>
                  <a:lnTo>
                    <a:pt x="94" y="0"/>
                  </a:lnTo>
                  <a:lnTo>
                    <a:pt x="40" y="1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09" name="Freeform 75"/>
            <p:cNvSpPr>
              <a:spLocks/>
            </p:cNvSpPr>
            <p:nvPr/>
          </p:nvSpPr>
          <p:spPr bwMode="auto">
            <a:xfrm>
              <a:off x="4129" y="2969"/>
              <a:ext cx="154" cy="131"/>
            </a:xfrm>
            <a:custGeom>
              <a:avLst/>
              <a:gdLst>
                <a:gd name="T0" fmla="*/ 34 w 154"/>
                <a:gd name="T1" fmla="*/ 6 h 131"/>
                <a:gd name="T2" fmla="*/ 0 w 154"/>
                <a:gd name="T3" fmla="*/ 47 h 131"/>
                <a:gd name="T4" fmla="*/ 0 w 154"/>
                <a:gd name="T5" fmla="*/ 105 h 131"/>
                <a:gd name="T6" fmla="*/ 39 w 154"/>
                <a:gd name="T7" fmla="*/ 131 h 131"/>
                <a:gd name="T8" fmla="*/ 110 w 154"/>
                <a:gd name="T9" fmla="*/ 126 h 131"/>
                <a:gd name="T10" fmla="*/ 154 w 154"/>
                <a:gd name="T11" fmla="*/ 84 h 131"/>
                <a:gd name="T12" fmla="*/ 136 w 154"/>
                <a:gd name="T13" fmla="*/ 27 h 131"/>
                <a:gd name="T14" fmla="*/ 94 w 154"/>
                <a:gd name="T15" fmla="*/ 0 h 131"/>
                <a:gd name="T16" fmla="*/ 52 w 154"/>
                <a:gd name="T17" fmla="*/ 3 h 131"/>
                <a:gd name="T18" fmla="*/ 34 w 154"/>
                <a:gd name="T19" fmla="*/ 6 h 131"/>
                <a:gd name="T20" fmla="*/ 34 w 154"/>
                <a:gd name="T21" fmla="*/ 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4"/>
                <a:gd name="T34" fmla="*/ 0 h 131"/>
                <a:gd name="T35" fmla="*/ 154 w 154"/>
                <a:gd name="T36" fmla="*/ 131 h 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4" h="131">
                  <a:moveTo>
                    <a:pt x="34" y="6"/>
                  </a:moveTo>
                  <a:lnTo>
                    <a:pt x="0" y="47"/>
                  </a:lnTo>
                  <a:lnTo>
                    <a:pt x="0" y="105"/>
                  </a:lnTo>
                  <a:lnTo>
                    <a:pt x="39" y="131"/>
                  </a:lnTo>
                  <a:lnTo>
                    <a:pt x="110" y="126"/>
                  </a:lnTo>
                  <a:lnTo>
                    <a:pt x="154" y="84"/>
                  </a:lnTo>
                  <a:lnTo>
                    <a:pt x="136" y="27"/>
                  </a:lnTo>
                  <a:lnTo>
                    <a:pt x="94" y="0"/>
                  </a:lnTo>
                  <a:lnTo>
                    <a:pt x="52" y="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0" name="Freeform 76"/>
            <p:cNvSpPr>
              <a:spLocks/>
            </p:cNvSpPr>
            <p:nvPr/>
          </p:nvSpPr>
          <p:spPr bwMode="auto">
            <a:xfrm>
              <a:off x="3829" y="2904"/>
              <a:ext cx="136" cy="118"/>
            </a:xfrm>
            <a:custGeom>
              <a:avLst/>
              <a:gdLst>
                <a:gd name="T0" fmla="*/ 5 w 136"/>
                <a:gd name="T1" fmla="*/ 71 h 118"/>
                <a:gd name="T2" fmla="*/ 29 w 136"/>
                <a:gd name="T3" fmla="*/ 118 h 118"/>
                <a:gd name="T4" fmla="*/ 94 w 136"/>
                <a:gd name="T5" fmla="*/ 115 h 118"/>
                <a:gd name="T6" fmla="*/ 136 w 136"/>
                <a:gd name="T7" fmla="*/ 86 h 118"/>
                <a:gd name="T8" fmla="*/ 136 w 136"/>
                <a:gd name="T9" fmla="*/ 34 h 118"/>
                <a:gd name="T10" fmla="*/ 97 w 136"/>
                <a:gd name="T11" fmla="*/ 3 h 118"/>
                <a:gd name="T12" fmla="*/ 55 w 136"/>
                <a:gd name="T13" fmla="*/ 0 h 118"/>
                <a:gd name="T14" fmla="*/ 3 w 136"/>
                <a:gd name="T15" fmla="*/ 16 h 118"/>
                <a:gd name="T16" fmla="*/ 0 w 136"/>
                <a:gd name="T17" fmla="*/ 52 h 118"/>
                <a:gd name="T18" fmla="*/ 5 w 136"/>
                <a:gd name="T19" fmla="*/ 71 h 118"/>
                <a:gd name="T20" fmla="*/ 5 w 136"/>
                <a:gd name="T21" fmla="*/ 71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118"/>
                <a:gd name="T35" fmla="*/ 136 w 136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118">
                  <a:moveTo>
                    <a:pt x="5" y="71"/>
                  </a:moveTo>
                  <a:lnTo>
                    <a:pt x="29" y="118"/>
                  </a:lnTo>
                  <a:lnTo>
                    <a:pt x="94" y="115"/>
                  </a:lnTo>
                  <a:lnTo>
                    <a:pt x="136" y="86"/>
                  </a:lnTo>
                  <a:lnTo>
                    <a:pt x="136" y="34"/>
                  </a:lnTo>
                  <a:lnTo>
                    <a:pt x="97" y="3"/>
                  </a:lnTo>
                  <a:lnTo>
                    <a:pt x="55" y="0"/>
                  </a:lnTo>
                  <a:lnTo>
                    <a:pt x="3" y="16"/>
                  </a:lnTo>
                  <a:lnTo>
                    <a:pt x="0" y="52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1" name="Freeform 77"/>
            <p:cNvSpPr>
              <a:spLocks/>
            </p:cNvSpPr>
            <p:nvPr/>
          </p:nvSpPr>
          <p:spPr bwMode="auto">
            <a:xfrm>
              <a:off x="3513" y="2836"/>
              <a:ext cx="149" cy="126"/>
            </a:xfrm>
            <a:custGeom>
              <a:avLst/>
              <a:gdLst>
                <a:gd name="T0" fmla="*/ 0 w 149"/>
                <a:gd name="T1" fmla="*/ 73 h 126"/>
                <a:gd name="T2" fmla="*/ 34 w 149"/>
                <a:gd name="T3" fmla="*/ 123 h 126"/>
                <a:gd name="T4" fmla="*/ 79 w 149"/>
                <a:gd name="T5" fmla="*/ 126 h 126"/>
                <a:gd name="T6" fmla="*/ 139 w 149"/>
                <a:gd name="T7" fmla="*/ 100 h 126"/>
                <a:gd name="T8" fmla="*/ 149 w 149"/>
                <a:gd name="T9" fmla="*/ 40 h 126"/>
                <a:gd name="T10" fmla="*/ 105 w 149"/>
                <a:gd name="T11" fmla="*/ 3 h 126"/>
                <a:gd name="T12" fmla="*/ 55 w 149"/>
                <a:gd name="T13" fmla="*/ 0 h 126"/>
                <a:gd name="T14" fmla="*/ 8 w 149"/>
                <a:gd name="T15" fmla="*/ 19 h 126"/>
                <a:gd name="T16" fmla="*/ 0 w 149"/>
                <a:gd name="T17" fmla="*/ 73 h 126"/>
                <a:gd name="T18" fmla="*/ 0 w 149"/>
                <a:gd name="T19" fmla="*/ 73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126"/>
                <a:gd name="T32" fmla="*/ 149 w 149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126">
                  <a:moveTo>
                    <a:pt x="0" y="73"/>
                  </a:moveTo>
                  <a:lnTo>
                    <a:pt x="34" y="123"/>
                  </a:lnTo>
                  <a:lnTo>
                    <a:pt x="79" y="126"/>
                  </a:lnTo>
                  <a:lnTo>
                    <a:pt x="139" y="100"/>
                  </a:lnTo>
                  <a:lnTo>
                    <a:pt x="149" y="40"/>
                  </a:lnTo>
                  <a:lnTo>
                    <a:pt x="105" y="3"/>
                  </a:lnTo>
                  <a:lnTo>
                    <a:pt x="55" y="0"/>
                  </a:lnTo>
                  <a:lnTo>
                    <a:pt x="8" y="1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2" name="Freeform 78"/>
            <p:cNvSpPr>
              <a:spLocks/>
            </p:cNvSpPr>
            <p:nvPr/>
          </p:nvSpPr>
          <p:spPr bwMode="auto">
            <a:xfrm>
              <a:off x="3208" y="2761"/>
              <a:ext cx="136" cy="133"/>
            </a:xfrm>
            <a:custGeom>
              <a:avLst/>
              <a:gdLst>
                <a:gd name="T0" fmla="*/ 3 w 136"/>
                <a:gd name="T1" fmla="*/ 31 h 133"/>
                <a:gd name="T2" fmla="*/ 0 w 136"/>
                <a:gd name="T3" fmla="*/ 94 h 133"/>
                <a:gd name="T4" fmla="*/ 42 w 136"/>
                <a:gd name="T5" fmla="*/ 133 h 133"/>
                <a:gd name="T6" fmla="*/ 97 w 136"/>
                <a:gd name="T7" fmla="*/ 122 h 133"/>
                <a:gd name="T8" fmla="*/ 136 w 136"/>
                <a:gd name="T9" fmla="*/ 88 h 133"/>
                <a:gd name="T10" fmla="*/ 136 w 136"/>
                <a:gd name="T11" fmla="*/ 28 h 133"/>
                <a:gd name="T12" fmla="*/ 89 w 136"/>
                <a:gd name="T13" fmla="*/ 0 h 133"/>
                <a:gd name="T14" fmla="*/ 34 w 136"/>
                <a:gd name="T15" fmla="*/ 2 h 133"/>
                <a:gd name="T16" fmla="*/ 3 w 136"/>
                <a:gd name="T17" fmla="*/ 31 h 133"/>
                <a:gd name="T18" fmla="*/ 3 w 136"/>
                <a:gd name="T19" fmla="*/ 31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133"/>
                <a:gd name="T32" fmla="*/ 136 w 136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133">
                  <a:moveTo>
                    <a:pt x="3" y="31"/>
                  </a:moveTo>
                  <a:lnTo>
                    <a:pt x="0" y="94"/>
                  </a:lnTo>
                  <a:lnTo>
                    <a:pt x="42" y="133"/>
                  </a:lnTo>
                  <a:lnTo>
                    <a:pt x="97" y="122"/>
                  </a:lnTo>
                  <a:lnTo>
                    <a:pt x="136" y="88"/>
                  </a:lnTo>
                  <a:lnTo>
                    <a:pt x="136" y="28"/>
                  </a:lnTo>
                  <a:lnTo>
                    <a:pt x="89" y="0"/>
                  </a:lnTo>
                  <a:lnTo>
                    <a:pt x="34" y="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3" name="Freeform 79"/>
            <p:cNvSpPr>
              <a:spLocks/>
            </p:cNvSpPr>
            <p:nvPr/>
          </p:nvSpPr>
          <p:spPr bwMode="auto">
            <a:xfrm>
              <a:off x="4615" y="2761"/>
              <a:ext cx="524" cy="897"/>
            </a:xfrm>
            <a:custGeom>
              <a:avLst/>
              <a:gdLst>
                <a:gd name="T0" fmla="*/ 154 w 524"/>
                <a:gd name="T1" fmla="*/ 0 h 897"/>
                <a:gd name="T2" fmla="*/ 354 w 524"/>
                <a:gd name="T3" fmla="*/ 2 h 897"/>
                <a:gd name="T4" fmla="*/ 378 w 524"/>
                <a:gd name="T5" fmla="*/ 49 h 897"/>
                <a:gd name="T6" fmla="*/ 467 w 524"/>
                <a:gd name="T7" fmla="*/ 102 h 897"/>
                <a:gd name="T8" fmla="*/ 519 w 524"/>
                <a:gd name="T9" fmla="*/ 214 h 897"/>
                <a:gd name="T10" fmla="*/ 524 w 524"/>
                <a:gd name="T11" fmla="*/ 415 h 897"/>
                <a:gd name="T12" fmla="*/ 511 w 524"/>
                <a:gd name="T13" fmla="*/ 795 h 897"/>
                <a:gd name="T14" fmla="*/ 430 w 524"/>
                <a:gd name="T15" fmla="*/ 869 h 897"/>
                <a:gd name="T16" fmla="*/ 255 w 524"/>
                <a:gd name="T17" fmla="*/ 897 h 897"/>
                <a:gd name="T18" fmla="*/ 93 w 524"/>
                <a:gd name="T19" fmla="*/ 871 h 897"/>
                <a:gd name="T20" fmla="*/ 2 w 524"/>
                <a:gd name="T21" fmla="*/ 790 h 897"/>
                <a:gd name="T22" fmla="*/ 0 w 524"/>
                <a:gd name="T23" fmla="*/ 495 h 897"/>
                <a:gd name="T24" fmla="*/ 5 w 524"/>
                <a:gd name="T25" fmla="*/ 138 h 897"/>
                <a:gd name="T26" fmla="*/ 99 w 524"/>
                <a:gd name="T27" fmla="*/ 68 h 897"/>
                <a:gd name="T28" fmla="*/ 169 w 524"/>
                <a:gd name="T29" fmla="*/ 26 h 897"/>
                <a:gd name="T30" fmla="*/ 154 w 524"/>
                <a:gd name="T31" fmla="*/ 0 h 897"/>
                <a:gd name="T32" fmla="*/ 154 w 524"/>
                <a:gd name="T33" fmla="*/ 0 h 8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4"/>
                <a:gd name="T52" fmla="*/ 0 h 897"/>
                <a:gd name="T53" fmla="*/ 524 w 524"/>
                <a:gd name="T54" fmla="*/ 897 h 8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4" h="897">
                  <a:moveTo>
                    <a:pt x="154" y="0"/>
                  </a:moveTo>
                  <a:lnTo>
                    <a:pt x="354" y="2"/>
                  </a:lnTo>
                  <a:lnTo>
                    <a:pt x="378" y="49"/>
                  </a:lnTo>
                  <a:lnTo>
                    <a:pt x="467" y="102"/>
                  </a:lnTo>
                  <a:lnTo>
                    <a:pt x="519" y="214"/>
                  </a:lnTo>
                  <a:lnTo>
                    <a:pt x="524" y="415"/>
                  </a:lnTo>
                  <a:lnTo>
                    <a:pt x="511" y="795"/>
                  </a:lnTo>
                  <a:lnTo>
                    <a:pt x="430" y="869"/>
                  </a:lnTo>
                  <a:lnTo>
                    <a:pt x="255" y="897"/>
                  </a:lnTo>
                  <a:lnTo>
                    <a:pt x="93" y="871"/>
                  </a:lnTo>
                  <a:lnTo>
                    <a:pt x="2" y="790"/>
                  </a:lnTo>
                  <a:lnTo>
                    <a:pt x="0" y="495"/>
                  </a:lnTo>
                  <a:lnTo>
                    <a:pt x="5" y="138"/>
                  </a:lnTo>
                  <a:lnTo>
                    <a:pt x="99" y="68"/>
                  </a:lnTo>
                  <a:lnTo>
                    <a:pt x="169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B7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4" name="Freeform 80"/>
            <p:cNvSpPr>
              <a:spLocks/>
            </p:cNvSpPr>
            <p:nvPr/>
          </p:nvSpPr>
          <p:spPr bwMode="auto">
            <a:xfrm>
              <a:off x="4714" y="2589"/>
              <a:ext cx="305" cy="159"/>
            </a:xfrm>
            <a:custGeom>
              <a:avLst/>
              <a:gdLst>
                <a:gd name="T0" fmla="*/ 0 w 305"/>
                <a:gd name="T1" fmla="*/ 20 h 159"/>
                <a:gd name="T2" fmla="*/ 10 w 305"/>
                <a:gd name="T3" fmla="*/ 127 h 159"/>
                <a:gd name="T4" fmla="*/ 96 w 305"/>
                <a:gd name="T5" fmla="*/ 156 h 159"/>
                <a:gd name="T6" fmla="*/ 211 w 305"/>
                <a:gd name="T7" fmla="*/ 159 h 159"/>
                <a:gd name="T8" fmla="*/ 305 w 305"/>
                <a:gd name="T9" fmla="*/ 135 h 159"/>
                <a:gd name="T10" fmla="*/ 300 w 305"/>
                <a:gd name="T11" fmla="*/ 0 h 159"/>
                <a:gd name="T12" fmla="*/ 180 w 305"/>
                <a:gd name="T13" fmla="*/ 31 h 159"/>
                <a:gd name="T14" fmla="*/ 0 w 305"/>
                <a:gd name="T15" fmla="*/ 20 h 159"/>
                <a:gd name="T16" fmla="*/ 0 w 305"/>
                <a:gd name="T17" fmla="*/ 20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159"/>
                <a:gd name="T29" fmla="*/ 305 w 305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159">
                  <a:moveTo>
                    <a:pt x="0" y="20"/>
                  </a:moveTo>
                  <a:lnTo>
                    <a:pt x="10" y="127"/>
                  </a:lnTo>
                  <a:lnTo>
                    <a:pt x="96" y="156"/>
                  </a:lnTo>
                  <a:lnTo>
                    <a:pt x="211" y="159"/>
                  </a:lnTo>
                  <a:lnTo>
                    <a:pt x="305" y="135"/>
                  </a:lnTo>
                  <a:lnTo>
                    <a:pt x="300" y="0"/>
                  </a:lnTo>
                  <a:lnTo>
                    <a:pt x="180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5" name="Freeform 81"/>
            <p:cNvSpPr>
              <a:spLocks/>
            </p:cNvSpPr>
            <p:nvPr/>
          </p:nvSpPr>
          <p:spPr bwMode="auto">
            <a:xfrm>
              <a:off x="4740" y="2075"/>
              <a:ext cx="303" cy="195"/>
            </a:xfrm>
            <a:custGeom>
              <a:avLst/>
              <a:gdLst>
                <a:gd name="T0" fmla="*/ 159 w 303"/>
                <a:gd name="T1" fmla="*/ 0 h 195"/>
                <a:gd name="T2" fmla="*/ 271 w 303"/>
                <a:gd name="T3" fmla="*/ 26 h 195"/>
                <a:gd name="T4" fmla="*/ 303 w 303"/>
                <a:gd name="T5" fmla="*/ 83 h 195"/>
                <a:gd name="T6" fmla="*/ 258 w 303"/>
                <a:gd name="T7" fmla="*/ 135 h 195"/>
                <a:gd name="T8" fmla="*/ 0 w 303"/>
                <a:gd name="T9" fmla="*/ 195 h 195"/>
                <a:gd name="T10" fmla="*/ 18 w 303"/>
                <a:gd name="T11" fmla="*/ 135 h 195"/>
                <a:gd name="T12" fmla="*/ 159 w 303"/>
                <a:gd name="T13" fmla="*/ 0 h 195"/>
                <a:gd name="T14" fmla="*/ 159 w 303"/>
                <a:gd name="T15" fmla="*/ 0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195"/>
                <a:gd name="T26" fmla="*/ 303 w 303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195">
                  <a:moveTo>
                    <a:pt x="159" y="0"/>
                  </a:moveTo>
                  <a:lnTo>
                    <a:pt x="271" y="26"/>
                  </a:lnTo>
                  <a:lnTo>
                    <a:pt x="303" y="83"/>
                  </a:lnTo>
                  <a:lnTo>
                    <a:pt x="258" y="135"/>
                  </a:lnTo>
                  <a:lnTo>
                    <a:pt x="0" y="195"/>
                  </a:lnTo>
                  <a:lnTo>
                    <a:pt x="18" y="13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6" name="Freeform 82"/>
            <p:cNvSpPr>
              <a:spLocks/>
            </p:cNvSpPr>
            <p:nvPr/>
          </p:nvSpPr>
          <p:spPr bwMode="auto">
            <a:xfrm>
              <a:off x="4455" y="1754"/>
              <a:ext cx="700" cy="514"/>
            </a:xfrm>
            <a:custGeom>
              <a:avLst/>
              <a:gdLst>
                <a:gd name="T0" fmla="*/ 0 w 700"/>
                <a:gd name="T1" fmla="*/ 509 h 514"/>
                <a:gd name="T2" fmla="*/ 84 w 700"/>
                <a:gd name="T3" fmla="*/ 449 h 514"/>
                <a:gd name="T4" fmla="*/ 199 w 700"/>
                <a:gd name="T5" fmla="*/ 396 h 514"/>
                <a:gd name="T6" fmla="*/ 507 w 700"/>
                <a:gd name="T7" fmla="*/ 133 h 514"/>
                <a:gd name="T8" fmla="*/ 650 w 700"/>
                <a:gd name="T9" fmla="*/ 0 h 514"/>
                <a:gd name="T10" fmla="*/ 700 w 700"/>
                <a:gd name="T11" fmla="*/ 34 h 514"/>
                <a:gd name="T12" fmla="*/ 692 w 700"/>
                <a:gd name="T13" fmla="*/ 83 h 514"/>
                <a:gd name="T14" fmla="*/ 514 w 700"/>
                <a:gd name="T15" fmla="*/ 240 h 514"/>
                <a:gd name="T16" fmla="*/ 293 w 700"/>
                <a:gd name="T17" fmla="*/ 451 h 514"/>
                <a:gd name="T18" fmla="*/ 285 w 700"/>
                <a:gd name="T19" fmla="*/ 503 h 514"/>
                <a:gd name="T20" fmla="*/ 188 w 700"/>
                <a:gd name="T21" fmla="*/ 514 h 514"/>
                <a:gd name="T22" fmla="*/ 0 w 700"/>
                <a:gd name="T23" fmla="*/ 509 h 514"/>
                <a:gd name="T24" fmla="*/ 0 w 700"/>
                <a:gd name="T25" fmla="*/ 509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0"/>
                <a:gd name="T40" fmla="*/ 0 h 514"/>
                <a:gd name="T41" fmla="*/ 700 w 700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0" h="514">
                  <a:moveTo>
                    <a:pt x="0" y="509"/>
                  </a:moveTo>
                  <a:lnTo>
                    <a:pt x="84" y="449"/>
                  </a:lnTo>
                  <a:lnTo>
                    <a:pt x="199" y="396"/>
                  </a:lnTo>
                  <a:lnTo>
                    <a:pt x="507" y="133"/>
                  </a:lnTo>
                  <a:lnTo>
                    <a:pt x="650" y="0"/>
                  </a:lnTo>
                  <a:lnTo>
                    <a:pt x="700" y="34"/>
                  </a:lnTo>
                  <a:lnTo>
                    <a:pt x="692" y="83"/>
                  </a:lnTo>
                  <a:lnTo>
                    <a:pt x="514" y="240"/>
                  </a:lnTo>
                  <a:lnTo>
                    <a:pt x="293" y="451"/>
                  </a:lnTo>
                  <a:lnTo>
                    <a:pt x="285" y="503"/>
                  </a:lnTo>
                  <a:lnTo>
                    <a:pt x="188" y="514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7" name="Freeform 83"/>
            <p:cNvSpPr>
              <a:spLocks/>
            </p:cNvSpPr>
            <p:nvPr/>
          </p:nvSpPr>
          <p:spPr bwMode="auto">
            <a:xfrm>
              <a:off x="4132" y="2056"/>
              <a:ext cx="610" cy="204"/>
            </a:xfrm>
            <a:custGeom>
              <a:avLst/>
              <a:gdLst>
                <a:gd name="T0" fmla="*/ 610 w 610"/>
                <a:gd name="T1" fmla="*/ 3 h 204"/>
                <a:gd name="T2" fmla="*/ 373 w 610"/>
                <a:gd name="T3" fmla="*/ 0 h 204"/>
                <a:gd name="T4" fmla="*/ 125 w 610"/>
                <a:gd name="T5" fmla="*/ 13 h 204"/>
                <a:gd name="T6" fmla="*/ 0 w 610"/>
                <a:gd name="T7" fmla="*/ 68 h 204"/>
                <a:gd name="T8" fmla="*/ 5 w 610"/>
                <a:gd name="T9" fmla="*/ 123 h 204"/>
                <a:gd name="T10" fmla="*/ 75 w 610"/>
                <a:gd name="T11" fmla="*/ 173 h 204"/>
                <a:gd name="T12" fmla="*/ 297 w 610"/>
                <a:gd name="T13" fmla="*/ 204 h 204"/>
                <a:gd name="T14" fmla="*/ 386 w 610"/>
                <a:gd name="T15" fmla="*/ 152 h 204"/>
                <a:gd name="T16" fmla="*/ 524 w 610"/>
                <a:gd name="T17" fmla="*/ 87 h 204"/>
                <a:gd name="T18" fmla="*/ 610 w 610"/>
                <a:gd name="T19" fmla="*/ 3 h 204"/>
                <a:gd name="T20" fmla="*/ 610 w 610"/>
                <a:gd name="T21" fmla="*/ 3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0"/>
                <a:gd name="T34" fmla="*/ 0 h 204"/>
                <a:gd name="T35" fmla="*/ 610 w 610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0" h="204">
                  <a:moveTo>
                    <a:pt x="610" y="3"/>
                  </a:moveTo>
                  <a:lnTo>
                    <a:pt x="373" y="0"/>
                  </a:lnTo>
                  <a:lnTo>
                    <a:pt x="125" y="13"/>
                  </a:lnTo>
                  <a:lnTo>
                    <a:pt x="0" y="68"/>
                  </a:lnTo>
                  <a:lnTo>
                    <a:pt x="5" y="123"/>
                  </a:lnTo>
                  <a:lnTo>
                    <a:pt x="75" y="173"/>
                  </a:lnTo>
                  <a:lnTo>
                    <a:pt x="297" y="204"/>
                  </a:lnTo>
                  <a:lnTo>
                    <a:pt x="386" y="152"/>
                  </a:lnTo>
                  <a:lnTo>
                    <a:pt x="524" y="87"/>
                  </a:lnTo>
                  <a:lnTo>
                    <a:pt x="610" y="3"/>
                  </a:lnTo>
                  <a:close/>
                </a:path>
              </a:pathLst>
            </a:custGeom>
            <a:solidFill>
              <a:srgbClr val="BFB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8" name="Freeform 84"/>
            <p:cNvSpPr>
              <a:spLocks/>
            </p:cNvSpPr>
            <p:nvPr/>
          </p:nvSpPr>
          <p:spPr bwMode="auto">
            <a:xfrm>
              <a:off x="4074" y="2197"/>
              <a:ext cx="1055" cy="415"/>
            </a:xfrm>
            <a:custGeom>
              <a:avLst/>
              <a:gdLst>
                <a:gd name="T0" fmla="*/ 0 w 1055"/>
                <a:gd name="T1" fmla="*/ 0 h 415"/>
                <a:gd name="T2" fmla="*/ 128 w 1055"/>
                <a:gd name="T3" fmla="*/ 350 h 415"/>
                <a:gd name="T4" fmla="*/ 256 w 1055"/>
                <a:gd name="T5" fmla="*/ 402 h 415"/>
                <a:gd name="T6" fmla="*/ 486 w 1055"/>
                <a:gd name="T7" fmla="*/ 415 h 415"/>
                <a:gd name="T8" fmla="*/ 627 w 1055"/>
                <a:gd name="T9" fmla="*/ 415 h 415"/>
                <a:gd name="T10" fmla="*/ 645 w 1055"/>
                <a:gd name="T11" fmla="*/ 345 h 415"/>
                <a:gd name="T12" fmla="*/ 773 w 1055"/>
                <a:gd name="T13" fmla="*/ 300 h 415"/>
                <a:gd name="T14" fmla="*/ 911 w 1055"/>
                <a:gd name="T15" fmla="*/ 321 h 415"/>
                <a:gd name="T16" fmla="*/ 963 w 1055"/>
                <a:gd name="T17" fmla="*/ 298 h 415"/>
                <a:gd name="T18" fmla="*/ 1055 w 1055"/>
                <a:gd name="T19" fmla="*/ 32 h 415"/>
                <a:gd name="T20" fmla="*/ 882 w 1055"/>
                <a:gd name="T21" fmla="*/ 102 h 415"/>
                <a:gd name="T22" fmla="*/ 465 w 1055"/>
                <a:gd name="T23" fmla="*/ 141 h 415"/>
                <a:gd name="T24" fmla="*/ 183 w 1055"/>
                <a:gd name="T25" fmla="*/ 107 h 415"/>
                <a:gd name="T26" fmla="*/ 40 w 1055"/>
                <a:gd name="T27" fmla="*/ 45 h 415"/>
                <a:gd name="T28" fmla="*/ 0 w 1055"/>
                <a:gd name="T29" fmla="*/ 0 h 415"/>
                <a:gd name="T30" fmla="*/ 0 w 1055"/>
                <a:gd name="T31" fmla="*/ 0 h 4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5"/>
                <a:gd name="T49" fmla="*/ 0 h 415"/>
                <a:gd name="T50" fmla="*/ 1055 w 1055"/>
                <a:gd name="T51" fmla="*/ 415 h 4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5" h="415">
                  <a:moveTo>
                    <a:pt x="0" y="0"/>
                  </a:moveTo>
                  <a:lnTo>
                    <a:pt x="128" y="350"/>
                  </a:lnTo>
                  <a:lnTo>
                    <a:pt x="256" y="402"/>
                  </a:lnTo>
                  <a:lnTo>
                    <a:pt x="486" y="415"/>
                  </a:lnTo>
                  <a:lnTo>
                    <a:pt x="627" y="415"/>
                  </a:lnTo>
                  <a:lnTo>
                    <a:pt x="645" y="345"/>
                  </a:lnTo>
                  <a:lnTo>
                    <a:pt x="773" y="300"/>
                  </a:lnTo>
                  <a:lnTo>
                    <a:pt x="911" y="321"/>
                  </a:lnTo>
                  <a:lnTo>
                    <a:pt x="963" y="298"/>
                  </a:lnTo>
                  <a:lnTo>
                    <a:pt x="1055" y="32"/>
                  </a:lnTo>
                  <a:lnTo>
                    <a:pt x="882" y="102"/>
                  </a:lnTo>
                  <a:lnTo>
                    <a:pt x="465" y="141"/>
                  </a:lnTo>
                  <a:lnTo>
                    <a:pt x="183" y="107"/>
                  </a:lnTo>
                  <a:lnTo>
                    <a:pt x="4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19" name="Freeform 85"/>
            <p:cNvSpPr>
              <a:spLocks/>
            </p:cNvSpPr>
            <p:nvPr/>
          </p:nvSpPr>
          <p:spPr bwMode="auto">
            <a:xfrm>
              <a:off x="4027" y="3215"/>
              <a:ext cx="287" cy="175"/>
            </a:xfrm>
            <a:custGeom>
              <a:avLst/>
              <a:gdLst>
                <a:gd name="T0" fmla="*/ 0 w 287"/>
                <a:gd name="T1" fmla="*/ 175 h 175"/>
                <a:gd name="T2" fmla="*/ 287 w 287"/>
                <a:gd name="T3" fmla="*/ 47 h 175"/>
                <a:gd name="T4" fmla="*/ 235 w 287"/>
                <a:gd name="T5" fmla="*/ 13 h 175"/>
                <a:gd name="T6" fmla="*/ 128 w 287"/>
                <a:gd name="T7" fmla="*/ 0 h 175"/>
                <a:gd name="T8" fmla="*/ 53 w 287"/>
                <a:gd name="T9" fmla="*/ 47 h 175"/>
                <a:gd name="T10" fmla="*/ 8 w 287"/>
                <a:gd name="T11" fmla="*/ 107 h 175"/>
                <a:gd name="T12" fmla="*/ 0 w 287"/>
                <a:gd name="T13" fmla="*/ 175 h 175"/>
                <a:gd name="T14" fmla="*/ 0 w 287"/>
                <a:gd name="T15" fmla="*/ 175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75"/>
                <a:gd name="T26" fmla="*/ 287 w 287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75">
                  <a:moveTo>
                    <a:pt x="0" y="175"/>
                  </a:moveTo>
                  <a:lnTo>
                    <a:pt x="287" y="47"/>
                  </a:lnTo>
                  <a:lnTo>
                    <a:pt x="235" y="13"/>
                  </a:lnTo>
                  <a:lnTo>
                    <a:pt x="128" y="0"/>
                  </a:lnTo>
                  <a:lnTo>
                    <a:pt x="53" y="47"/>
                  </a:lnTo>
                  <a:lnTo>
                    <a:pt x="8" y="107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0" name="Freeform 86"/>
            <p:cNvSpPr>
              <a:spLocks/>
            </p:cNvSpPr>
            <p:nvPr/>
          </p:nvSpPr>
          <p:spPr bwMode="auto">
            <a:xfrm>
              <a:off x="4033" y="3264"/>
              <a:ext cx="321" cy="193"/>
            </a:xfrm>
            <a:custGeom>
              <a:avLst/>
              <a:gdLst>
                <a:gd name="T0" fmla="*/ 0 w 321"/>
                <a:gd name="T1" fmla="*/ 126 h 193"/>
                <a:gd name="T2" fmla="*/ 36 w 321"/>
                <a:gd name="T3" fmla="*/ 193 h 193"/>
                <a:gd name="T4" fmla="*/ 321 w 321"/>
                <a:gd name="T5" fmla="*/ 50 h 193"/>
                <a:gd name="T6" fmla="*/ 289 w 321"/>
                <a:gd name="T7" fmla="*/ 0 h 193"/>
                <a:gd name="T8" fmla="*/ 0 w 321"/>
                <a:gd name="T9" fmla="*/ 126 h 193"/>
                <a:gd name="T10" fmla="*/ 0 w 321"/>
                <a:gd name="T11" fmla="*/ 126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193"/>
                <a:gd name="T20" fmla="*/ 321 w 321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193">
                  <a:moveTo>
                    <a:pt x="0" y="126"/>
                  </a:moveTo>
                  <a:lnTo>
                    <a:pt x="36" y="193"/>
                  </a:lnTo>
                  <a:lnTo>
                    <a:pt x="321" y="50"/>
                  </a:lnTo>
                  <a:lnTo>
                    <a:pt x="289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1" name="Freeform 87"/>
            <p:cNvSpPr>
              <a:spLocks/>
            </p:cNvSpPr>
            <p:nvPr/>
          </p:nvSpPr>
          <p:spPr bwMode="auto">
            <a:xfrm>
              <a:off x="4067" y="3324"/>
              <a:ext cx="281" cy="193"/>
            </a:xfrm>
            <a:custGeom>
              <a:avLst/>
              <a:gdLst>
                <a:gd name="T0" fmla="*/ 0 w 281"/>
                <a:gd name="T1" fmla="*/ 141 h 193"/>
                <a:gd name="T2" fmla="*/ 281 w 281"/>
                <a:gd name="T3" fmla="*/ 0 h 193"/>
                <a:gd name="T4" fmla="*/ 281 w 281"/>
                <a:gd name="T5" fmla="*/ 50 h 193"/>
                <a:gd name="T6" fmla="*/ 253 w 281"/>
                <a:gd name="T7" fmla="*/ 123 h 193"/>
                <a:gd name="T8" fmla="*/ 203 w 281"/>
                <a:gd name="T9" fmla="*/ 178 h 193"/>
                <a:gd name="T10" fmla="*/ 114 w 281"/>
                <a:gd name="T11" fmla="*/ 193 h 193"/>
                <a:gd name="T12" fmla="*/ 52 w 281"/>
                <a:gd name="T13" fmla="*/ 178 h 193"/>
                <a:gd name="T14" fmla="*/ 0 w 281"/>
                <a:gd name="T15" fmla="*/ 141 h 193"/>
                <a:gd name="T16" fmla="*/ 0 w 281"/>
                <a:gd name="T17" fmla="*/ 141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"/>
                <a:gd name="T28" fmla="*/ 0 h 193"/>
                <a:gd name="T29" fmla="*/ 281 w 281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" h="193">
                  <a:moveTo>
                    <a:pt x="0" y="141"/>
                  </a:moveTo>
                  <a:lnTo>
                    <a:pt x="281" y="0"/>
                  </a:lnTo>
                  <a:lnTo>
                    <a:pt x="281" y="50"/>
                  </a:lnTo>
                  <a:lnTo>
                    <a:pt x="253" y="123"/>
                  </a:lnTo>
                  <a:lnTo>
                    <a:pt x="203" y="178"/>
                  </a:lnTo>
                  <a:lnTo>
                    <a:pt x="114" y="193"/>
                  </a:lnTo>
                  <a:lnTo>
                    <a:pt x="52" y="17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2" name="Freeform 88"/>
            <p:cNvSpPr>
              <a:spLocks/>
            </p:cNvSpPr>
            <p:nvPr/>
          </p:nvSpPr>
          <p:spPr bwMode="auto">
            <a:xfrm>
              <a:off x="4001" y="3382"/>
              <a:ext cx="394" cy="224"/>
            </a:xfrm>
            <a:custGeom>
              <a:avLst/>
              <a:gdLst>
                <a:gd name="T0" fmla="*/ 24 w 394"/>
                <a:gd name="T1" fmla="*/ 23 h 224"/>
                <a:gd name="T2" fmla="*/ 0 w 394"/>
                <a:gd name="T3" fmla="*/ 101 h 224"/>
                <a:gd name="T4" fmla="*/ 63 w 394"/>
                <a:gd name="T5" fmla="*/ 180 h 224"/>
                <a:gd name="T6" fmla="*/ 162 w 394"/>
                <a:gd name="T7" fmla="*/ 221 h 224"/>
                <a:gd name="T8" fmla="*/ 240 w 394"/>
                <a:gd name="T9" fmla="*/ 224 h 224"/>
                <a:gd name="T10" fmla="*/ 303 w 394"/>
                <a:gd name="T11" fmla="*/ 206 h 224"/>
                <a:gd name="T12" fmla="*/ 394 w 394"/>
                <a:gd name="T13" fmla="*/ 104 h 224"/>
                <a:gd name="T14" fmla="*/ 366 w 394"/>
                <a:gd name="T15" fmla="*/ 0 h 224"/>
                <a:gd name="T16" fmla="*/ 337 w 394"/>
                <a:gd name="T17" fmla="*/ 70 h 224"/>
                <a:gd name="T18" fmla="*/ 280 w 394"/>
                <a:gd name="T19" fmla="*/ 120 h 224"/>
                <a:gd name="T20" fmla="*/ 206 w 394"/>
                <a:gd name="T21" fmla="*/ 135 h 224"/>
                <a:gd name="T22" fmla="*/ 128 w 394"/>
                <a:gd name="T23" fmla="*/ 125 h 224"/>
                <a:gd name="T24" fmla="*/ 60 w 394"/>
                <a:gd name="T25" fmla="*/ 75 h 224"/>
                <a:gd name="T26" fmla="*/ 24 w 394"/>
                <a:gd name="T27" fmla="*/ 23 h 224"/>
                <a:gd name="T28" fmla="*/ 24 w 394"/>
                <a:gd name="T29" fmla="*/ 23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4"/>
                <a:gd name="T46" fmla="*/ 0 h 224"/>
                <a:gd name="T47" fmla="*/ 394 w 394"/>
                <a:gd name="T48" fmla="*/ 224 h 2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4" h="224">
                  <a:moveTo>
                    <a:pt x="24" y="23"/>
                  </a:moveTo>
                  <a:lnTo>
                    <a:pt x="0" y="101"/>
                  </a:lnTo>
                  <a:lnTo>
                    <a:pt x="63" y="180"/>
                  </a:lnTo>
                  <a:lnTo>
                    <a:pt x="162" y="221"/>
                  </a:lnTo>
                  <a:lnTo>
                    <a:pt x="240" y="224"/>
                  </a:lnTo>
                  <a:lnTo>
                    <a:pt x="303" y="206"/>
                  </a:lnTo>
                  <a:lnTo>
                    <a:pt x="394" y="104"/>
                  </a:lnTo>
                  <a:lnTo>
                    <a:pt x="366" y="0"/>
                  </a:lnTo>
                  <a:lnTo>
                    <a:pt x="337" y="70"/>
                  </a:lnTo>
                  <a:lnTo>
                    <a:pt x="280" y="120"/>
                  </a:lnTo>
                  <a:lnTo>
                    <a:pt x="206" y="135"/>
                  </a:lnTo>
                  <a:lnTo>
                    <a:pt x="128" y="125"/>
                  </a:lnTo>
                  <a:lnTo>
                    <a:pt x="60" y="75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3" name="Freeform 89"/>
            <p:cNvSpPr>
              <a:spLocks/>
            </p:cNvSpPr>
            <p:nvPr/>
          </p:nvSpPr>
          <p:spPr bwMode="auto">
            <a:xfrm>
              <a:off x="3550" y="3392"/>
              <a:ext cx="287" cy="311"/>
            </a:xfrm>
            <a:custGeom>
              <a:avLst/>
              <a:gdLst>
                <a:gd name="T0" fmla="*/ 146 w 287"/>
                <a:gd name="T1" fmla="*/ 0 h 311"/>
                <a:gd name="T2" fmla="*/ 243 w 287"/>
                <a:gd name="T3" fmla="*/ 42 h 311"/>
                <a:gd name="T4" fmla="*/ 287 w 287"/>
                <a:gd name="T5" fmla="*/ 120 h 311"/>
                <a:gd name="T6" fmla="*/ 167 w 287"/>
                <a:gd name="T7" fmla="*/ 261 h 311"/>
                <a:gd name="T8" fmla="*/ 104 w 287"/>
                <a:gd name="T9" fmla="*/ 311 h 311"/>
                <a:gd name="T10" fmla="*/ 29 w 287"/>
                <a:gd name="T11" fmla="*/ 284 h 311"/>
                <a:gd name="T12" fmla="*/ 0 w 287"/>
                <a:gd name="T13" fmla="*/ 201 h 311"/>
                <a:gd name="T14" fmla="*/ 73 w 287"/>
                <a:gd name="T15" fmla="*/ 81 h 311"/>
                <a:gd name="T16" fmla="*/ 146 w 287"/>
                <a:gd name="T17" fmla="*/ 0 h 311"/>
                <a:gd name="T18" fmla="*/ 146 w 287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7"/>
                <a:gd name="T31" fmla="*/ 0 h 311"/>
                <a:gd name="T32" fmla="*/ 287 w 287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7" h="311">
                  <a:moveTo>
                    <a:pt x="146" y="0"/>
                  </a:moveTo>
                  <a:lnTo>
                    <a:pt x="243" y="42"/>
                  </a:lnTo>
                  <a:lnTo>
                    <a:pt x="287" y="120"/>
                  </a:lnTo>
                  <a:lnTo>
                    <a:pt x="167" y="261"/>
                  </a:lnTo>
                  <a:lnTo>
                    <a:pt x="104" y="311"/>
                  </a:lnTo>
                  <a:lnTo>
                    <a:pt x="29" y="284"/>
                  </a:lnTo>
                  <a:lnTo>
                    <a:pt x="0" y="201"/>
                  </a:lnTo>
                  <a:lnTo>
                    <a:pt x="73" y="8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4" name="Freeform 90"/>
            <p:cNvSpPr>
              <a:spLocks/>
            </p:cNvSpPr>
            <p:nvPr/>
          </p:nvSpPr>
          <p:spPr bwMode="auto">
            <a:xfrm>
              <a:off x="3717" y="3288"/>
              <a:ext cx="201" cy="203"/>
            </a:xfrm>
            <a:custGeom>
              <a:avLst/>
              <a:gdLst>
                <a:gd name="T0" fmla="*/ 0 w 201"/>
                <a:gd name="T1" fmla="*/ 115 h 203"/>
                <a:gd name="T2" fmla="*/ 60 w 201"/>
                <a:gd name="T3" fmla="*/ 39 h 203"/>
                <a:gd name="T4" fmla="*/ 133 w 201"/>
                <a:gd name="T5" fmla="*/ 0 h 203"/>
                <a:gd name="T6" fmla="*/ 190 w 201"/>
                <a:gd name="T7" fmla="*/ 34 h 203"/>
                <a:gd name="T8" fmla="*/ 201 w 201"/>
                <a:gd name="T9" fmla="*/ 104 h 203"/>
                <a:gd name="T10" fmla="*/ 125 w 201"/>
                <a:gd name="T11" fmla="*/ 203 h 203"/>
                <a:gd name="T12" fmla="*/ 60 w 201"/>
                <a:gd name="T13" fmla="*/ 141 h 203"/>
                <a:gd name="T14" fmla="*/ 0 w 201"/>
                <a:gd name="T15" fmla="*/ 115 h 203"/>
                <a:gd name="T16" fmla="*/ 0 w 201"/>
                <a:gd name="T17" fmla="*/ 115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203"/>
                <a:gd name="T29" fmla="*/ 201 w 201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203">
                  <a:moveTo>
                    <a:pt x="0" y="115"/>
                  </a:moveTo>
                  <a:lnTo>
                    <a:pt x="60" y="39"/>
                  </a:lnTo>
                  <a:lnTo>
                    <a:pt x="133" y="0"/>
                  </a:lnTo>
                  <a:lnTo>
                    <a:pt x="190" y="34"/>
                  </a:lnTo>
                  <a:lnTo>
                    <a:pt x="201" y="104"/>
                  </a:lnTo>
                  <a:lnTo>
                    <a:pt x="125" y="203"/>
                  </a:lnTo>
                  <a:lnTo>
                    <a:pt x="60" y="141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5" name="Freeform 91"/>
            <p:cNvSpPr>
              <a:spLocks/>
            </p:cNvSpPr>
            <p:nvPr/>
          </p:nvSpPr>
          <p:spPr bwMode="auto">
            <a:xfrm>
              <a:off x="3385" y="3204"/>
              <a:ext cx="196" cy="165"/>
            </a:xfrm>
            <a:custGeom>
              <a:avLst/>
              <a:gdLst>
                <a:gd name="T0" fmla="*/ 0 w 196"/>
                <a:gd name="T1" fmla="*/ 0 h 165"/>
                <a:gd name="T2" fmla="*/ 87 w 196"/>
                <a:gd name="T3" fmla="*/ 11 h 165"/>
                <a:gd name="T4" fmla="*/ 178 w 196"/>
                <a:gd name="T5" fmla="*/ 42 h 165"/>
                <a:gd name="T6" fmla="*/ 196 w 196"/>
                <a:gd name="T7" fmla="*/ 115 h 165"/>
                <a:gd name="T8" fmla="*/ 157 w 196"/>
                <a:gd name="T9" fmla="*/ 159 h 165"/>
                <a:gd name="T10" fmla="*/ 16 w 196"/>
                <a:gd name="T11" fmla="*/ 165 h 165"/>
                <a:gd name="T12" fmla="*/ 29 w 196"/>
                <a:gd name="T13" fmla="*/ 81 h 165"/>
                <a:gd name="T14" fmla="*/ 0 w 196"/>
                <a:gd name="T15" fmla="*/ 0 h 165"/>
                <a:gd name="T16" fmla="*/ 0 w 196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165"/>
                <a:gd name="T29" fmla="*/ 196 w 196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165">
                  <a:moveTo>
                    <a:pt x="0" y="0"/>
                  </a:moveTo>
                  <a:lnTo>
                    <a:pt x="87" y="11"/>
                  </a:lnTo>
                  <a:lnTo>
                    <a:pt x="178" y="42"/>
                  </a:lnTo>
                  <a:lnTo>
                    <a:pt x="196" y="115"/>
                  </a:lnTo>
                  <a:lnTo>
                    <a:pt x="157" y="159"/>
                  </a:lnTo>
                  <a:lnTo>
                    <a:pt x="16" y="165"/>
                  </a:lnTo>
                  <a:lnTo>
                    <a:pt x="29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6" name="Freeform 92"/>
            <p:cNvSpPr>
              <a:spLocks/>
            </p:cNvSpPr>
            <p:nvPr/>
          </p:nvSpPr>
          <p:spPr bwMode="auto">
            <a:xfrm>
              <a:off x="3114" y="3212"/>
              <a:ext cx="292" cy="191"/>
            </a:xfrm>
            <a:custGeom>
              <a:avLst/>
              <a:gdLst>
                <a:gd name="T0" fmla="*/ 261 w 292"/>
                <a:gd name="T1" fmla="*/ 0 h 191"/>
                <a:gd name="T2" fmla="*/ 138 w 292"/>
                <a:gd name="T3" fmla="*/ 3 h 191"/>
                <a:gd name="T4" fmla="*/ 44 w 292"/>
                <a:gd name="T5" fmla="*/ 16 h 191"/>
                <a:gd name="T6" fmla="*/ 0 w 292"/>
                <a:gd name="T7" fmla="*/ 78 h 191"/>
                <a:gd name="T8" fmla="*/ 29 w 292"/>
                <a:gd name="T9" fmla="*/ 164 h 191"/>
                <a:gd name="T10" fmla="*/ 131 w 292"/>
                <a:gd name="T11" fmla="*/ 191 h 191"/>
                <a:gd name="T12" fmla="*/ 284 w 292"/>
                <a:gd name="T13" fmla="*/ 180 h 191"/>
                <a:gd name="T14" fmla="*/ 292 w 292"/>
                <a:gd name="T15" fmla="*/ 89 h 191"/>
                <a:gd name="T16" fmla="*/ 287 w 292"/>
                <a:gd name="T17" fmla="*/ 11 h 191"/>
                <a:gd name="T18" fmla="*/ 261 w 292"/>
                <a:gd name="T19" fmla="*/ 0 h 191"/>
                <a:gd name="T20" fmla="*/ 261 w 292"/>
                <a:gd name="T21" fmla="*/ 0 h 1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2"/>
                <a:gd name="T34" fmla="*/ 0 h 191"/>
                <a:gd name="T35" fmla="*/ 292 w 292"/>
                <a:gd name="T36" fmla="*/ 191 h 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2" h="191">
                  <a:moveTo>
                    <a:pt x="261" y="0"/>
                  </a:moveTo>
                  <a:lnTo>
                    <a:pt x="138" y="3"/>
                  </a:lnTo>
                  <a:lnTo>
                    <a:pt x="44" y="16"/>
                  </a:lnTo>
                  <a:lnTo>
                    <a:pt x="0" y="78"/>
                  </a:lnTo>
                  <a:lnTo>
                    <a:pt x="29" y="164"/>
                  </a:lnTo>
                  <a:lnTo>
                    <a:pt x="131" y="191"/>
                  </a:lnTo>
                  <a:lnTo>
                    <a:pt x="284" y="180"/>
                  </a:lnTo>
                  <a:lnTo>
                    <a:pt x="292" y="89"/>
                  </a:lnTo>
                  <a:lnTo>
                    <a:pt x="287" y="11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7" name="Freeform 93"/>
            <p:cNvSpPr>
              <a:spLocks/>
            </p:cNvSpPr>
            <p:nvPr/>
          </p:nvSpPr>
          <p:spPr bwMode="auto">
            <a:xfrm>
              <a:off x="4059" y="1981"/>
              <a:ext cx="1088" cy="362"/>
            </a:xfrm>
            <a:custGeom>
              <a:avLst/>
              <a:gdLst>
                <a:gd name="T0" fmla="*/ 0 w 1088"/>
                <a:gd name="T1" fmla="*/ 156 h 362"/>
                <a:gd name="T2" fmla="*/ 21 w 1088"/>
                <a:gd name="T3" fmla="*/ 227 h 362"/>
                <a:gd name="T4" fmla="*/ 91 w 1088"/>
                <a:gd name="T5" fmla="*/ 287 h 362"/>
                <a:gd name="T6" fmla="*/ 287 w 1088"/>
                <a:gd name="T7" fmla="*/ 339 h 362"/>
                <a:gd name="T8" fmla="*/ 503 w 1088"/>
                <a:gd name="T9" fmla="*/ 362 h 362"/>
                <a:gd name="T10" fmla="*/ 756 w 1088"/>
                <a:gd name="T11" fmla="*/ 347 h 362"/>
                <a:gd name="T12" fmla="*/ 947 w 1088"/>
                <a:gd name="T13" fmla="*/ 308 h 362"/>
                <a:gd name="T14" fmla="*/ 1062 w 1088"/>
                <a:gd name="T15" fmla="*/ 258 h 362"/>
                <a:gd name="T16" fmla="*/ 1088 w 1088"/>
                <a:gd name="T17" fmla="*/ 172 h 362"/>
                <a:gd name="T18" fmla="*/ 997 w 1088"/>
                <a:gd name="T19" fmla="*/ 73 h 362"/>
                <a:gd name="T20" fmla="*/ 895 w 1088"/>
                <a:gd name="T21" fmla="*/ 34 h 362"/>
                <a:gd name="T22" fmla="*/ 840 w 1088"/>
                <a:gd name="T23" fmla="*/ 88 h 362"/>
                <a:gd name="T24" fmla="*/ 939 w 1088"/>
                <a:gd name="T25" fmla="*/ 120 h 362"/>
                <a:gd name="T26" fmla="*/ 994 w 1088"/>
                <a:gd name="T27" fmla="*/ 182 h 362"/>
                <a:gd name="T28" fmla="*/ 923 w 1088"/>
                <a:gd name="T29" fmla="*/ 235 h 362"/>
                <a:gd name="T30" fmla="*/ 683 w 1088"/>
                <a:gd name="T31" fmla="*/ 274 h 362"/>
                <a:gd name="T32" fmla="*/ 412 w 1088"/>
                <a:gd name="T33" fmla="*/ 287 h 362"/>
                <a:gd name="T34" fmla="*/ 172 w 1088"/>
                <a:gd name="T35" fmla="*/ 258 h 362"/>
                <a:gd name="T36" fmla="*/ 81 w 1088"/>
                <a:gd name="T37" fmla="*/ 201 h 362"/>
                <a:gd name="T38" fmla="*/ 83 w 1088"/>
                <a:gd name="T39" fmla="*/ 133 h 362"/>
                <a:gd name="T40" fmla="*/ 185 w 1088"/>
                <a:gd name="T41" fmla="*/ 83 h 362"/>
                <a:gd name="T42" fmla="*/ 443 w 1088"/>
                <a:gd name="T43" fmla="*/ 78 h 362"/>
                <a:gd name="T44" fmla="*/ 699 w 1088"/>
                <a:gd name="T45" fmla="*/ 83 h 362"/>
                <a:gd name="T46" fmla="*/ 775 w 1088"/>
                <a:gd name="T47" fmla="*/ 10 h 362"/>
                <a:gd name="T48" fmla="*/ 576 w 1088"/>
                <a:gd name="T49" fmla="*/ 0 h 362"/>
                <a:gd name="T50" fmla="*/ 305 w 1088"/>
                <a:gd name="T51" fmla="*/ 0 h 362"/>
                <a:gd name="T52" fmla="*/ 122 w 1088"/>
                <a:gd name="T53" fmla="*/ 26 h 362"/>
                <a:gd name="T54" fmla="*/ 13 w 1088"/>
                <a:gd name="T55" fmla="*/ 96 h 362"/>
                <a:gd name="T56" fmla="*/ 0 w 1088"/>
                <a:gd name="T57" fmla="*/ 156 h 362"/>
                <a:gd name="T58" fmla="*/ 0 w 1088"/>
                <a:gd name="T59" fmla="*/ 156 h 3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8"/>
                <a:gd name="T91" fmla="*/ 0 h 362"/>
                <a:gd name="T92" fmla="*/ 1088 w 1088"/>
                <a:gd name="T93" fmla="*/ 362 h 3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8" h="362">
                  <a:moveTo>
                    <a:pt x="0" y="156"/>
                  </a:moveTo>
                  <a:lnTo>
                    <a:pt x="21" y="227"/>
                  </a:lnTo>
                  <a:lnTo>
                    <a:pt x="91" y="287"/>
                  </a:lnTo>
                  <a:lnTo>
                    <a:pt x="287" y="339"/>
                  </a:lnTo>
                  <a:lnTo>
                    <a:pt x="503" y="362"/>
                  </a:lnTo>
                  <a:lnTo>
                    <a:pt x="756" y="347"/>
                  </a:lnTo>
                  <a:lnTo>
                    <a:pt x="947" y="308"/>
                  </a:lnTo>
                  <a:lnTo>
                    <a:pt x="1062" y="258"/>
                  </a:lnTo>
                  <a:lnTo>
                    <a:pt x="1088" y="172"/>
                  </a:lnTo>
                  <a:lnTo>
                    <a:pt x="997" y="73"/>
                  </a:lnTo>
                  <a:lnTo>
                    <a:pt x="895" y="34"/>
                  </a:lnTo>
                  <a:lnTo>
                    <a:pt x="840" y="88"/>
                  </a:lnTo>
                  <a:lnTo>
                    <a:pt x="939" y="120"/>
                  </a:lnTo>
                  <a:lnTo>
                    <a:pt x="994" y="182"/>
                  </a:lnTo>
                  <a:lnTo>
                    <a:pt x="923" y="235"/>
                  </a:lnTo>
                  <a:lnTo>
                    <a:pt x="683" y="274"/>
                  </a:lnTo>
                  <a:lnTo>
                    <a:pt x="412" y="287"/>
                  </a:lnTo>
                  <a:lnTo>
                    <a:pt x="172" y="258"/>
                  </a:lnTo>
                  <a:lnTo>
                    <a:pt x="81" y="201"/>
                  </a:lnTo>
                  <a:lnTo>
                    <a:pt x="83" y="133"/>
                  </a:lnTo>
                  <a:lnTo>
                    <a:pt x="185" y="83"/>
                  </a:lnTo>
                  <a:lnTo>
                    <a:pt x="443" y="78"/>
                  </a:lnTo>
                  <a:lnTo>
                    <a:pt x="699" y="83"/>
                  </a:lnTo>
                  <a:lnTo>
                    <a:pt x="775" y="10"/>
                  </a:lnTo>
                  <a:lnTo>
                    <a:pt x="576" y="0"/>
                  </a:lnTo>
                  <a:lnTo>
                    <a:pt x="305" y="0"/>
                  </a:lnTo>
                  <a:lnTo>
                    <a:pt x="122" y="26"/>
                  </a:lnTo>
                  <a:lnTo>
                    <a:pt x="13" y="9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8" name="Freeform 94"/>
            <p:cNvSpPr>
              <a:spLocks/>
            </p:cNvSpPr>
            <p:nvPr/>
          </p:nvSpPr>
          <p:spPr bwMode="auto">
            <a:xfrm>
              <a:off x="4737" y="2523"/>
              <a:ext cx="295" cy="102"/>
            </a:xfrm>
            <a:custGeom>
              <a:avLst/>
              <a:gdLst>
                <a:gd name="T0" fmla="*/ 0 w 295"/>
                <a:gd name="T1" fmla="*/ 66 h 102"/>
                <a:gd name="T2" fmla="*/ 78 w 295"/>
                <a:gd name="T3" fmla="*/ 102 h 102"/>
                <a:gd name="T4" fmla="*/ 240 w 295"/>
                <a:gd name="T5" fmla="*/ 94 h 102"/>
                <a:gd name="T6" fmla="*/ 295 w 295"/>
                <a:gd name="T7" fmla="*/ 47 h 102"/>
                <a:gd name="T8" fmla="*/ 222 w 295"/>
                <a:gd name="T9" fmla="*/ 11 h 102"/>
                <a:gd name="T10" fmla="*/ 97 w 295"/>
                <a:gd name="T11" fmla="*/ 0 h 102"/>
                <a:gd name="T12" fmla="*/ 24 w 295"/>
                <a:gd name="T13" fmla="*/ 24 h 102"/>
                <a:gd name="T14" fmla="*/ 0 w 295"/>
                <a:gd name="T15" fmla="*/ 66 h 102"/>
                <a:gd name="T16" fmla="*/ 0 w 295"/>
                <a:gd name="T17" fmla="*/ 6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5"/>
                <a:gd name="T28" fmla="*/ 0 h 102"/>
                <a:gd name="T29" fmla="*/ 295 w 295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5" h="102">
                  <a:moveTo>
                    <a:pt x="0" y="66"/>
                  </a:moveTo>
                  <a:lnTo>
                    <a:pt x="78" y="102"/>
                  </a:lnTo>
                  <a:lnTo>
                    <a:pt x="240" y="94"/>
                  </a:lnTo>
                  <a:lnTo>
                    <a:pt x="295" y="47"/>
                  </a:lnTo>
                  <a:lnTo>
                    <a:pt x="222" y="11"/>
                  </a:lnTo>
                  <a:lnTo>
                    <a:pt x="97" y="0"/>
                  </a:lnTo>
                  <a:lnTo>
                    <a:pt x="24" y="2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29" name="Freeform 95"/>
            <p:cNvSpPr>
              <a:spLocks/>
            </p:cNvSpPr>
            <p:nvPr/>
          </p:nvSpPr>
          <p:spPr bwMode="auto">
            <a:xfrm>
              <a:off x="4314" y="2818"/>
              <a:ext cx="235" cy="478"/>
            </a:xfrm>
            <a:custGeom>
              <a:avLst/>
              <a:gdLst>
                <a:gd name="T0" fmla="*/ 115 w 235"/>
                <a:gd name="T1" fmla="*/ 355 h 478"/>
                <a:gd name="T2" fmla="*/ 110 w 235"/>
                <a:gd name="T3" fmla="*/ 368 h 478"/>
                <a:gd name="T4" fmla="*/ 100 w 235"/>
                <a:gd name="T5" fmla="*/ 378 h 478"/>
                <a:gd name="T6" fmla="*/ 89 w 235"/>
                <a:gd name="T7" fmla="*/ 392 h 478"/>
                <a:gd name="T8" fmla="*/ 74 w 235"/>
                <a:gd name="T9" fmla="*/ 405 h 478"/>
                <a:gd name="T10" fmla="*/ 55 w 235"/>
                <a:gd name="T11" fmla="*/ 415 h 478"/>
                <a:gd name="T12" fmla="*/ 42 w 235"/>
                <a:gd name="T13" fmla="*/ 418 h 478"/>
                <a:gd name="T14" fmla="*/ 32 w 235"/>
                <a:gd name="T15" fmla="*/ 423 h 478"/>
                <a:gd name="T16" fmla="*/ 16 w 235"/>
                <a:gd name="T17" fmla="*/ 423 h 478"/>
                <a:gd name="T18" fmla="*/ 0 w 235"/>
                <a:gd name="T19" fmla="*/ 423 h 478"/>
                <a:gd name="T20" fmla="*/ 8 w 235"/>
                <a:gd name="T21" fmla="*/ 478 h 478"/>
                <a:gd name="T22" fmla="*/ 21 w 235"/>
                <a:gd name="T23" fmla="*/ 478 h 478"/>
                <a:gd name="T24" fmla="*/ 37 w 235"/>
                <a:gd name="T25" fmla="*/ 475 h 478"/>
                <a:gd name="T26" fmla="*/ 58 w 235"/>
                <a:gd name="T27" fmla="*/ 470 h 478"/>
                <a:gd name="T28" fmla="*/ 68 w 235"/>
                <a:gd name="T29" fmla="*/ 462 h 478"/>
                <a:gd name="T30" fmla="*/ 81 w 235"/>
                <a:gd name="T31" fmla="*/ 457 h 478"/>
                <a:gd name="T32" fmla="*/ 92 w 235"/>
                <a:gd name="T33" fmla="*/ 446 h 478"/>
                <a:gd name="T34" fmla="*/ 102 w 235"/>
                <a:gd name="T35" fmla="*/ 436 h 478"/>
                <a:gd name="T36" fmla="*/ 113 w 235"/>
                <a:gd name="T37" fmla="*/ 423 h 478"/>
                <a:gd name="T38" fmla="*/ 123 w 235"/>
                <a:gd name="T39" fmla="*/ 407 h 478"/>
                <a:gd name="T40" fmla="*/ 134 w 235"/>
                <a:gd name="T41" fmla="*/ 386 h 478"/>
                <a:gd name="T42" fmla="*/ 144 w 235"/>
                <a:gd name="T43" fmla="*/ 365 h 478"/>
                <a:gd name="T44" fmla="*/ 147 w 235"/>
                <a:gd name="T45" fmla="*/ 352 h 478"/>
                <a:gd name="T46" fmla="*/ 152 w 235"/>
                <a:gd name="T47" fmla="*/ 339 h 478"/>
                <a:gd name="T48" fmla="*/ 154 w 235"/>
                <a:gd name="T49" fmla="*/ 326 h 478"/>
                <a:gd name="T50" fmla="*/ 160 w 235"/>
                <a:gd name="T51" fmla="*/ 313 h 478"/>
                <a:gd name="T52" fmla="*/ 162 w 235"/>
                <a:gd name="T53" fmla="*/ 298 h 478"/>
                <a:gd name="T54" fmla="*/ 167 w 235"/>
                <a:gd name="T55" fmla="*/ 285 h 478"/>
                <a:gd name="T56" fmla="*/ 170 w 235"/>
                <a:gd name="T57" fmla="*/ 269 h 478"/>
                <a:gd name="T58" fmla="*/ 175 w 235"/>
                <a:gd name="T59" fmla="*/ 256 h 478"/>
                <a:gd name="T60" fmla="*/ 178 w 235"/>
                <a:gd name="T61" fmla="*/ 243 h 478"/>
                <a:gd name="T62" fmla="*/ 183 w 235"/>
                <a:gd name="T63" fmla="*/ 227 h 478"/>
                <a:gd name="T64" fmla="*/ 186 w 235"/>
                <a:gd name="T65" fmla="*/ 214 h 478"/>
                <a:gd name="T66" fmla="*/ 191 w 235"/>
                <a:gd name="T67" fmla="*/ 198 h 478"/>
                <a:gd name="T68" fmla="*/ 194 w 235"/>
                <a:gd name="T69" fmla="*/ 185 h 478"/>
                <a:gd name="T70" fmla="*/ 199 w 235"/>
                <a:gd name="T71" fmla="*/ 172 h 478"/>
                <a:gd name="T72" fmla="*/ 201 w 235"/>
                <a:gd name="T73" fmla="*/ 159 h 478"/>
                <a:gd name="T74" fmla="*/ 204 w 235"/>
                <a:gd name="T75" fmla="*/ 146 h 478"/>
                <a:gd name="T76" fmla="*/ 207 w 235"/>
                <a:gd name="T77" fmla="*/ 133 h 478"/>
                <a:gd name="T78" fmla="*/ 209 w 235"/>
                <a:gd name="T79" fmla="*/ 120 h 478"/>
                <a:gd name="T80" fmla="*/ 217 w 235"/>
                <a:gd name="T81" fmla="*/ 99 h 478"/>
                <a:gd name="T82" fmla="*/ 220 w 235"/>
                <a:gd name="T83" fmla="*/ 78 h 478"/>
                <a:gd name="T84" fmla="*/ 225 w 235"/>
                <a:gd name="T85" fmla="*/ 63 h 478"/>
                <a:gd name="T86" fmla="*/ 227 w 235"/>
                <a:gd name="T87" fmla="*/ 47 h 478"/>
                <a:gd name="T88" fmla="*/ 233 w 235"/>
                <a:gd name="T89" fmla="*/ 37 h 478"/>
                <a:gd name="T90" fmla="*/ 235 w 235"/>
                <a:gd name="T91" fmla="*/ 29 h 478"/>
                <a:gd name="T92" fmla="*/ 217 w 235"/>
                <a:gd name="T93" fmla="*/ 0 h 4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5"/>
                <a:gd name="T142" fmla="*/ 0 h 478"/>
                <a:gd name="T143" fmla="*/ 235 w 235"/>
                <a:gd name="T144" fmla="*/ 478 h 4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5" h="478">
                  <a:moveTo>
                    <a:pt x="217" y="0"/>
                  </a:moveTo>
                  <a:lnTo>
                    <a:pt x="115" y="355"/>
                  </a:lnTo>
                  <a:lnTo>
                    <a:pt x="113" y="358"/>
                  </a:lnTo>
                  <a:lnTo>
                    <a:pt x="110" y="368"/>
                  </a:lnTo>
                  <a:lnTo>
                    <a:pt x="105" y="371"/>
                  </a:lnTo>
                  <a:lnTo>
                    <a:pt x="100" y="378"/>
                  </a:lnTo>
                  <a:lnTo>
                    <a:pt x="94" y="384"/>
                  </a:lnTo>
                  <a:lnTo>
                    <a:pt x="89" y="392"/>
                  </a:lnTo>
                  <a:lnTo>
                    <a:pt x="81" y="397"/>
                  </a:lnTo>
                  <a:lnTo>
                    <a:pt x="74" y="405"/>
                  </a:lnTo>
                  <a:lnTo>
                    <a:pt x="66" y="410"/>
                  </a:lnTo>
                  <a:lnTo>
                    <a:pt x="55" y="415"/>
                  </a:lnTo>
                  <a:lnTo>
                    <a:pt x="50" y="418"/>
                  </a:lnTo>
                  <a:lnTo>
                    <a:pt x="42" y="418"/>
                  </a:lnTo>
                  <a:lnTo>
                    <a:pt x="37" y="420"/>
                  </a:lnTo>
                  <a:lnTo>
                    <a:pt x="32" y="423"/>
                  </a:lnTo>
                  <a:lnTo>
                    <a:pt x="24" y="423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13" y="478"/>
                  </a:lnTo>
                  <a:lnTo>
                    <a:pt x="21" y="478"/>
                  </a:lnTo>
                  <a:lnTo>
                    <a:pt x="27" y="475"/>
                  </a:lnTo>
                  <a:lnTo>
                    <a:pt x="37" y="475"/>
                  </a:lnTo>
                  <a:lnTo>
                    <a:pt x="45" y="472"/>
                  </a:lnTo>
                  <a:lnTo>
                    <a:pt x="58" y="470"/>
                  </a:lnTo>
                  <a:lnTo>
                    <a:pt x="63" y="467"/>
                  </a:lnTo>
                  <a:lnTo>
                    <a:pt x="68" y="462"/>
                  </a:lnTo>
                  <a:lnTo>
                    <a:pt x="74" y="459"/>
                  </a:lnTo>
                  <a:lnTo>
                    <a:pt x="81" y="457"/>
                  </a:lnTo>
                  <a:lnTo>
                    <a:pt x="84" y="452"/>
                  </a:lnTo>
                  <a:lnTo>
                    <a:pt x="92" y="446"/>
                  </a:lnTo>
                  <a:lnTo>
                    <a:pt x="97" y="441"/>
                  </a:lnTo>
                  <a:lnTo>
                    <a:pt x="102" y="436"/>
                  </a:lnTo>
                  <a:lnTo>
                    <a:pt x="107" y="428"/>
                  </a:lnTo>
                  <a:lnTo>
                    <a:pt x="113" y="423"/>
                  </a:lnTo>
                  <a:lnTo>
                    <a:pt x="118" y="412"/>
                  </a:lnTo>
                  <a:lnTo>
                    <a:pt x="123" y="407"/>
                  </a:lnTo>
                  <a:lnTo>
                    <a:pt x="128" y="397"/>
                  </a:lnTo>
                  <a:lnTo>
                    <a:pt x="134" y="386"/>
                  </a:lnTo>
                  <a:lnTo>
                    <a:pt x="139" y="376"/>
                  </a:lnTo>
                  <a:lnTo>
                    <a:pt x="144" y="365"/>
                  </a:lnTo>
                  <a:lnTo>
                    <a:pt x="144" y="358"/>
                  </a:lnTo>
                  <a:lnTo>
                    <a:pt x="147" y="352"/>
                  </a:lnTo>
                  <a:lnTo>
                    <a:pt x="149" y="345"/>
                  </a:lnTo>
                  <a:lnTo>
                    <a:pt x="152" y="339"/>
                  </a:lnTo>
                  <a:lnTo>
                    <a:pt x="152" y="332"/>
                  </a:lnTo>
                  <a:lnTo>
                    <a:pt x="154" y="326"/>
                  </a:lnTo>
                  <a:lnTo>
                    <a:pt x="157" y="318"/>
                  </a:lnTo>
                  <a:lnTo>
                    <a:pt x="160" y="313"/>
                  </a:lnTo>
                  <a:lnTo>
                    <a:pt x="160" y="305"/>
                  </a:lnTo>
                  <a:lnTo>
                    <a:pt x="162" y="298"/>
                  </a:lnTo>
                  <a:lnTo>
                    <a:pt x="165" y="290"/>
                  </a:lnTo>
                  <a:lnTo>
                    <a:pt x="167" y="285"/>
                  </a:lnTo>
                  <a:lnTo>
                    <a:pt x="167" y="277"/>
                  </a:lnTo>
                  <a:lnTo>
                    <a:pt x="170" y="269"/>
                  </a:lnTo>
                  <a:lnTo>
                    <a:pt x="173" y="264"/>
                  </a:lnTo>
                  <a:lnTo>
                    <a:pt x="175" y="256"/>
                  </a:lnTo>
                  <a:lnTo>
                    <a:pt x="178" y="248"/>
                  </a:lnTo>
                  <a:lnTo>
                    <a:pt x="178" y="243"/>
                  </a:lnTo>
                  <a:lnTo>
                    <a:pt x="181" y="235"/>
                  </a:lnTo>
                  <a:lnTo>
                    <a:pt x="183" y="227"/>
                  </a:lnTo>
                  <a:lnTo>
                    <a:pt x="183" y="219"/>
                  </a:lnTo>
                  <a:lnTo>
                    <a:pt x="186" y="214"/>
                  </a:lnTo>
                  <a:lnTo>
                    <a:pt x="188" y="206"/>
                  </a:lnTo>
                  <a:lnTo>
                    <a:pt x="191" y="198"/>
                  </a:lnTo>
                  <a:lnTo>
                    <a:pt x="191" y="193"/>
                  </a:lnTo>
                  <a:lnTo>
                    <a:pt x="194" y="185"/>
                  </a:lnTo>
                  <a:lnTo>
                    <a:pt x="196" y="180"/>
                  </a:lnTo>
                  <a:lnTo>
                    <a:pt x="199" y="172"/>
                  </a:lnTo>
                  <a:lnTo>
                    <a:pt x="199" y="165"/>
                  </a:lnTo>
                  <a:lnTo>
                    <a:pt x="201" y="159"/>
                  </a:lnTo>
                  <a:lnTo>
                    <a:pt x="201" y="154"/>
                  </a:lnTo>
                  <a:lnTo>
                    <a:pt x="204" y="146"/>
                  </a:lnTo>
                  <a:lnTo>
                    <a:pt x="207" y="141"/>
                  </a:lnTo>
                  <a:lnTo>
                    <a:pt x="207" y="133"/>
                  </a:lnTo>
                  <a:lnTo>
                    <a:pt x="209" y="128"/>
                  </a:lnTo>
                  <a:lnTo>
                    <a:pt x="209" y="120"/>
                  </a:lnTo>
                  <a:lnTo>
                    <a:pt x="212" y="110"/>
                  </a:lnTo>
                  <a:lnTo>
                    <a:pt x="217" y="99"/>
                  </a:lnTo>
                  <a:lnTo>
                    <a:pt x="217" y="89"/>
                  </a:lnTo>
                  <a:lnTo>
                    <a:pt x="220" y="78"/>
                  </a:lnTo>
                  <a:lnTo>
                    <a:pt x="222" y="71"/>
                  </a:lnTo>
                  <a:lnTo>
                    <a:pt x="225" y="63"/>
                  </a:lnTo>
                  <a:lnTo>
                    <a:pt x="227" y="52"/>
                  </a:lnTo>
                  <a:lnTo>
                    <a:pt x="227" y="47"/>
                  </a:lnTo>
                  <a:lnTo>
                    <a:pt x="230" y="42"/>
                  </a:lnTo>
                  <a:lnTo>
                    <a:pt x="233" y="37"/>
                  </a:lnTo>
                  <a:lnTo>
                    <a:pt x="233" y="31"/>
                  </a:lnTo>
                  <a:lnTo>
                    <a:pt x="235" y="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0" name="Freeform 96"/>
            <p:cNvSpPr>
              <a:spLocks/>
            </p:cNvSpPr>
            <p:nvPr/>
          </p:nvSpPr>
          <p:spPr bwMode="auto">
            <a:xfrm>
              <a:off x="3083" y="2403"/>
              <a:ext cx="1485" cy="861"/>
            </a:xfrm>
            <a:custGeom>
              <a:avLst/>
              <a:gdLst>
                <a:gd name="T0" fmla="*/ 55 w 1485"/>
                <a:gd name="T1" fmla="*/ 574 h 861"/>
                <a:gd name="T2" fmla="*/ 41 w 1485"/>
                <a:gd name="T3" fmla="*/ 538 h 861"/>
                <a:gd name="T4" fmla="*/ 44 w 1485"/>
                <a:gd name="T5" fmla="*/ 499 h 861"/>
                <a:gd name="T6" fmla="*/ 55 w 1485"/>
                <a:gd name="T7" fmla="*/ 465 h 861"/>
                <a:gd name="T8" fmla="*/ 68 w 1485"/>
                <a:gd name="T9" fmla="*/ 418 h 861"/>
                <a:gd name="T10" fmla="*/ 86 w 1485"/>
                <a:gd name="T11" fmla="*/ 363 h 861"/>
                <a:gd name="T12" fmla="*/ 107 w 1485"/>
                <a:gd name="T13" fmla="*/ 308 h 861"/>
                <a:gd name="T14" fmla="*/ 125 w 1485"/>
                <a:gd name="T15" fmla="*/ 248 h 861"/>
                <a:gd name="T16" fmla="*/ 146 w 1485"/>
                <a:gd name="T17" fmla="*/ 196 h 861"/>
                <a:gd name="T18" fmla="*/ 162 w 1485"/>
                <a:gd name="T19" fmla="*/ 144 h 861"/>
                <a:gd name="T20" fmla="*/ 177 w 1485"/>
                <a:gd name="T21" fmla="*/ 107 h 861"/>
                <a:gd name="T22" fmla="*/ 190 w 1485"/>
                <a:gd name="T23" fmla="*/ 73 h 861"/>
                <a:gd name="T24" fmla="*/ 211 w 1485"/>
                <a:gd name="T25" fmla="*/ 47 h 861"/>
                <a:gd name="T26" fmla="*/ 248 w 1485"/>
                <a:gd name="T27" fmla="*/ 40 h 861"/>
                <a:gd name="T28" fmla="*/ 279 w 1485"/>
                <a:gd name="T29" fmla="*/ 42 h 861"/>
                <a:gd name="T30" fmla="*/ 318 w 1485"/>
                <a:gd name="T31" fmla="*/ 47 h 861"/>
                <a:gd name="T32" fmla="*/ 373 w 1485"/>
                <a:gd name="T33" fmla="*/ 60 h 861"/>
                <a:gd name="T34" fmla="*/ 441 w 1485"/>
                <a:gd name="T35" fmla="*/ 73 h 861"/>
                <a:gd name="T36" fmla="*/ 516 w 1485"/>
                <a:gd name="T37" fmla="*/ 92 h 861"/>
                <a:gd name="T38" fmla="*/ 597 w 1485"/>
                <a:gd name="T39" fmla="*/ 110 h 861"/>
                <a:gd name="T40" fmla="*/ 670 w 1485"/>
                <a:gd name="T41" fmla="*/ 126 h 861"/>
                <a:gd name="T42" fmla="*/ 741 w 1485"/>
                <a:gd name="T43" fmla="*/ 144 h 861"/>
                <a:gd name="T44" fmla="*/ 798 w 1485"/>
                <a:gd name="T45" fmla="*/ 157 h 861"/>
                <a:gd name="T46" fmla="*/ 840 w 1485"/>
                <a:gd name="T47" fmla="*/ 167 h 861"/>
                <a:gd name="T48" fmla="*/ 1412 w 1485"/>
                <a:gd name="T49" fmla="*/ 300 h 861"/>
                <a:gd name="T50" fmla="*/ 1443 w 1485"/>
                <a:gd name="T51" fmla="*/ 334 h 861"/>
                <a:gd name="T52" fmla="*/ 1448 w 1485"/>
                <a:gd name="T53" fmla="*/ 389 h 861"/>
                <a:gd name="T54" fmla="*/ 1445 w 1485"/>
                <a:gd name="T55" fmla="*/ 431 h 861"/>
                <a:gd name="T56" fmla="*/ 1464 w 1485"/>
                <a:gd name="T57" fmla="*/ 452 h 861"/>
                <a:gd name="T58" fmla="*/ 1474 w 1485"/>
                <a:gd name="T59" fmla="*/ 324 h 861"/>
                <a:gd name="T60" fmla="*/ 1448 w 1485"/>
                <a:gd name="T61" fmla="*/ 280 h 861"/>
                <a:gd name="T62" fmla="*/ 1412 w 1485"/>
                <a:gd name="T63" fmla="*/ 259 h 861"/>
                <a:gd name="T64" fmla="*/ 1370 w 1485"/>
                <a:gd name="T65" fmla="*/ 248 h 861"/>
                <a:gd name="T66" fmla="*/ 1302 w 1485"/>
                <a:gd name="T67" fmla="*/ 233 h 861"/>
                <a:gd name="T68" fmla="*/ 1218 w 1485"/>
                <a:gd name="T69" fmla="*/ 212 h 861"/>
                <a:gd name="T70" fmla="*/ 1122 w 1485"/>
                <a:gd name="T71" fmla="*/ 191 h 861"/>
                <a:gd name="T72" fmla="*/ 1020 w 1485"/>
                <a:gd name="T73" fmla="*/ 167 h 861"/>
                <a:gd name="T74" fmla="*/ 916 w 1485"/>
                <a:gd name="T75" fmla="*/ 144 h 861"/>
                <a:gd name="T76" fmla="*/ 817 w 1485"/>
                <a:gd name="T77" fmla="*/ 120 h 861"/>
                <a:gd name="T78" fmla="*/ 728 w 1485"/>
                <a:gd name="T79" fmla="*/ 102 h 861"/>
                <a:gd name="T80" fmla="*/ 652 w 1485"/>
                <a:gd name="T81" fmla="*/ 86 h 861"/>
                <a:gd name="T82" fmla="*/ 600 w 1485"/>
                <a:gd name="T83" fmla="*/ 76 h 861"/>
                <a:gd name="T84" fmla="*/ 563 w 1485"/>
                <a:gd name="T85" fmla="*/ 66 h 861"/>
                <a:gd name="T86" fmla="*/ 524 w 1485"/>
                <a:gd name="T87" fmla="*/ 58 h 861"/>
                <a:gd name="T88" fmla="*/ 485 w 1485"/>
                <a:gd name="T89" fmla="*/ 53 h 861"/>
                <a:gd name="T90" fmla="*/ 449 w 1485"/>
                <a:gd name="T91" fmla="*/ 42 h 861"/>
                <a:gd name="T92" fmla="*/ 407 w 1485"/>
                <a:gd name="T93" fmla="*/ 34 h 861"/>
                <a:gd name="T94" fmla="*/ 347 w 1485"/>
                <a:gd name="T95" fmla="*/ 19 h 861"/>
                <a:gd name="T96" fmla="*/ 310 w 1485"/>
                <a:gd name="T97" fmla="*/ 8 h 861"/>
                <a:gd name="T98" fmla="*/ 292 w 1485"/>
                <a:gd name="T99" fmla="*/ 6 h 861"/>
                <a:gd name="T100" fmla="*/ 245 w 1485"/>
                <a:gd name="T101" fmla="*/ 3 h 861"/>
                <a:gd name="T102" fmla="*/ 211 w 1485"/>
                <a:gd name="T103" fmla="*/ 8 h 861"/>
                <a:gd name="T104" fmla="*/ 175 w 1485"/>
                <a:gd name="T105" fmla="*/ 32 h 861"/>
                <a:gd name="T106" fmla="*/ 0 w 1485"/>
                <a:gd name="T107" fmla="*/ 509 h 861"/>
                <a:gd name="T108" fmla="*/ 5 w 1485"/>
                <a:gd name="T109" fmla="*/ 553 h 861"/>
                <a:gd name="T110" fmla="*/ 44 w 1485"/>
                <a:gd name="T111" fmla="*/ 611 h 8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85"/>
                <a:gd name="T169" fmla="*/ 0 h 861"/>
                <a:gd name="T170" fmla="*/ 1485 w 1485"/>
                <a:gd name="T171" fmla="*/ 861 h 8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85" h="861">
                  <a:moveTo>
                    <a:pt x="1002" y="840"/>
                  </a:moveTo>
                  <a:lnTo>
                    <a:pt x="73" y="585"/>
                  </a:lnTo>
                  <a:lnTo>
                    <a:pt x="70" y="585"/>
                  </a:lnTo>
                  <a:lnTo>
                    <a:pt x="68" y="582"/>
                  </a:lnTo>
                  <a:lnTo>
                    <a:pt x="60" y="580"/>
                  </a:lnTo>
                  <a:lnTo>
                    <a:pt x="55" y="574"/>
                  </a:lnTo>
                  <a:lnTo>
                    <a:pt x="52" y="572"/>
                  </a:lnTo>
                  <a:lnTo>
                    <a:pt x="47" y="564"/>
                  </a:lnTo>
                  <a:lnTo>
                    <a:pt x="44" y="559"/>
                  </a:lnTo>
                  <a:lnTo>
                    <a:pt x="44" y="553"/>
                  </a:lnTo>
                  <a:lnTo>
                    <a:pt x="41" y="546"/>
                  </a:lnTo>
                  <a:lnTo>
                    <a:pt x="41" y="538"/>
                  </a:lnTo>
                  <a:lnTo>
                    <a:pt x="41" y="533"/>
                  </a:lnTo>
                  <a:lnTo>
                    <a:pt x="41" y="527"/>
                  </a:lnTo>
                  <a:lnTo>
                    <a:pt x="41" y="522"/>
                  </a:lnTo>
                  <a:lnTo>
                    <a:pt x="44" y="517"/>
                  </a:lnTo>
                  <a:lnTo>
                    <a:pt x="44" y="506"/>
                  </a:lnTo>
                  <a:lnTo>
                    <a:pt x="44" y="499"/>
                  </a:lnTo>
                  <a:lnTo>
                    <a:pt x="47" y="493"/>
                  </a:lnTo>
                  <a:lnTo>
                    <a:pt x="47" y="488"/>
                  </a:lnTo>
                  <a:lnTo>
                    <a:pt x="49" y="483"/>
                  </a:lnTo>
                  <a:lnTo>
                    <a:pt x="52" y="478"/>
                  </a:lnTo>
                  <a:lnTo>
                    <a:pt x="52" y="470"/>
                  </a:lnTo>
                  <a:lnTo>
                    <a:pt x="55" y="465"/>
                  </a:lnTo>
                  <a:lnTo>
                    <a:pt x="55" y="457"/>
                  </a:lnTo>
                  <a:lnTo>
                    <a:pt x="57" y="449"/>
                  </a:lnTo>
                  <a:lnTo>
                    <a:pt x="60" y="441"/>
                  </a:lnTo>
                  <a:lnTo>
                    <a:pt x="62" y="433"/>
                  </a:lnTo>
                  <a:lnTo>
                    <a:pt x="65" y="426"/>
                  </a:lnTo>
                  <a:lnTo>
                    <a:pt x="68" y="418"/>
                  </a:lnTo>
                  <a:lnTo>
                    <a:pt x="70" y="410"/>
                  </a:lnTo>
                  <a:lnTo>
                    <a:pt x="73" y="400"/>
                  </a:lnTo>
                  <a:lnTo>
                    <a:pt x="78" y="392"/>
                  </a:lnTo>
                  <a:lnTo>
                    <a:pt x="81" y="381"/>
                  </a:lnTo>
                  <a:lnTo>
                    <a:pt x="83" y="373"/>
                  </a:lnTo>
                  <a:lnTo>
                    <a:pt x="86" y="363"/>
                  </a:lnTo>
                  <a:lnTo>
                    <a:pt x="88" y="355"/>
                  </a:lnTo>
                  <a:lnTo>
                    <a:pt x="94" y="345"/>
                  </a:lnTo>
                  <a:lnTo>
                    <a:pt x="96" y="334"/>
                  </a:lnTo>
                  <a:lnTo>
                    <a:pt x="99" y="326"/>
                  </a:lnTo>
                  <a:lnTo>
                    <a:pt x="102" y="316"/>
                  </a:lnTo>
                  <a:lnTo>
                    <a:pt x="107" y="308"/>
                  </a:lnTo>
                  <a:lnTo>
                    <a:pt x="109" y="298"/>
                  </a:lnTo>
                  <a:lnTo>
                    <a:pt x="112" y="287"/>
                  </a:lnTo>
                  <a:lnTo>
                    <a:pt x="117" y="280"/>
                  </a:lnTo>
                  <a:lnTo>
                    <a:pt x="120" y="269"/>
                  </a:lnTo>
                  <a:lnTo>
                    <a:pt x="122" y="259"/>
                  </a:lnTo>
                  <a:lnTo>
                    <a:pt x="125" y="248"/>
                  </a:lnTo>
                  <a:lnTo>
                    <a:pt x="130" y="238"/>
                  </a:lnTo>
                  <a:lnTo>
                    <a:pt x="133" y="230"/>
                  </a:lnTo>
                  <a:lnTo>
                    <a:pt x="135" y="220"/>
                  </a:lnTo>
                  <a:lnTo>
                    <a:pt x="138" y="212"/>
                  </a:lnTo>
                  <a:lnTo>
                    <a:pt x="141" y="204"/>
                  </a:lnTo>
                  <a:lnTo>
                    <a:pt x="146" y="196"/>
                  </a:lnTo>
                  <a:lnTo>
                    <a:pt x="148" y="186"/>
                  </a:lnTo>
                  <a:lnTo>
                    <a:pt x="151" y="175"/>
                  </a:lnTo>
                  <a:lnTo>
                    <a:pt x="154" y="167"/>
                  </a:lnTo>
                  <a:lnTo>
                    <a:pt x="156" y="160"/>
                  </a:lnTo>
                  <a:lnTo>
                    <a:pt x="159" y="152"/>
                  </a:lnTo>
                  <a:lnTo>
                    <a:pt x="162" y="144"/>
                  </a:lnTo>
                  <a:lnTo>
                    <a:pt x="164" y="139"/>
                  </a:lnTo>
                  <a:lnTo>
                    <a:pt x="169" y="131"/>
                  </a:lnTo>
                  <a:lnTo>
                    <a:pt x="172" y="126"/>
                  </a:lnTo>
                  <a:lnTo>
                    <a:pt x="172" y="118"/>
                  </a:lnTo>
                  <a:lnTo>
                    <a:pt x="175" y="113"/>
                  </a:lnTo>
                  <a:lnTo>
                    <a:pt x="177" y="107"/>
                  </a:lnTo>
                  <a:lnTo>
                    <a:pt x="180" y="97"/>
                  </a:lnTo>
                  <a:lnTo>
                    <a:pt x="185" y="89"/>
                  </a:lnTo>
                  <a:lnTo>
                    <a:pt x="185" y="81"/>
                  </a:lnTo>
                  <a:lnTo>
                    <a:pt x="190" y="76"/>
                  </a:lnTo>
                  <a:lnTo>
                    <a:pt x="190" y="73"/>
                  </a:lnTo>
                  <a:lnTo>
                    <a:pt x="190" y="71"/>
                  </a:lnTo>
                  <a:lnTo>
                    <a:pt x="193" y="66"/>
                  </a:lnTo>
                  <a:lnTo>
                    <a:pt x="195" y="60"/>
                  </a:lnTo>
                  <a:lnTo>
                    <a:pt x="203" y="53"/>
                  </a:lnTo>
                  <a:lnTo>
                    <a:pt x="206" y="50"/>
                  </a:lnTo>
                  <a:lnTo>
                    <a:pt x="211" y="47"/>
                  </a:lnTo>
                  <a:lnTo>
                    <a:pt x="219" y="45"/>
                  </a:lnTo>
                  <a:lnTo>
                    <a:pt x="227" y="42"/>
                  </a:lnTo>
                  <a:lnTo>
                    <a:pt x="229" y="42"/>
                  </a:lnTo>
                  <a:lnTo>
                    <a:pt x="235" y="40"/>
                  </a:lnTo>
                  <a:lnTo>
                    <a:pt x="240" y="40"/>
                  </a:lnTo>
                  <a:lnTo>
                    <a:pt x="248" y="40"/>
                  </a:lnTo>
                  <a:lnTo>
                    <a:pt x="253" y="40"/>
                  </a:lnTo>
                  <a:lnTo>
                    <a:pt x="258" y="40"/>
                  </a:lnTo>
                  <a:lnTo>
                    <a:pt x="263" y="40"/>
                  </a:lnTo>
                  <a:lnTo>
                    <a:pt x="274" y="42"/>
                  </a:lnTo>
                  <a:lnTo>
                    <a:pt x="276" y="42"/>
                  </a:lnTo>
                  <a:lnTo>
                    <a:pt x="279" y="42"/>
                  </a:lnTo>
                  <a:lnTo>
                    <a:pt x="284" y="42"/>
                  </a:lnTo>
                  <a:lnTo>
                    <a:pt x="292" y="42"/>
                  </a:lnTo>
                  <a:lnTo>
                    <a:pt x="297" y="42"/>
                  </a:lnTo>
                  <a:lnTo>
                    <a:pt x="302" y="45"/>
                  </a:lnTo>
                  <a:lnTo>
                    <a:pt x="310" y="47"/>
                  </a:lnTo>
                  <a:lnTo>
                    <a:pt x="318" y="47"/>
                  </a:lnTo>
                  <a:lnTo>
                    <a:pt x="326" y="50"/>
                  </a:lnTo>
                  <a:lnTo>
                    <a:pt x="336" y="53"/>
                  </a:lnTo>
                  <a:lnTo>
                    <a:pt x="344" y="53"/>
                  </a:lnTo>
                  <a:lnTo>
                    <a:pt x="355" y="55"/>
                  </a:lnTo>
                  <a:lnTo>
                    <a:pt x="362" y="58"/>
                  </a:lnTo>
                  <a:lnTo>
                    <a:pt x="373" y="60"/>
                  </a:lnTo>
                  <a:lnTo>
                    <a:pt x="383" y="60"/>
                  </a:lnTo>
                  <a:lnTo>
                    <a:pt x="396" y="66"/>
                  </a:lnTo>
                  <a:lnTo>
                    <a:pt x="407" y="66"/>
                  </a:lnTo>
                  <a:lnTo>
                    <a:pt x="417" y="68"/>
                  </a:lnTo>
                  <a:lnTo>
                    <a:pt x="430" y="71"/>
                  </a:lnTo>
                  <a:lnTo>
                    <a:pt x="441" y="73"/>
                  </a:lnTo>
                  <a:lnTo>
                    <a:pt x="454" y="76"/>
                  </a:lnTo>
                  <a:lnTo>
                    <a:pt x="467" y="79"/>
                  </a:lnTo>
                  <a:lnTo>
                    <a:pt x="480" y="81"/>
                  </a:lnTo>
                  <a:lnTo>
                    <a:pt x="493" y="86"/>
                  </a:lnTo>
                  <a:lnTo>
                    <a:pt x="506" y="89"/>
                  </a:lnTo>
                  <a:lnTo>
                    <a:pt x="516" y="92"/>
                  </a:lnTo>
                  <a:lnTo>
                    <a:pt x="529" y="94"/>
                  </a:lnTo>
                  <a:lnTo>
                    <a:pt x="545" y="97"/>
                  </a:lnTo>
                  <a:lnTo>
                    <a:pt x="556" y="102"/>
                  </a:lnTo>
                  <a:lnTo>
                    <a:pt x="569" y="105"/>
                  </a:lnTo>
                  <a:lnTo>
                    <a:pt x="584" y="107"/>
                  </a:lnTo>
                  <a:lnTo>
                    <a:pt x="597" y="110"/>
                  </a:lnTo>
                  <a:lnTo>
                    <a:pt x="608" y="113"/>
                  </a:lnTo>
                  <a:lnTo>
                    <a:pt x="621" y="115"/>
                  </a:lnTo>
                  <a:lnTo>
                    <a:pt x="634" y="118"/>
                  </a:lnTo>
                  <a:lnTo>
                    <a:pt x="647" y="120"/>
                  </a:lnTo>
                  <a:lnTo>
                    <a:pt x="657" y="123"/>
                  </a:lnTo>
                  <a:lnTo>
                    <a:pt x="670" y="126"/>
                  </a:lnTo>
                  <a:lnTo>
                    <a:pt x="683" y="131"/>
                  </a:lnTo>
                  <a:lnTo>
                    <a:pt x="696" y="133"/>
                  </a:lnTo>
                  <a:lnTo>
                    <a:pt x="707" y="136"/>
                  </a:lnTo>
                  <a:lnTo>
                    <a:pt x="717" y="139"/>
                  </a:lnTo>
                  <a:lnTo>
                    <a:pt x="730" y="141"/>
                  </a:lnTo>
                  <a:lnTo>
                    <a:pt x="741" y="144"/>
                  </a:lnTo>
                  <a:lnTo>
                    <a:pt x="751" y="144"/>
                  </a:lnTo>
                  <a:lnTo>
                    <a:pt x="762" y="149"/>
                  </a:lnTo>
                  <a:lnTo>
                    <a:pt x="770" y="152"/>
                  </a:lnTo>
                  <a:lnTo>
                    <a:pt x="780" y="154"/>
                  </a:lnTo>
                  <a:lnTo>
                    <a:pt x="790" y="154"/>
                  </a:lnTo>
                  <a:lnTo>
                    <a:pt x="798" y="157"/>
                  </a:lnTo>
                  <a:lnTo>
                    <a:pt x="806" y="160"/>
                  </a:lnTo>
                  <a:lnTo>
                    <a:pt x="814" y="160"/>
                  </a:lnTo>
                  <a:lnTo>
                    <a:pt x="822" y="162"/>
                  </a:lnTo>
                  <a:lnTo>
                    <a:pt x="830" y="165"/>
                  </a:lnTo>
                  <a:lnTo>
                    <a:pt x="835" y="165"/>
                  </a:lnTo>
                  <a:lnTo>
                    <a:pt x="840" y="167"/>
                  </a:lnTo>
                  <a:lnTo>
                    <a:pt x="850" y="170"/>
                  </a:lnTo>
                  <a:lnTo>
                    <a:pt x="858" y="170"/>
                  </a:lnTo>
                  <a:lnTo>
                    <a:pt x="861" y="173"/>
                  </a:lnTo>
                  <a:lnTo>
                    <a:pt x="864" y="173"/>
                  </a:lnTo>
                  <a:lnTo>
                    <a:pt x="1409" y="300"/>
                  </a:lnTo>
                  <a:lnTo>
                    <a:pt x="1412" y="300"/>
                  </a:lnTo>
                  <a:lnTo>
                    <a:pt x="1417" y="303"/>
                  </a:lnTo>
                  <a:lnTo>
                    <a:pt x="1425" y="308"/>
                  </a:lnTo>
                  <a:lnTo>
                    <a:pt x="1432" y="319"/>
                  </a:lnTo>
                  <a:lnTo>
                    <a:pt x="1435" y="321"/>
                  </a:lnTo>
                  <a:lnTo>
                    <a:pt x="1440" y="329"/>
                  </a:lnTo>
                  <a:lnTo>
                    <a:pt x="1443" y="334"/>
                  </a:lnTo>
                  <a:lnTo>
                    <a:pt x="1445" y="342"/>
                  </a:lnTo>
                  <a:lnTo>
                    <a:pt x="1448" y="347"/>
                  </a:lnTo>
                  <a:lnTo>
                    <a:pt x="1451" y="358"/>
                  </a:lnTo>
                  <a:lnTo>
                    <a:pt x="1451" y="368"/>
                  </a:lnTo>
                  <a:lnTo>
                    <a:pt x="1451" y="379"/>
                  </a:lnTo>
                  <a:lnTo>
                    <a:pt x="1448" y="389"/>
                  </a:lnTo>
                  <a:lnTo>
                    <a:pt x="1448" y="397"/>
                  </a:lnTo>
                  <a:lnTo>
                    <a:pt x="1448" y="407"/>
                  </a:lnTo>
                  <a:lnTo>
                    <a:pt x="1448" y="415"/>
                  </a:lnTo>
                  <a:lnTo>
                    <a:pt x="1445" y="420"/>
                  </a:lnTo>
                  <a:lnTo>
                    <a:pt x="1445" y="428"/>
                  </a:lnTo>
                  <a:lnTo>
                    <a:pt x="1445" y="431"/>
                  </a:lnTo>
                  <a:lnTo>
                    <a:pt x="1445" y="436"/>
                  </a:lnTo>
                  <a:lnTo>
                    <a:pt x="1443" y="441"/>
                  </a:lnTo>
                  <a:lnTo>
                    <a:pt x="1443" y="446"/>
                  </a:lnTo>
                  <a:lnTo>
                    <a:pt x="1443" y="449"/>
                  </a:lnTo>
                  <a:lnTo>
                    <a:pt x="1443" y="452"/>
                  </a:lnTo>
                  <a:lnTo>
                    <a:pt x="1464" y="452"/>
                  </a:lnTo>
                  <a:lnTo>
                    <a:pt x="1485" y="355"/>
                  </a:lnTo>
                  <a:lnTo>
                    <a:pt x="1482" y="350"/>
                  </a:lnTo>
                  <a:lnTo>
                    <a:pt x="1482" y="342"/>
                  </a:lnTo>
                  <a:lnTo>
                    <a:pt x="1479" y="337"/>
                  </a:lnTo>
                  <a:lnTo>
                    <a:pt x="1477" y="329"/>
                  </a:lnTo>
                  <a:lnTo>
                    <a:pt x="1474" y="324"/>
                  </a:lnTo>
                  <a:lnTo>
                    <a:pt x="1472" y="316"/>
                  </a:lnTo>
                  <a:lnTo>
                    <a:pt x="1469" y="308"/>
                  </a:lnTo>
                  <a:lnTo>
                    <a:pt x="1464" y="300"/>
                  </a:lnTo>
                  <a:lnTo>
                    <a:pt x="1458" y="293"/>
                  </a:lnTo>
                  <a:lnTo>
                    <a:pt x="1453" y="285"/>
                  </a:lnTo>
                  <a:lnTo>
                    <a:pt x="1448" y="280"/>
                  </a:lnTo>
                  <a:lnTo>
                    <a:pt x="1440" y="272"/>
                  </a:lnTo>
                  <a:lnTo>
                    <a:pt x="1432" y="266"/>
                  </a:lnTo>
                  <a:lnTo>
                    <a:pt x="1425" y="264"/>
                  </a:lnTo>
                  <a:lnTo>
                    <a:pt x="1419" y="261"/>
                  </a:lnTo>
                  <a:lnTo>
                    <a:pt x="1417" y="261"/>
                  </a:lnTo>
                  <a:lnTo>
                    <a:pt x="1412" y="259"/>
                  </a:lnTo>
                  <a:lnTo>
                    <a:pt x="1406" y="259"/>
                  </a:lnTo>
                  <a:lnTo>
                    <a:pt x="1398" y="256"/>
                  </a:lnTo>
                  <a:lnTo>
                    <a:pt x="1393" y="253"/>
                  </a:lnTo>
                  <a:lnTo>
                    <a:pt x="1385" y="253"/>
                  </a:lnTo>
                  <a:lnTo>
                    <a:pt x="1378" y="251"/>
                  </a:lnTo>
                  <a:lnTo>
                    <a:pt x="1370" y="248"/>
                  </a:lnTo>
                  <a:lnTo>
                    <a:pt x="1359" y="246"/>
                  </a:lnTo>
                  <a:lnTo>
                    <a:pt x="1349" y="243"/>
                  </a:lnTo>
                  <a:lnTo>
                    <a:pt x="1338" y="240"/>
                  </a:lnTo>
                  <a:lnTo>
                    <a:pt x="1325" y="238"/>
                  </a:lnTo>
                  <a:lnTo>
                    <a:pt x="1315" y="235"/>
                  </a:lnTo>
                  <a:lnTo>
                    <a:pt x="1302" y="233"/>
                  </a:lnTo>
                  <a:lnTo>
                    <a:pt x="1291" y="230"/>
                  </a:lnTo>
                  <a:lnTo>
                    <a:pt x="1276" y="225"/>
                  </a:lnTo>
                  <a:lnTo>
                    <a:pt x="1263" y="222"/>
                  </a:lnTo>
                  <a:lnTo>
                    <a:pt x="1247" y="220"/>
                  </a:lnTo>
                  <a:lnTo>
                    <a:pt x="1234" y="217"/>
                  </a:lnTo>
                  <a:lnTo>
                    <a:pt x="1218" y="212"/>
                  </a:lnTo>
                  <a:lnTo>
                    <a:pt x="1203" y="209"/>
                  </a:lnTo>
                  <a:lnTo>
                    <a:pt x="1187" y="204"/>
                  </a:lnTo>
                  <a:lnTo>
                    <a:pt x="1171" y="201"/>
                  </a:lnTo>
                  <a:lnTo>
                    <a:pt x="1156" y="199"/>
                  </a:lnTo>
                  <a:lnTo>
                    <a:pt x="1138" y="193"/>
                  </a:lnTo>
                  <a:lnTo>
                    <a:pt x="1122" y="191"/>
                  </a:lnTo>
                  <a:lnTo>
                    <a:pt x="1106" y="186"/>
                  </a:lnTo>
                  <a:lnTo>
                    <a:pt x="1088" y="183"/>
                  </a:lnTo>
                  <a:lnTo>
                    <a:pt x="1072" y="180"/>
                  </a:lnTo>
                  <a:lnTo>
                    <a:pt x="1057" y="175"/>
                  </a:lnTo>
                  <a:lnTo>
                    <a:pt x="1038" y="173"/>
                  </a:lnTo>
                  <a:lnTo>
                    <a:pt x="1020" y="167"/>
                  </a:lnTo>
                  <a:lnTo>
                    <a:pt x="1002" y="162"/>
                  </a:lnTo>
                  <a:lnTo>
                    <a:pt x="986" y="160"/>
                  </a:lnTo>
                  <a:lnTo>
                    <a:pt x="968" y="154"/>
                  </a:lnTo>
                  <a:lnTo>
                    <a:pt x="950" y="152"/>
                  </a:lnTo>
                  <a:lnTo>
                    <a:pt x="934" y="146"/>
                  </a:lnTo>
                  <a:lnTo>
                    <a:pt x="916" y="144"/>
                  </a:lnTo>
                  <a:lnTo>
                    <a:pt x="900" y="141"/>
                  </a:lnTo>
                  <a:lnTo>
                    <a:pt x="882" y="136"/>
                  </a:lnTo>
                  <a:lnTo>
                    <a:pt x="866" y="131"/>
                  </a:lnTo>
                  <a:lnTo>
                    <a:pt x="848" y="128"/>
                  </a:lnTo>
                  <a:lnTo>
                    <a:pt x="832" y="126"/>
                  </a:lnTo>
                  <a:lnTo>
                    <a:pt x="817" y="120"/>
                  </a:lnTo>
                  <a:lnTo>
                    <a:pt x="801" y="118"/>
                  </a:lnTo>
                  <a:lnTo>
                    <a:pt x="785" y="115"/>
                  </a:lnTo>
                  <a:lnTo>
                    <a:pt x="772" y="113"/>
                  </a:lnTo>
                  <a:lnTo>
                    <a:pt x="757" y="107"/>
                  </a:lnTo>
                  <a:lnTo>
                    <a:pt x="741" y="105"/>
                  </a:lnTo>
                  <a:lnTo>
                    <a:pt x="728" y="102"/>
                  </a:lnTo>
                  <a:lnTo>
                    <a:pt x="715" y="97"/>
                  </a:lnTo>
                  <a:lnTo>
                    <a:pt x="702" y="94"/>
                  </a:lnTo>
                  <a:lnTo>
                    <a:pt x="689" y="92"/>
                  </a:lnTo>
                  <a:lnTo>
                    <a:pt x="676" y="92"/>
                  </a:lnTo>
                  <a:lnTo>
                    <a:pt x="665" y="89"/>
                  </a:lnTo>
                  <a:lnTo>
                    <a:pt x="652" y="86"/>
                  </a:lnTo>
                  <a:lnTo>
                    <a:pt x="642" y="84"/>
                  </a:lnTo>
                  <a:lnTo>
                    <a:pt x="634" y="81"/>
                  </a:lnTo>
                  <a:lnTo>
                    <a:pt x="623" y="81"/>
                  </a:lnTo>
                  <a:lnTo>
                    <a:pt x="616" y="76"/>
                  </a:lnTo>
                  <a:lnTo>
                    <a:pt x="608" y="76"/>
                  </a:lnTo>
                  <a:lnTo>
                    <a:pt x="600" y="76"/>
                  </a:lnTo>
                  <a:lnTo>
                    <a:pt x="595" y="76"/>
                  </a:lnTo>
                  <a:lnTo>
                    <a:pt x="587" y="73"/>
                  </a:lnTo>
                  <a:lnTo>
                    <a:pt x="582" y="71"/>
                  </a:lnTo>
                  <a:lnTo>
                    <a:pt x="574" y="71"/>
                  </a:lnTo>
                  <a:lnTo>
                    <a:pt x="569" y="68"/>
                  </a:lnTo>
                  <a:lnTo>
                    <a:pt x="563" y="66"/>
                  </a:lnTo>
                  <a:lnTo>
                    <a:pt x="556" y="66"/>
                  </a:lnTo>
                  <a:lnTo>
                    <a:pt x="550" y="66"/>
                  </a:lnTo>
                  <a:lnTo>
                    <a:pt x="545" y="63"/>
                  </a:lnTo>
                  <a:lnTo>
                    <a:pt x="537" y="60"/>
                  </a:lnTo>
                  <a:lnTo>
                    <a:pt x="529" y="60"/>
                  </a:lnTo>
                  <a:lnTo>
                    <a:pt x="524" y="58"/>
                  </a:lnTo>
                  <a:lnTo>
                    <a:pt x="516" y="58"/>
                  </a:lnTo>
                  <a:lnTo>
                    <a:pt x="511" y="55"/>
                  </a:lnTo>
                  <a:lnTo>
                    <a:pt x="506" y="55"/>
                  </a:lnTo>
                  <a:lnTo>
                    <a:pt x="498" y="53"/>
                  </a:lnTo>
                  <a:lnTo>
                    <a:pt x="493" y="53"/>
                  </a:lnTo>
                  <a:lnTo>
                    <a:pt x="485" y="53"/>
                  </a:lnTo>
                  <a:lnTo>
                    <a:pt x="480" y="50"/>
                  </a:lnTo>
                  <a:lnTo>
                    <a:pt x="472" y="47"/>
                  </a:lnTo>
                  <a:lnTo>
                    <a:pt x="467" y="47"/>
                  </a:lnTo>
                  <a:lnTo>
                    <a:pt x="459" y="45"/>
                  </a:lnTo>
                  <a:lnTo>
                    <a:pt x="454" y="45"/>
                  </a:lnTo>
                  <a:lnTo>
                    <a:pt x="449" y="42"/>
                  </a:lnTo>
                  <a:lnTo>
                    <a:pt x="441" y="42"/>
                  </a:lnTo>
                  <a:lnTo>
                    <a:pt x="436" y="40"/>
                  </a:lnTo>
                  <a:lnTo>
                    <a:pt x="430" y="40"/>
                  </a:lnTo>
                  <a:lnTo>
                    <a:pt x="422" y="37"/>
                  </a:lnTo>
                  <a:lnTo>
                    <a:pt x="417" y="37"/>
                  </a:lnTo>
                  <a:lnTo>
                    <a:pt x="407" y="34"/>
                  </a:lnTo>
                  <a:lnTo>
                    <a:pt x="396" y="32"/>
                  </a:lnTo>
                  <a:lnTo>
                    <a:pt x="386" y="29"/>
                  </a:lnTo>
                  <a:lnTo>
                    <a:pt x="376" y="26"/>
                  </a:lnTo>
                  <a:lnTo>
                    <a:pt x="368" y="24"/>
                  </a:lnTo>
                  <a:lnTo>
                    <a:pt x="357" y="21"/>
                  </a:lnTo>
                  <a:lnTo>
                    <a:pt x="347" y="19"/>
                  </a:lnTo>
                  <a:lnTo>
                    <a:pt x="342" y="16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1" y="11"/>
                  </a:lnTo>
                  <a:lnTo>
                    <a:pt x="315" y="11"/>
                  </a:lnTo>
                  <a:lnTo>
                    <a:pt x="310" y="8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300" y="8"/>
                  </a:lnTo>
                  <a:lnTo>
                    <a:pt x="297" y="6"/>
                  </a:lnTo>
                  <a:lnTo>
                    <a:pt x="292" y="6"/>
                  </a:lnTo>
                  <a:lnTo>
                    <a:pt x="287" y="3"/>
                  </a:lnTo>
                  <a:lnTo>
                    <a:pt x="279" y="3"/>
                  </a:lnTo>
                  <a:lnTo>
                    <a:pt x="269" y="0"/>
                  </a:lnTo>
                  <a:lnTo>
                    <a:pt x="261" y="0"/>
                  </a:lnTo>
                  <a:lnTo>
                    <a:pt x="250" y="3"/>
                  </a:lnTo>
                  <a:lnTo>
                    <a:pt x="245" y="3"/>
                  </a:lnTo>
                  <a:lnTo>
                    <a:pt x="240" y="3"/>
                  </a:lnTo>
                  <a:lnTo>
                    <a:pt x="232" y="3"/>
                  </a:lnTo>
                  <a:lnTo>
                    <a:pt x="227" y="3"/>
                  </a:lnTo>
                  <a:lnTo>
                    <a:pt x="222" y="6"/>
                  </a:lnTo>
                  <a:lnTo>
                    <a:pt x="216" y="8"/>
                  </a:lnTo>
                  <a:lnTo>
                    <a:pt x="211" y="8"/>
                  </a:lnTo>
                  <a:lnTo>
                    <a:pt x="206" y="11"/>
                  </a:lnTo>
                  <a:lnTo>
                    <a:pt x="198" y="16"/>
                  </a:lnTo>
                  <a:lnTo>
                    <a:pt x="193" y="19"/>
                  </a:lnTo>
                  <a:lnTo>
                    <a:pt x="185" y="21"/>
                  </a:lnTo>
                  <a:lnTo>
                    <a:pt x="180" y="26"/>
                  </a:lnTo>
                  <a:lnTo>
                    <a:pt x="175" y="32"/>
                  </a:lnTo>
                  <a:lnTo>
                    <a:pt x="169" y="37"/>
                  </a:lnTo>
                  <a:lnTo>
                    <a:pt x="164" y="42"/>
                  </a:lnTo>
                  <a:lnTo>
                    <a:pt x="162" y="50"/>
                  </a:lnTo>
                  <a:lnTo>
                    <a:pt x="2" y="499"/>
                  </a:lnTo>
                  <a:lnTo>
                    <a:pt x="2" y="501"/>
                  </a:lnTo>
                  <a:lnTo>
                    <a:pt x="0" y="509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0" y="538"/>
                  </a:lnTo>
                  <a:lnTo>
                    <a:pt x="0" y="546"/>
                  </a:lnTo>
                  <a:lnTo>
                    <a:pt x="5" y="553"/>
                  </a:lnTo>
                  <a:lnTo>
                    <a:pt x="8" y="564"/>
                  </a:lnTo>
                  <a:lnTo>
                    <a:pt x="13" y="572"/>
                  </a:lnTo>
                  <a:lnTo>
                    <a:pt x="18" y="582"/>
                  </a:lnTo>
                  <a:lnTo>
                    <a:pt x="23" y="590"/>
                  </a:lnTo>
                  <a:lnTo>
                    <a:pt x="34" y="600"/>
                  </a:lnTo>
                  <a:lnTo>
                    <a:pt x="44" y="611"/>
                  </a:lnTo>
                  <a:lnTo>
                    <a:pt x="172" y="650"/>
                  </a:lnTo>
                  <a:lnTo>
                    <a:pt x="723" y="799"/>
                  </a:lnTo>
                  <a:lnTo>
                    <a:pt x="978" y="861"/>
                  </a:lnTo>
                  <a:lnTo>
                    <a:pt x="1002" y="8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1" name="Freeform 97"/>
            <p:cNvSpPr>
              <a:spLocks/>
            </p:cNvSpPr>
            <p:nvPr/>
          </p:nvSpPr>
          <p:spPr bwMode="auto">
            <a:xfrm>
              <a:off x="3187" y="2743"/>
              <a:ext cx="180" cy="127"/>
            </a:xfrm>
            <a:custGeom>
              <a:avLst/>
              <a:gdLst>
                <a:gd name="T0" fmla="*/ 0 w 180"/>
                <a:gd name="T1" fmla="*/ 91 h 127"/>
                <a:gd name="T2" fmla="*/ 0 w 180"/>
                <a:gd name="T3" fmla="*/ 75 h 127"/>
                <a:gd name="T4" fmla="*/ 3 w 180"/>
                <a:gd name="T5" fmla="*/ 62 h 127"/>
                <a:gd name="T6" fmla="*/ 8 w 180"/>
                <a:gd name="T7" fmla="*/ 46 h 127"/>
                <a:gd name="T8" fmla="*/ 18 w 180"/>
                <a:gd name="T9" fmla="*/ 31 h 127"/>
                <a:gd name="T10" fmla="*/ 31 w 180"/>
                <a:gd name="T11" fmla="*/ 18 h 127"/>
                <a:gd name="T12" fmla="*/ 47 w 180"/>
                <a:gd name="T13" fmla="*/ 7 h 127"/>
                <a:gd name="T14" fmla="*/ 60 w 180"/>
                <a:gd name="T15" fmla="*/ 5 h 127"/>
                <a:gd name="T16" fmla="*/ 76 w 180"/>
                <a:gd name="T17" fmla="*/ 2 h 127"/>
                <a:gd name="T18" fmla="*/ 86 w 180"/>
                <a:gd name="T19" fmla="*/ 0 h 127"/>
                <a:gd name="T20" fmla="*/ 99 w 180"/>
                <a:gd name="T21" fmla="*/ 0 h 127"/>
                <a:gd name="T22" fmla="*/ 110 w 180"/>
                <a:gd name="T23" fmla="*/ 0 h 127"/>
                <a:gd name="T24" fmla="*/ 125 w 180"/>
                <a:gd name="T25" fmla="*/ 5 h 127"/>
                <a:gd name="T26" fmla="*/ 141 w 180"/>
                <a:gd name="T27" fmla="*/ 13 h 127"/>
                <a:gd name="T28" fmla="*/ 157 w 180"/>
                <a:gd name="T29" fmla="*/ 26 h 127"/>
                <a:gd name="T30" fmla="*/ 165 w 180"/>
                <a:gd name="T31" fmla="*/ 39 h 127"/>
                <a:gd name="T32" fmla="*/ 175 w 180"/>
                <a:gd name="T33" fmla="*/ 49 h 127"/>
                <a:gd name="T34" fmla="*/ 178 w 180"/>
                <a:gd name="T35" fmla="*/ 60 h 127"/>
                <a:gd name="T36" fmla="*/ 146 w 180"/>
                <a:gd name="T37" fmla="*/ 75 h 127"/>
                <a:gd name="T38" fmla="*/ 144 w 180"/>
                <a:gd name="T39" fmla="*/ 67 h 127"/>
                <a:gd name="T40" fmla="*/ 136 w 180"/>
                <a:gd name="T41" fmla="*/ 49 h 127"/>
                <a:gd name="T42" fmla="*/ 125 w 180"/>
                <a:gd name="T43" fmla="*/ 39 h 127"/>
                <a:gd name="T44" fmla="*/ 115 w 180"/>
                <a:gd name="T45" fmla="*/ 33 h 127"/>
                <a:gd name="T46" fmla="*/ 97 w 180"/>
                <a:gd name="T47" fmla="*/ 28 h 127"/>
                <a:gd name="T48" fmla="*/ 86 w 180"/>
                <a:gd name="T49" fmla="*/ 28 h 127"/>
                <a:gd name="T50" fmla="*/ 76 w 180"/>
                <a:gd name="T51" fmla="*/ 31 h 127"/>
                <a:gd name="T52" fmla="*/ 63 w 180"/>
                <a:gd name="T53" fmla="*/ 33 h 127"/>
                <a:gd name="T54" fmla="*/ 55 w 180"/>
                <a:gd name="T55" fmla="*/ 39 h 127"/>
                <a:gd name="T56" fmla="*/ 42 w 180"/>
                <a:gd name="T57" fmla="*/ 52 h 127"/>
                <a:gd name="T58" fmla="*/ 37 w 180"/>
                <a:gd name="T59" fmla="*/ 67 h 127"/>
                <a:gd name="T60" fmla="*/ 37 w 180"/>
                <a:gd name="T61" fmla="*/ 86 h 127"/>
                <a:gd name="T62" fmla="*/ 37 w 180"/>
                <a:gd name="T63" fmla="*/ 101 h 127"/>
                <a:gd name="T64" fmla="*/ 42 w 180"/>
                <a:gd name="T65" fmla="*/ 114 h 127"/>
                <a:gd name="T66" fmla="*/ 44 w 180"/>
                <a:gd name="T67" fmla="*/ 125 h 127"/>
                <a:gd name="T68" fmla="*/ 47 w 180"/>
                <a:gd name="T69" fmla="*/ 127 h 127"/>
                <a:gd name="T70" fmla="*/ 3 w 180"/>
                <a:gd name="T71" fmla="*/ 93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27"/>
                <a:gd name="T110" fmla="*/ 180 w 180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27">
                  <a:moveTo>
                    <a:pt x="3" y="93"/>
                  </a:moveTo>
                  <a:lnTo>
                    <a:pt x="0" y="91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3" y="70"/>
                  </a:lnTo>
                  <a:lnTo>
                    <a:pt x="3" y="62"/>
                  </a:lnTo>
                  <a:lnTo>
                    <a:pt x="5" y="54"/>
                  </a:lnTo>
                  <a:lnTo>
                    <a:pt x="8" y="46"/>
                  </a:lnTo>
                  <a:lnTo>
                    <a:pt x="13" y="39"/>
                  </a:lnTo>
                  <a:lnTo>
                    <a:pt x="18" y="31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42" y="13"/>
                  </a:lnTo>
                  <a:lnTo>
                    <a:pt x="47" y="7"/>
                  </a:lnTo>
                  <a:lnTo>
                    <a:pt x="55" y="7"/>
                  </a:lnTo>
                  <a:lnTo>
                    <a:pt x="60" y="5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8" y="2"/>
                  </a:lnTo>
                  <a:lnTo>
                    <a:pt x="125" y="5"/>
                  </a:lnTo>
                  <a:lnTo>
                    <a:pt x="136" y="10"/>
                  </a:lnTo>
                  <a:lnTo>
                    <a:pt x="141" y="13"/>
                  </a:lnTo>
                  <a:lnTo>
                    <a:pt x="149" y="20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5" y="39"/>
                  </a:lnTo>
                  <a:lnTo>
                    <a:pt x="170" y="44"/>
                  </a:lnTo>
                  <a:lnTo>
                    <a:pt x="175" y="49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0" y="65"/>
                  </a:lnTo>
                  <a:lnTo>
                    <a:pt x="146" y="75"/>
                  </a:lnTo>
                  <a:lnTo>
                    <a:pt x="144" y="73"/>
                  </a:lnTo>
                  <a:lnTo>
                    <a:pt x="144" y="67"/>
                  </a:lnTo>
                  <a:lnTo>
                    <a:pt x="141" y="57"/>
                  </a:lnTo>
                  <a:lnTo>
                    <a:pt x="136" y="49"/>
                  </a:lnTo>
                  <a:lnTo>
                    <a:pt x="131" y="41"/>
                  </a:lnTo>
                  <a:lnTo>
                    <a:pt x="125" y="39"/>
                  </a:lnTo>
                  <a:lnTo>
                    <a:pt x="120" y="33"/>
                  </a:lnTo>
                  <a:lnTo>
                    <a:pt x="115" y="33"/>
                  </a:lnTo>
                  <a:lnTo>
                    <a:pt x="10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86" y="28"/>
                  </a:lnTo>
                  <a:lnTo>
                    <a:pt x="81" y="28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63" y="33"/>
                  </a:lnTo>
                  <a:lnTo>
                    <a:pt x="58" y="36"/>
                  </a:lnTo>
                  <a:lnTo>
                    <a:pt x="55" y="39"/>
                  </a:lnTo>
                  <a:lnTo>
                    <a:pt x="47" y="44"/>
                  </a:lnTo>
                  <a:lnTo>
                    <a:pt x="42" y="52"/>
                  </a:lnTo>
                  <a:lnTo>
                    <a:pt x="39" y="60"/>
                  </a:lnTo>
                  <a:lnTo>
                    <a:pt x="37" y="67"/>
                  </a:lnTo>
                  <a:lnTo>
                    <a:pt x="37" y="75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7" y="101"/>
                  </a:lnTo>
                  <a:lnTo>
                    <a:pt x="39" y="106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4" y="125"/>
                  </a:lnTo>
                  <a:lnTo>
                    <a:pt x="47" y="127"/>
                  </a:lnTo>
                  <a:lnTo>
                    <a:pt x="3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2" name="Freeform 98"/>
            <p:cNvSpPr>
              <a:spLocks/>
            </p:cNvSpPr>
            <p:nvPr/>
          </p:nvSpPr>
          <p:spPr bwMode="auto">
            <a:xfrm>
              <a:off x="3297" y="2474"/>
              <a:ext cx="180" cy="133"/>
            </a:xfrm>
            <a:custGeom>
              <a:avLst/>
              <a:gdLst>
                <a:gd name="T0" fmla="*/ 0 w 180"/>
                <a:gd name="T1" fmla="*/ 96 h 133"/>
                <a:gd name="T2" fmla="*/ 0 w 180"/>
                <a:gd name="T3" fmla="*/ 89 h 133"/>
                <a:gd name="T4" fmla="*/ 0 w 180"/>
                <a:gd name="T5" fmla="*/ 78 h 133"/>
                <a:gd name="T6" fmla="*/ 2 w 180"/>
                <a:gd name="T7" fmla="*/ 65 h 133"/>
                <a:gd name="T8" fmla="*/ 8 w 180"/>
                <a:gd name="T9" fmla="*/ 47 h 133"/>
                <a:gd name="T10" fmla="*/ 18 w 180"/>
                <a:gd name="T11" fmla="*/ 31 h 133"/>
                <a:gd name="T12" fmla="*/ 31 w 180"/>
                <a:gd name="T13" fmla="*/ 18 h 133"/>
                <a:gd name="T14" fmla="*/ 47 w 180"/>
                <a:gd name="T15" fmla="*/ 10 h 133"/>
                <a:gd name="T16" fmla="*/ 60 w 180"/>
                <a:gd name="T17" fmla="*/ 5 h 133"/>
                <a:gd name="T18" fmla="*/ 75 w 180"/>
                <a:gd name="T19" fmla="*/ 2 h 133"/>
                <a:gd name="T20" fmla="*/ 86 w 180"/>
                <a:gd name="T21" fmla="*/ 0 h 133"/>
                <a:gd name="T22" fmla="*/ 99 w 180"/>
                <a:gd name="T23" fmla="*/ 0 h 133"/>
                <a:gd name="T24" fmla="*/ 109 w 180"/>
                <a:gd name="T25" fmla="*/ 2 h 133"/>
                <a:gd name="T26" fmla="*/ 125 w 180"/>
                <a:gd name="T27" fmla="*/ 5 h 133"/>
                <a:gd name="T28" fmla="*/ 141 w 180"/>
                <a:gd name="T29" fmla="*/ 15 h 133"/>
                <a:gd name="T30" fmla="*/ 154 w 180"/>
                <a:gd name="T31" fmla="*/ 29 h 133"/>
                <a:gd name="T32" fmla="*/ 164 w 180"/>
                <a:gd name="T33" fmla="*/ 42 h 133"/>
                <a:gd name="T34" fmla="*/ 175 w 180"/>
                <a:gd name="T35" fmla="*/ 52 h 133"/>
                <a:gd name="T36" fmla="*/ 177 w 180"/>
                <a:gd name="T37" fmla="*/ 65 h 133"/>
                <a:gd name="T38" fmla="*/ 143 w 180"/>
                <a:gd name="T39" fmla="*/ 81 h 133"/>
                <a:gd name="T40" fmla="*/ 143 w 180"/>
                <a:gd name="T41" fmla="*/ 70 h 133"/>
                <a:gd name="T42" fmla="*/ 133 w 180"/>
                <a:gd name="T43" fmla="*/ 52 h 133"/>
                <a:gd name="T44" fmla="*/ 125 w 180"/>
                <a:gd name="T45" fmla="*/ 42 h 133"/>
                <a:gd name="T46" fmla="*/ 115 w 180"/>
                <a:gd name="T47" fmla="*/ 34 h 133"/>
                <a:gd name="T48" fmla="*/ 96 w 180"/>
                <a:gd name="T49" fmla="*/ 31 h 133"/>
                <a:gd name="T50" fmla="*/ 86 w 180"/>
                <a:gd name="T51" fmla="*/ 31 h 133"/>
                <a:gd name="T52" fmla="*/ 75 w 180"/>
                <a:gd name="T53" fmla="*/ 34 h 133"/>
                <a:gd name="T54" fmla="*/ 62 w 180"/>
                <a:gd name="T55" fmla="*/ 34 h 133"/>
                <a:gd name="T56" fmla="*/ 55 w 180"/>
                <a:gd name="T57" fmla="*/ 42 h 133"/>
                <a:gd name="T58" fmla="*/ 41 w 180"/>
                <a:gd name="T59" fmla="*/ 55 h 133"/>
                <a:gd name="T60" fmla="*/ 36 w 180"/>
                <a:gd name="T61" fmla="*/ 70 h 133"/>
                <a:gd name="T62" fmla="*/ 36 w 180"/>
                <a:gd name="T63" fmla="*/ 86 h 133"/>
                <a:gd name="T64" fmla="*/ 36 w 180"/>
                <a:gd name="T65" fmla="*/ 104 h 133"/>
                <a:gd name="T66" fmla="*/ 41 w 180"/>
                <a:gd name="T67" fmla="*/ 117 h 133"/>
                <a:gd name="T68" fmla="*/ 44 w 180"/>
                <a:gd name="T69" fmla="*/ 128 h 133"/>
                <a:gd name="T70" fmla="*/ 47 w 180"/>
                <a:gd name="T71" fmla="*/ 133 h 133"/>
                <a:gd name="T72" fmla="*/ 0 w 180"/>
                <a:gd name="T73" fmla="*/ 99 h 1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33"/>
                <a:gd name="T113" fmla="*/ 180 w 180"/>
                <a:gd name="T114" fmla="*/ 133 h 1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33">
                  <a:moveTo>
                    <a:pt x="0" y="99"/>
                  </a:moveTo>
                  <a:lnTo>
                    <a:pt x="0" y="96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5" y="57"/>
                  </a:lnTo>
                  <a:lnTo>
                    <a:pt x="8" y="47"/>
                  </a:lnTo>
                  <a:lnTo>
                    <a:pt x="10" y="39"/>
                  </a:lnTo>
                  <a:lnTo>
                    <a:pt x="18" y="31"/>
                  </a:lnTo>
                  <a:lnTo>
                    <a:pt x="26" y="26"/>
                  </a:lnTo>
                  <a:lnTo>
                    <a:pt x="31" y="18"/>
                  </a:lnTo>
                  <a:lnTo>
                    <a:pt x="41" y="13"/>
                  </a:lnTo>
                  <a:lnTo>
                    <a:pt x="47" y="10"/>
                  </a:lnTo>
                  <a:lnTo>
                    <a:pt x="55" y="8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75" y="2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2"/>
                  </a:lnTo>
                  <a:lnTo>
                    <a:pt x="115" y="5"/>
                  </a:lnTo>
                  <a:lnTo>
                    <a:pt x="125" y="5"/>
                  </a:lnTo>
                  <a:lnTo>
                    <a:pt x="133" y="10"/>
                  </a:lnTo>
                  <a:lnTo>
                    <a:pt x="141" y="15"/>
                  </a:lnTo>
                  <a:lnTo>
                    <a:pt x="148" y="23"/>
                  </a:lnTo>
                  <a:lnTo>
                    <a:pt x="154" y="29"/>
                  </a:lnTo>
                  <a:lnTo>
                    <a:pt x="162" y="34"/>
                  </a:lnTo>
                  <a:lnTo>
                    <a:pt x="164" y="42"/>
                  </a:lnTo>
                  <a:lnTo>
                    <a:pt x="169" y="47"/>
                  </a:lnTo>
                  <a:lnTo>
                    <a:pt x="175" y="52"/>
                  </a:lnTo>
                  <a:lnTo>
                    <a:pt x="177" y="60"/>
                  </a:lnTo>
                  <a:lnTo>
                    <a:pt x="177" y="65"/>
                  </a:lnTo>
                  <a:lnTo>
                    <a:pt x="180" y="70"/>
                  </a:lnTo>
                  <a:lnTo>
                    <a:pt x="143" y="81"/>
                  </a:lnTo>
                  <a:lnTo>
                    <a:pt x="143" y="75"/>
                  </a:lnTo>
                  <a:lnTo>
                    <a:pt x="143" y="70"/>
                  </a:lnTo>
                  <a:lnTo>
                    <a:pt x="138" y="60"/>
                  </a:lnTo>
                  <a:lnTo>
                    <a:pt x="133" y="52"/>
                  </a:lnTo>
                  <a:lnTo>
                    <a:pt x="130" y="44"/>
                  </a:lnTo>
                  <a:lnTo>
                    <a:pt x="125" y="42"/>
                  </a:lnTo>
                  <a:lnTo>
                    <a:pt x="117" y="36"/>
                  </a:lnTo>
                  <a:lnTo>
                    <a:pt x="115" y="34"/>
                  </a:lnTo>
                  <a:lnTo>
                    <a:pt x="104" y="31"/>
                  </a:lnTo>
                  <a:lnTo>
                    <a:pt x="96" y="31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62" y="34"/>
                  </a:lnTo>
                  <a:lnTo>
                    <a:pt x="57" y="36"/>
                  </a:lnTo>
                  <a:lnTo>
                    <a:pt x="55" y="42"/>
                  </a:lnTo>
                  <a:lnTo>
                    <a:pt x="47" y="44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6" y="70"/>
                  </a:lnTo>
                  <a:lnTo>
                    <a:pt x="36" y="78"/>
                  </a:lnTo>
                  <a:lnTo>
                    <a:pt x="36" y="86"/>
                  </a:lnTo>
                  <a:lnTo>
                    <a:pt x="36" y="94"/>
                  </a:lnTo>
                  <a:lnTo>
                    <a:pt x="36" y="104"/>
                  </a:lnTo>
                  <a:lnTo>
                    <a:pt x="39" y="109"/>
                  </a:lnTo>
                  <a:lnTo>
                    <a:pt x="41" y="117"/>
                  </a:lnTo>
                  <a:lnTo>
                    <a:pt x="41" y="122"/>
                  </a:lnTo>
                  <a:lnTo>
                    <a:pt x="44" y="128"/>
                  </a:lnTo>
                  <a:lnTo>
                    <a:pt x="47" y="130"/>
                  </a:lnTo>
                  <a:lnTo>
                    <a:pt x="47" y="133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3" name="Freeform 99"/>
            <p:cNvSpPr>
              <a:spLocks/>
            </p:cNvSpPr>
            <p:nvPr/>
          </p:nvSpPr>
          <p:spPr bwMode="auto">
            <a:xfrm>
              <a:off x="3495" y="2810"/>
              <a:ext cx="183" cy="128"/>
            </a:xfrm>
            <a:custGeom>
              <a:avLst/>
              <a:gdLst>
                <a:gd name="T0" fmla="*/ 0 w 183"/>
                <a:gd name="T1" fmla="*/ 94 h 128"/>
                <a:gd name="T2" fmla="*/ 0 w 183"/>
                <a:gd name="T3" fmla="*/ 79 h 128"/>
                <a:gd name="T4" fmla="*/ 3 w 183"/>
                <a:gd name="T5" fmla="*/ 66 h 128"/>
                <a:gd name="T6" fmla="*/ 8 w 183"/>
                <a:gd name="T7" fmla="*/ 50 h 128"/>
                <a:gd name="T8" fmla="*/ 18 w 183"/>
                <a:gd name="T9" fmla="*/ 32 h 128"/>
                <a:gd name="T10" fmla="*/ 31 w 183"/>
                <a:gd name="T11" fmla="*/ 19 h 128"/>
                <a:gd name="T12" fmla="*/ 47 w 183"/>
                <a:gd name="T13" fmla="*/ 11 h 128"/>
                <a:gd name="T14" fmla="*/ 60 w 183"/>
                <a:gd name="T15" fmla="*/ 6 h 128"/>
                <a:gd name="T16" fmla="*/ 73 w 183"/>
                <a:gd name="T17" fmla="*/ 3 h 128"/>
                <a:gd name="T18" fmla="*/ 86 w 183"/>
                <a:gd name="T19" fmla="*/ 0 h 128"/>
                <a:gd name="T20" fmla="*/ 99 w 183"/>
                <a:gd name="T21" fmla="*/ 0 h 128"/>
                <a:gd name="T22" fmla="*/ 110 w 183"/>
                <a:gd name="T23" fmla="*/ 3 h 128"/>
                <a:gd name="T24" fmla="*/ 125 w 183"/>
                <a:gd name="T25" fmla="*/ 6 h 128"/>
                <a:gd name="T26" fmla="*/ 144 w 183"/>
                <a:gd name="T27" fmla="*/ 16 h 128"/>
                <a:gd name="T28" fmla="*/ 157 w 183"/>
                <a:gd name="T29" fmla="*/ 26 h 128"/>
                <a:gd name="T30" fmla="*/ 167 w 183"/>
                <a:gd name="T31" fmla="*/ 39 h 128"/>
                <a:gd name="T32" fmla="*/ 175 w 183"/>
                <a:gd name="T33" fmla="*/ 50 h 128"/>
                <a:gd name="T34" fmla="*/ 180 w 183"/>
                <a:gd name="T35" fmla="*/ 60 h 128"/>
                <a:gd name="T36" fmla="*/ 144 w 183"/>
                <a:gd name="T37" fmla="*/ 79 h 128"/>
                <a:gd name="T38" fmla="*/ 144 w 183"/>
                <a:gd name="T39" fmla="*/ 68 h 128"/>
                <a:gd name="T40" fmla="*/ 136 w 183"/>
                <a:gd name="T41" fmla="*/ 50 h 128"/>
                <a:gd name="T42" fmla="*/ 128 w 183"/>
                <a:gd name="T43" fmla="*/ 39 h 128"/>
                <a:gd name="T44" fmla="*/ 115 w 183"/>
                <a:gd name="T45" fmla="*/ 34 h 128"/>
                <a:gd name="T46" fmla="*/ 99 w 183"/>
                <a:gd name="T47" fmla="*/ 32 h 128"/>
                <a:gd name="T48" fmla="*/ 89 w 183"/>
                <a:gd name="T49" fmla="*/ 32 h 128"/>
                <a:gd name="T50" fmla="*/ 78 w 183"/>
                <a:gd name="T51" fmla="*/ 34 h 128"/>
                <a:gd name="T52" fmla="*/ 65 w 183"/>
                <a:gd name="T53" fmla="*/ 37 h 128"/>
                <a:gd name="T54" fmla="*/ 57 w 183"/>
                <a:gd name="T55" fmla="*/ 42 h 128"/>
                <a:gd name="T56" fmla="*/ 44 w 183"/>
                <a:gd name="T57" fmla="*/ 55 h 128"/>
                <a:gd name="T58" fmla="*/ 37 w 183"/>
                <a:gd name="T59" fmla="*/ 71 h 128"/>
                <a:gd name="T60" fmla="*/ 37 w 183"/>
                <a:gd name="T61" fmla="*/ 86 h 128"/>
                <a:gd name="T62" fmla="*/ 39 w 183"/>
                <a:gd name="T63" fmla="*/ 102 h 128"/>
                <a:gd name="T64" fmla="*/ 42 w 183"/>
                <a:gd name="T65" fmla="*/ 115 h 128"/>
                <a:gd name="T66" fmla="*/ 44 w 183"/>
                <a:gd name="T67" fmla="*/ 126 h 128"/>
                <a:gd name="T68" fmla="*/ 47 w 183"/>
                <a:gd name="T69" fmla="*/ 128 h 128"/>
                <a:gd name="T70" fmla="*/ 3 w 183"/>
                <a:gd name="T71" fmla="*/ 99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128"/>
                <a:gd name="T110" fmla="*/ 183 w 183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128">
                  <a:moveTo>
                    <a:pt x="3" y="99"/>
                  </a:moveTo>
                  <a:lnTo>
                    <a:pt x="0" y="94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3" y="73"/>
                  </a:lnTo>
                  <a:lnTo>
                    <a:pt x="3" y="66"/>
                  </a:lnTo>
                  <a:lnTo>
                    <a:pt x="5" y="58"/>
                  </a:lnTo>
                  <a:lnTo>
                    <a:pt x="8" y="50"/>
                  </a:lnTo>
                  <a:lnTo>
                    <a:pt x="13" y="39"/>
                  </a:lnTo>
                  <a:lnTo>
                    <a:pt x="18" y="32"/>
                  </a:lnTo>
                  <a:lnTo>
                    <a:pt x="24" y="26"/>
                  </a:lnTo>
                  <a:lnTo>
                    <a:pt x="31" y="19"/>
                  </a:lnTo>
                  <a:lnTo>
                    <a:pt x="42" y="13"/>
                  </a:lnTo>
                  <a:lnTo>
                    <a:pt x="47" y="11"/>
                  </a:lnTo>
                  <a:lnTo>
                    <a:pt x="55" y="8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73" y="3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5" y="6"/>
                  </a:lnTo>
                  <a:lnTo>
                    <a:pt x="136" y="11"/>
                  </a:lnTo>
                  <a:lnTo>
                    <a:pt x="144" y="16"/>
                  </a:lnTo>
                  <a:lnTo>
                    <a:pt x="151" y="21"/>
                  </a:lnTo>
                  <a:lnTo>
                    <a:pt x="157" y="26"/>
                  </a:lnTo>
                  <a:lnTo>
                    <a:pt x="162" y="34"/>
                  </a:lnTo>
                  <a:lnTo>
                    <a:pt x="167" y="39"/>
                  </a:lnTo>
                  <a:lnTo>
                    <a:pt x="172" y="45"/>
                  </a:lnTo>
                  <a:lnTo>
                    <a:pt x="175" y="50"/>
                  </a:lnTo>
                  <a:lnTo>
                    <a:pt x="178" y="55"/>
                  </a:lnTo>
                  <a:lnTo>
                    <a:pt x="180" y="60"/>
                  </a:lnTo>
                  <a:lnTo>
                    <a:pt x="183" y="66"/>
                  </a:lnTo>
                  <a:lnTo>
                    <a:pt x="144" y="79"/>
                  </a:lnTo>
                  <a:lnTo>
                    <a:pt x="144" y="73"/>
                  </a:lnTo>
                  <a:lnTo>
                    <a:pt x="144" y="68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1" y="45"/>
                  </a:lnTo>
                  <a:lnTo>
                    <a:pt x="128" y="39"/>
                  </a:lnTo>
                  <a:lnTo>
                    <a:pt x="120" y="37"/>
                  </a:lnTo>
                  <a:lnTo>
                    <a:pt x="115" y="34"/>
                  </a:lnTo>
                  <a:lnTo>
                    <a:pt x="107" y="32"/>
                  </a:lnTo>
                  <a:lnTo>
                    <a:pt x="99" y="32"/>
                  </a:lnTo>
                  <a:lnTo>
                    <a:pt x="94" y="32"/>
                  </a:lnTo>
                  <a:lnTo>
                    <a:pt x="89" y="32"/>
                  </a:lnTo>
                  <a:lnTo>
                    <a:pt x="84" y="34"/>
                  </a:lnTo>
                  <a:lnTo>
                    <a:pt x="78" y="34"/>
                  </a:lnTo>
                  <a:lnTo>
                    <a:pt x="71" y="34"/>
                  </a:lnTo>
                  <a:lnTo>
                    <a:pt x="65" y="37"/>
                  </a:lnTo>
                  <a:lnTo>
                    <a:pt x="60" y="39"/>
                  </a:lnTo>
                  <a:lnTo>
                    <a:pt x="57" y="42"/>
                  </a:lnTo>
                  <a:lnTo>
                    <a:pt x="50" y="47"/>
                  </a:lnTo>
                  <a:lnTo>
                    <a:pt x="44" y="55"/>
                  </a:lnTo>
                  <a:lnTo>
                    <a:pt x="39" y="60"/>
                  </a:lnTo>
                  <a:lnTo>
                    <a:pt x="37" y="71"/>
                  </a:lnTo>
                  <a:lnTo>
                    <a:pt x="37" y="79"/>
                  </a:lnTo>
                  <a:lnTo>
                    <a:pt x="37" y="86"/>
                  </a:lnTo>
                  <a:lnTo>
                    <a:pt x="37" y="94"/>
                  </a:lnTo>
                  <a:lnTo>
                    <a:pt x="39" y="102"/>
                  </a:lnTo>
                  <a:lnTo>
                    <a:pt x="39" y="110"/>
                  </a:lnTo>
                  <a:lnTo>
                    <a:pt x="42" y="115"/>
                  </a:lnTo>
                  <a:lnTo>
                    <a:pt x="42" y="120"/>
                  </a:lnTo>
                  <a:lnTo>
                    <a:pt x="44" y="126"/>
                  </a:lnTo>
                  <a:lnTo>
                    <a:pt x="44" y="128"/>
                  </a:lnTo>
                  <a:lnTo>
                    <a:pt x="47" y="128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4" name="Freeform 100"/>
            <p:cNvSpPr>
              <a:spLocks/>
            </p:cNvSpPr>
            <p:nvPr/>
          </p:nvSpPr>
          <p:spPr bwMode="auto">
            <a:xfrm>
              <a:off x="3607" y="2544"/>
              <a:ext cx="178" cy="131"/>
            </a:xfrm>
            <a:custGeom>
              <a:avLst/>
              <a:gdLst>
                <a:gd name="T0" fmla="*/ 0 w 178"/>
                <a:gd name="T1" fmla="*/ 94 h 131"/>
                <a:gd name="T2" fmla="*/ 0 w 178"/>
                <a:gd name="T3" fmla="*/ 89 h 131"/>
                <a:gd name="T4" fmla="*/ 0 w 178"/>
                <a:gd name="T5" fmla="*/ 76 h 131"/>
                <a:gd name="T6" fmla="*/ 0 w 178"/>
                <a:gd name="T7" fmla="*/ 63 h 131"/>
                <a:gd name="T8" fmla="*/ 5 w 178"/>
                <a:gd name="T9" fmla="*/ 47 h 131"/>
                <a:gd name="T10" fmla="*/ 16 w 178"/>
                <a:gd name="T11" fmla="*/ 29 h 131"/>
                <a:gd name="T12" fmla="*/ 32 w 178"/>
                <a:gd name="T13" fmla="*/ 16 h 131"/>
                <a:gd name="T14" fmla="*/ 45 w 178"/>
                <a:gd name="T15" fmla="*/ 8 h 131"/>
                <a:gd name="T16" fmla="*/ 58 w 178"/>
                <a:gd name="T17" fmla="*/ 3 h 131"/>
                <a:gd name="T18" fmla="*/ 71 w 178"/>
                <a:gd name="T19" fmla="*/ 0 h 131"/>
                <a:gd name="T20" fmla="*/ 84 w 178"/>
                <a:gd name="T21" fmla="*/ 0 h 131"/>
                <a:gd name="T22" fmla="*/ 97 w 178"/>
                <a:gd name="T23" fmla="*/ 0 h 131"/>
                <a:gd name="T24" fmla="*/ 107 w 178"/>
                <a:gd name="T25" fmla="*/ 0 h 131"/>
                <a:gd name="T26" fmla="*/ 123 w 178"/>
                <a:gd name="T27" fmla="*/ 3 h 131"/>
                <a:gd name="T28" fmla="*/ 141 w 178"/>
                <a:gd name="T29" fmla="*/ 13 h 131"/>
                <a:gd name="T30" fmla="*/ 154 w 178"/>
                <a:gd name="T31" fmla="*/ 26 h 131"/>
                <a:gd name="T32" fmla="*/ 165 w 178"/>
                <a:gd name="T33" fmla="*/ 39 h 131"/>
                <a:gd name="T34" fmla="*/ 172 w 178"/>
                <a:gd name="T35" fmla="*/ 50 h 131"/>
                <a:gd name="T36" fmla="*/ 178 w 178"/>
                <a:gd name="T37" fmla="*/ 63 h 131"/>
                <a:gd name="T38" fmla="*/ 144 w 178"/>
                <a:gd name="T39" fmla="*/ 79 h 131"/>
                <a:gd name="T40" fmla="*/ 141 w 178"/>
                <a:gd name="T41" fmla="*/ 68 h 131"/>
                <a:gd name="T42" fmla="*/ 133 w 178"/>
                <a:gd name="T43" fmla="*/ 50 h 131"/>
                <a:gd name="T44" fmla="*/ 123 w 178"/>
                <a:gd name="T45" fmla="*/ 39 h 131"/>
                <a:gd name="T46" fmla="*/ 112 w 178"/>
                <a:gd name="T47" fmla="*/ 34 h 131"/>
                <a:gd name="T48" fmla="*/ 97 w 178"/>
                <a:gd name="T49" fmla="*/ 29 h 131"/>
                <a:gd name="T50" fmla="*/ 86 w 178"/>
                <a:gd name="T51" fmla="*/ 29 h 131"/>
                <a:gd name="T52" fmla="*/ 73 w 178"/>
                <a:gd name="T53" fmla="*/ 32 h 131"/>
                <a:gd name="T54" fmla="*/ 63 w 178"/>
                <a:gd name="T55" fmla="*/ 34 h 131"/>
                <a:gd name="T56" fmla="*/ 55 w 178"/>
                <a:gd name="T57" fmla="*/ 39 h 131"/>
                <a:gd name="T58" fmla="*/ 42 w 178"/>
                <a:gd name="T59" fmla="*/ 52 h 131"/>
                <a:gd name="T60" fmla="*/ 34 w 178"/>
                <a:gd name="T61" fmla="*/ 68 h 131"/>
                <a:gd name="T62" fmla="*/ 34 w 178"/>
                <a:gd name="T63" fmla="*/ 86 h 131"/>
                <a:gd name="T64" fmla="*/ 37 w 178"/>
                <a:gd name="T65" fmla="*/ 102 h 131"/>
                <a:gd name="T66" fmla="*/ 39 w 178"/>
                <a:gd name="T67" fmla="*/ 115 h 131"/>
                <a:gd name="T68" fmla="*/ 45 w 178"/>
                <a:gd name="T69" fmla="*/ 125 h 131"/>
                <a:gd name="T70" fmla="*/ 45 w 178"/>
                <a:gd name="T71" fmla="*/ 131 h 131"/>
                <a:gd name="T72" fmla="*/ 0 w 178"/>
                <a:gd name="T73" fmla="*/ 97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31"/>
                <a:gd name="T113" fmla="*/ 178 w 178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31">
                  <a:moveTo>
                    <a:pt x="0" y="97"/>
                  </a:moveTo>
                  <a:lnTo>
                    <a:pt x="0" y="94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5" y="55"/>
                  </a:lnTo>
                  <a:lnTo>
                    <a:pt x="5" y="47"/>
                  </a:lnTo>
                  <a:lnTo>
                    <a:pt x="11" y="39"/>
                  </a:lnTo>
                  <a:lnTo>
                    <a:pt x="16" y="29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9" y="11"/>
                  </a:lnTo>
                  <a:lnTo>
                    <a:pt x="45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3"/>
                  </a:lnTo>
                  <a:lnTo>
                    <a:pt x="123" y="3"/>
                  </a:lnTo>
                  <a:lnTo>
                    <a:pt x="133" y="11"/>
                  </a:lnTo>
                  <a:lnTo>
                    <a:pt x="141" y="13"/>
                  </a:lnTo>
                  <a:lnTo>
                    <a:pt x="149" y="21"/>
                  </a:lnTo>
                  <a:lnTo>
                    <a:pt x="154" y="26"/>
                  </a:lnTo>
                  <a:lnTo>
                    <a:pt x="159" y="32"/>
                  </a:lnTo>
                  <a:lnTo>
                    <a:pt x="165" y="39"/>
                  </a:lnTo>
                  <a:lnTo>
                    <a:pt x="170" y="45"/>
                  </a:lnTo>
                  <a:lnTo>
                    <a:pt x="172" y="50"/>
                  </a:lnTo>
                  <a:lnTo>
                    <a:pt x="175" y="58"/>
                  </a:lnTo>
                  <a:lnTo>
                    <a:pt x="178" y="63"/>
                  </a:lnTo>
                  <a:lnTo>
                    <a:pt x="178" y="68"/>
                  </a:lnTo>
                  <a:lnTo>
                    <a:pt x="144" y="79"/>
                  </a:lnTo>
                  <a:lnTo>
                    <a:pt x="144" y="76"/>
                  </a:lnTo>
                  <a:lnTo>
                    <a:pt x="141" y="68"/>
                  </a:lnTo>
                  <a:lnTo>
                    <a:pt x="139" y="58"/>
                  </a:lnTo>
                  <a:lnTo>
                    <a:pt x="133" y="50"/>
                  </a:lnTo>
                  <a:lnTo>
                    <a:pt x="128" y="45"/>
                  </a:lnTo>
                  <a:lnTo>
                    <a:pt x="123" y="39"/>
                  </a:lnTo>
                  <a:lnTo>
                    <a:pt x="118" y="34"/>
                  </a:lnTo>
                  <a:lnTo>
                    <a:pt x="112" y="34"/>
                  </a:lnTo>
                  <a:lnTo>
                    <a:pt x="105" y="29"/>
                  </a:lnTo>
                  <a:lnTo>
                    <a:pt x="97" y="29"/>
                  </a:lnTo>
                  <a:lnTo>
                    <a:pt x="92" y="29"/>
                  </a:lnTo>
                  <a:lnTo>
                    <a:pt x="86" y="29"/>
                  </a:lnTo>
                  <a:lnTo>
                    <a:pt x="79" y="29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8" y="37"/>
                  </a:lnTo>
                  <a:lnTo>
                    <a:pt x="55" y="39"/>
                  </a:lnTo>
                  <a:lnTo>
                    <a:pt x="47" y="45"/>
                  </a:lnTo>
                  <a:lnTo>
                    <a:pt x="42" y="52"/>
                  </a:lnTo>
                  <a:lnTo>
                    <a:pt x="37" y="58"/>
                  </a:lnTo>
                  <a:lnTo>
                    <a:pt x="34" y="68"/>
                  </a:lnTo>
                  <a:lnTo>
                    <a:pt x="34" y="76"/>
                  </a:lnTo>
                  <a:lnTo>
                    <a:pt x="34" y="86"/>
                  </a:lnTo>
                  <a:lnTo>
                    <a:pt x="34" y="94"/>
                  </a:lnTo>
                  <a:lnTo>
                    <a:pt x="37" y="102"/>
                  </a:lnTo>
                  <a:lnTo>
                    <a:pt x="39" y="107"/>
                  </a:lnTo>
                  <a:lnTo>
                    <a:pt x="39" y="115"/>
                  </a:lnTo>
                  <a:lnTo>
                    <a:pt x="42" y="120"/>
                  </a:lnTo>
                  <a:lnTo>
                    <a:pt x="45" y="125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5" name="Freeform 101"/>
            <p:cNvSpPr>
              <a:spLocks/>
            </p:cNvSpPr>
            <p:nvPr/>
          </p:nvSpPr>
          <p:spPr bwMode="auto">
            <a:xfrm>
              <a:off x="3806" y="2881"/>
              <a:ext cx="177" cy="128"/>
            </a:xfrm>
            <a:custGeom>
              <a:avLst/>
              <a:gdLst>
                <a:gd name="T0" fmla="*/ 0 w 177"/>
                <a:gd name="T1" fmla="*/ 91 h 128"/>
                <a:gd name="T2" fmla="*/ 0 w 177"/>
                <a:gd name="T3" fmla="*/ 78 h 128"/>
                <a:gd name="T4" fmla="*/ 2 w 177"/>
                <a:gd name="T5" fmla="*/ 62 h 128"/>
                <a:gd name="T6" fmla="*/ 7 w 177"/>
                <a:gd name="T7" fmla="*/ 47 h 128"/>
                <a:gd name="T8" fmla="*/ 15 w 177"/>
                <a:gd name="T9" fmla="*/ 31 h 128"/>
                <a:gd name="T10" fmla="*/ 31 w 177"/>
                <a:gd name="T11" fmla="*/ 18 h 128"/>
                <a:gd name="T12" fmla="*/ 47 w 177"/>
                <a:gd name="T13" fmla="*/ 10 h 128"/>
                <a:gd name="T14" fmla="*/ 57 w 177"/>
                <a:gd name="T15" fmla="*/ 5 h 128"/>
                <a:gd name="T16" fmla="*/ 73 w 177"/>
                <a:gd name="T17" fmla="*/ 2 h 128"/>
                <a:gd name="T18" fmla="*/ 86 w 177"/>
                <a:gd name="T19" fmla="*/ 0 h 128"/>
                <a:gd name="T20" fmla="*/ 96 w 177"/>
                <a:gd name="T21" fmla="*/ 0 h 128"/>
                <a:gd name="T22" fmla="*/ 109 w 177"/>
                <a:gd name="T23" fmla="*/ 2 h 128"/>
                <a:gd name="T24" fmla="*/ 125 w 177"/>
                <a:gd name="T25" fmla="*/ 5 h 128"/>
                <a:gd name="T26" fmla="*/ 141 w 177"/>
                <a:gd name="T27" fmla="*/ 13 h 128"/>
                <a:gd name="T28" fmla="*/ 154 w 177"/>
                <a:gd name="T29" fmla="*/ 26 h 128"/>
                <a:gd name="T30" fmla="*/ 164 w 177"/>
                <a:gd name="T31" fmla="*/ 39 h 128"/>
                <a:gd name="T32" fmla="*/ 172 w 177"/>
                <a:gd name="T33" fmla="*/ 49 h 128"/>
                <a:gd name="T34" fmla="*/ 174 w 177"/>
                <a:gd name="T35" fmla="*/ 60 h 128"/>
                <a:gd name="T36" fmla="*/ 143 w 177"/>
                <a:gd name="T37" fmla="*/ 75 h 128"/>
                <a:gd name="T38" fmla="*/ 141 w 177"/>
                <a:gd name="T39" fmla="*/ 65 h 128"/>
                <a:gd name="T40" fmla="*/ 133 w 177"/>
                <a:gd name="T41" fmla="*/ 47 h 128"/>
                <a:gd name="T42" fmla="*/ 125 w 177"/>
                <a:gd name="T43" fmla="*/ 39 h 128"/>
                <a:gd name="T44" fmla="*/ 114 w 177"/>
                <a:gd name="T45" fmla="*/ 34 h 128"/>
                <a:gd name="T46" fmla="*/ 96 w 177"/>
                <a:gd name="T47" fmla="*/ 28 h 128"/>
                <a:gd name="T48" fmla="*/ 86 w 177"/>
                <a:gd name="T49" fmla="*/ 28 h 128"/>
                <a:gd name="T50" fmla="*/ 75 w 177"/>
                <a:gd name="T51" fmla="*/ 34 h 128"/>
                <a:gd name="T52" fmla="*/ 62 w 177"/>
                <a:gd name="T53" fmla="*/ 34 h 128"/>
                <a:gd name="T54" fmla="*/ 54 w 177"/>
                <a:gd name="T55" fmla="*/ 39 h 128"/>
                <a:gd name="T56" fmla="*/ 41 w 177"/>
                <a:gd name="T57" fmla="*/ 52 h 128"/>
                <a:gd name="T58" fmla="*/ 36 w 177"/>
                <a:gd name="T59" fmla="*/ 68 h 128"/>
                <a:gd name="T60" fmla="*/ 36 w 177"/>
                <a:gd name="T61" fmla="*/ 83 h 128"/>
                <a:gd name="T62" fmla="*/ 36 w 177"/>
                <a:gd name="T63" fmla="*/ 99 h 128"/>
                <a:gd name="T64" fmla="*/ 39 w 177"/>
                <a:gd name="T65" fmla="*/ 115 h 128"/>
                <a:gd name="T66" fmla="*/ 41 w 177"/>
                <a:gd name="T67" fmla="*/ 122 h 128"/>
                <a:gd name="T68" fmla="*/ 44 w 177"/>
                <a:gd name="T69" fmla="*/ 128 h 128"/>
                <a:gd name="T70" fmla="*/ 0 w 177"/>
                <a:gd name="T71" fmla="*/ 96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"/>
                <a:gd name="T109" fmla="*/ 0 h 128"/>
                <a:gd name="T110" fmla="*/ 177 w 177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" h="128">
                  <a:moveTo>
                    <a:pt x="0" y="96"/>
                  </a:moveTo>
                  <a:lnTo>
                    <a:pt x="0" y="91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2"/>
                  </a:lnTo>
                  <a:lnTo>
                    <a:pt x="5" y="57"/>
                  </a:lnTo>
                  <a:lnTo>
                    <a:pt x="7" y="47"/>
                  </a:lnTo>
                  <a:lnTo>
                    <a:pt x="10" y="39"/>
                  </a:lnTo>
                  <a:lnTo>
                    <a:pt x="15" y="31"/>
                  </a:lnTo>
                  <a:lnTo>
                    <a:pt x="23" y="26"/>
                  </a:lnTo>
                  <a:lnTo>
                    <a:pt x="31" y="18"/>
                  </a:lnTo>
                  <a:lnTo>
                    <a:pt x="41" y="13"/>
                  </a:lnTo>
                  <a:lnTo>
                    <a:pt x="47" y="10"/>
                  </a:lnTo>
                  <a:lnTo>
                    <a:pt x="52" y="8"/>
                  </a:lnTo>
                  <a:lnTo>
                    <a:pt x="57" y="5"/>
                  </a:lnTo>
                  <a:lnTo>
                    <a:pt x="67" y="5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3" y="10"/>
                  </a:lnTo>
                  <a:lnTo>
                    <a:pt x="141" y="13"/>
                  </a:lnTo>
                  <a:lnTo>
                    <a:pt x="148" y="21"/>
                  </a:lnTo>
                  <a:lnTo>
                    <a:pt x="154" y="26"/>
                  </a:lnTo>
                  <a:lnTo>
                    <a:pt x="159" y="31"/>
                  </a:lnTo>
                  <a:lnTo>
                    <a:pt x="164" y="39"/>
                  </a:lnTo>
                  <a:lnTo>
                    <a:pt x="169" y="44"/>
                  </a:lnTo>
                  <a:lnTo>
                    <a:pt x="172" y="49"/>
                  </a:lnTo>
                  <a:lnTo>
                    <a:pt x="174" y="55"/>
                  </a:lnTo>
                  <a:lnTo>
                    <a:pt x="174" y="60"/>
                  </a:lnTo>
                  <a:lnTo>
                    <a:pt x="177" y="65"/>
                  </a:lnTo>
                  <a:lnTo>
                    <a:pt x="143" y="75"/>
                  </a:lnTo>
                  <a:lnTo>
                    <a:pt x="141" y="73"/>
                  </a:lnTo>
                  <a:lnTo>
                    <a:pt x="141" y="65"/>
                  </a:lnTo>
                  <a:lnTo>
                    <a:pt x="138" y="57"/>
                  </a:lnTo>
                  <a:lnTo>
                    <a:pt x="133" y="47"/>
                  </a:lnTo>
                  <a:lnTo>
                    <a:pt x="130" y="44"/>
                  </a:lnTo>
                  <a:lnTo>
                    <a:pt x="125" y="39"/>
                  </a:lnTo>
                  <a:lnTo>
                    <a:pt x="120" y="34"/>
                  </a:lnTo>
                  <a:lnTo>
                    <a:pt x="114" y="34"/>
                  </a:lnTo>
                  <a:lnTo>
                    <a:pt x="107" y="28"/>
                  </a:lnTo>
                  <a:lnTo>
                    <a:pt x="96" y="28"/>
                  </a:lnTo>
                  <a:lnTo>
                    <a:pt x="91" y="28"/>
                  </a:lnTo>
                  <a:lnTo>
                    <a:pt x="86" y="28"/>
                  </a:lnTo>
                  <a:lnTo>
                    <a:pt x="80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62" y="34"/>
                  </a:lnTo>
                  <a:lnTo>
                    <a:pt x="57" y="36"/>
                  </a:lnTo>
                  <a:lnTo>
                    <a:pt x="54" y="39"/>
                  </a:lnTo>
                  <a:lnTo>
                    <a:pt x="47" y="44"/>
                  </a:lnTo>
                  <a:lnTo>
                    <a:pt x="41" y="52"/>
                  </a:lnTo>
                  <a:lnTo>
                    <a:pt x="39" y="57"/>
                  </a:lnTo>
                  <a:lnTo>
                    <a:pt x="36" y="68"/>
                  </a:lnTo>
                  <a:lnTo>
                    <a:pt x="34" y="75"/>
                  </a:lnTo>
                  <a:lnTo>
                    <a:pt x="36" y="83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9" y="107"/>
                  </a:lnTo>
                  <a:lnTo>
                    <a:pt x="39" y="115"/>
                  </a:lnTo>
                  <a:lnTo>
                    <a:pt x="41" y="120"/>
                  </a:lnTo>
                  <a:lnTo>
                    <a:pt x="41" y="122"/>
                  </a:lnTo>
                  <a:lnTo>
                    <a:pt x="44" y="125"/>
                  </a:lnTo>
                  <a:lnTo>
                    <a:pt x="44" y="12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6" name="Freeform 102"/>
            <p:cNvSpPr>
              <a:spLocks/>
            </p:cNvSpPr>
            <p:nvPr/>
          </p:nvSpPr>
          <p:spPr bwMode="auto">
            <a:xfrm>
              <a:off x="3915" y="2612"/>
              <a:ext cx="180" cy="133"/>
            </a:xfrm>
            <a:custGeom>
              <a:avLst/>
              <a:gdLst>
                <a:gd name="T0" fmla="*/ 0 w 180"/>
                <a:gd name="T1" fmla="*/ 97 h 133"/>
                <a:gd name="T2" fmla="*/ 0 w 180"/>
                <a:gd name="T3" fmla="*/ 91 h 133"/>
                <a:gd name="T4" fmla="*/ 0 w 180"/>
                <a:gd name="T5" fmla="*/ 78 h 133"/>
                <a:gd name="T6" fmla="*/ 3 w 180"/>
                <a:gd name="T7" fmla="*/ 65 h 133"/>
                <a:gd name="T8" fmla="*/ 8 w 180"/>
                <a:gd name="T9" fmla="*/ 50 h 133"/>
                <a:gd name="T10" fmla="*/ 16 w 180"/>
                <a:gd name="T11" fmla="*/ 31 h 133"/>
                <a:gd name="T12" fmla="*/ 32 w 180"/>
                <a:gd name="T13" fmla="*/ 18 h 133"/>
                <a:gd name="T14" fmla="*/ 47 w 180"/>
                <a:gd name="T15" fmla="*/ 11 h 133"/>
                <a:gd name="T16" fmla="*/ 58 w 180"/>
                <a:gd name="T17" fmla="*/ 5 h 133"/>
                <a:gd name="T18" fmla="*/ 73 w 180"/>
                <a:gd name="T19" fmla="*/ 3 h 133"/>
                <a:gd name="T20" fmla="*/ 86 w 180"/>
                <a:gd name="T21" fmla="*/ 0 h 133"/>
                <a:gd name="T22" fmla="*/ 97 w 180"/>
                <a:gd name="T23" fmla="*/ 0 h 133"/>
                <a:gd name="T24" fmla="*/ 110 w 180"/>
                <a:gd name="T25" fmla="*/ 0 h 133"/>
                <a:gd name="T26" fmla="*/ 125 w 180"/>
                <a:gd name="T27" fmla="*/ 5 h 133"/>
                <a:gd name="T28" fmla="*/ 141 w 180"/>
                <a:gd name="T29" fmla="*/ 16 h 133"/>
                <a:gd name="T30" fmla="*/ 154 w 180"/>
                <a:gd name="T31" fmla="*/ 26 h 133"/>
                <a:gd name="T32" fmla="*/ 165 w 180"/>
                <a:gd name="T33" fmla="*/ 39 h 133"/>
                <a:gd name="T34" fmla="*/ 172 w 180"/>
                <a:gd name="T35" fmla="*/ 52 h 133"/>
                <a:gd name="T36" fmla="*/ 178 w 180"/>
                <a:gd name="T37" fmla="*/ 63 h 133"/>
                <a:gd name="T38" fmla="*/ 144 w 180"/>
                <a:gd name="T39" fmla="*/ 78 h 133"/>
                <a:gd name="T40" fmla="*/ 141 w 180"/>
                <a:gd name="T41" fmla="*/ 71 h 133"/>
                <a:gd name="T42" fmla="*/ 133 w 180"/>
                <a:gd name="T43" fmla="*/ 50 h 133"/>
                <a:gd name="T44" fmla="*/ 125 w 180"/>
                <a:gd name="T45" fmla="*/ 39 h 133"/>
                <a:gd name="T46" fmla="*/ 115 w 180"/>
                <a:gd name="T47" fmla="*/ 34 h 133"/>
                <a:gd name="T48" fmla="*/ 97 w 180"/>
                <a:gd name="T49" fmla="*/ 31 h 133"/>
                <a:gd name="T50" fmla="*/ 86 w 180"/>
                <a:gd name="T51" fmla="*/ 31 h 133"/>
                <a:gd name="T52" fmla="*/ 76 w 180"/>
                <a:gd name="T53" fmla="*/ 34 h 133"/>
                <a:gd name="T54" fmla="*/ 63 w 180"/>
                <a:gd name="T55" fmla="*/ 37 h 133"/>
                <a:gd name="T56" fmla="*/ 55 w 180"/>
                <a:gd name="T57" fmla="*/ 42 h 133"/>
                <a:gd name="T58" fmla="*/ 42 w 180"/>
                <a:gd name="T59" fmla="*/ 55 h 133"/>
                <a:gd name="T60" fmla="*/ 37 w 180"/>
                <a:gd name="T61" fmla="*/ 71 h 133"/>
                <a:gd name="T62" fmla="*/ 37 w 180"/>
                <a:gd name="T63" fmla="*/ 89 h 133"/>
                <a:gd name="T64" fmla="*/ 37 w 180"/>
                <a:gd name="T65" fmla="*/ 104 h 133"/>
                <a:gd name="T66" fmla="*/ 42 w 180"/>
                <a:gd name="T67" fmla="*/ 117 h 133"/>
                <a:gd name="T68" fmla="*/ 45 w 180"/>
                <a:gd name="T69" fmla="*/ 128 h 133"/>
                <a:gd name="T70" fmla="*/ 47 w 180"/>
                <a:gd name="T71" fmla="*/ 133 h 133"/>
                <a:gd name="T72" fmla="*/ 0 w 180"/>
                <a:gd name="T73" fmla="*/ 99 h 1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33"/>
                <a:gd name="T113" fmla="*/ 180 w 180"/>
                <a:gd name="T114" fmla="*/ 133 h 1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33">
                  <a:moveTo>
                    <a:pt x="0" y="99"/>
                  </a:moveTo>
                  <a:lnTo>
                    <a:pt x="0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3" y="65"/>
                  </a:lnTo>
                  <a:lnTo>
                    <a:pt x="5" y="57"/>
                  </a:lnTo>
                  <a:lnTo>
                    <a:pt x="8" y="50"/>
                  </a:lnTo>
                  <a:lnTo>
                    <a:pt x="11" y="39"/>
                  </a:lnTo>
                  <a:lnTo>
                    <a:pt x="16" y="31"/>
                  </a:lnTo>
                  <a:lnTo>
                    <a:pt x="24" y="26"/>
                  </a:lnTo>
                  <a:lnTo>
                    <a:pt x="32" y="18"/>
                  </a:lnTo>
                  <a:lnTo>
                    <a:pt x="42" y="13"/>
                  </a:lnTo>
                  <a:lnTo>
                    <a:pt x="47" y="11"/>
                  </a:lnTo>
                  <a:lnTo>
                    <a:pt x="52" y="8"/>
                  </a:lnTo>
                  <a:lnTo>
                    <a:pt x="58" y="5"/>
                  </a:lnTo>
                  <a:lnTo>
                    <a:pt x="65" y="5"/>
                  </a:lnTo>
                  <a:lnTo>
                    <a:pt x="73" y="3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3"/>
                  </a:lnTo>
                  <a:lnTo>
                    <a:pt x="125" y="5"/>
                  </a:lnTo>
                  <a:lnTo>
                    <a:pt x="133" y="11"/>
                  </a:lnTo>
                  <a:lnTo>
                    <a:pt x="141" y="16"/>
                  </a:lnTo>
                  <a:lnTo>
                    <a:pt x="149" y="21"/>
                  </a:lnTo>
                  <a:lnTo>
                    <a:pt x="154" y="26"/>
                  </a:lnTo>
                  <a:lnTo>
                    <a:pt x="159" y="34"/>
                  </a:lnTo>
                  <a:lnTo>
                    <a:pt x="165" y="39"/>
                  </a:lnTo>
                  <a:lnTo>
                    <a:pt x="170" y="47"/>
                  </a:lnTo>
                  <a:lnTo>
                    <a:pt x="172" y="52"/>
                  </a:lnTo>
                  <a:lnTo>
                    <a:pt x="175" y="57"/>
                  </a:lnTo>
                  <a:lnTo>
                    <a:pt x="178" y="63"/>
                  </a:lnTo>
                  <a:lnTo>
                    <a:pt x="180" y="68"/>
                  </a:lnTo>
                  <a:lnTo>
                    <a:pt x="144" y="78"/>
                  </a:lnTo>
                  <a:lnTo>
                    <a:pt x="141" y="76"/>
                  </a:lnTo>
                  <a:lnTo>
                    <a:pt x="141" y="71"/>
                  </a:lnTo>
                  <a:lnTo>
                    <a:pt x="138" y="60"/>
                  </a:lnTo>
                  <a:lnTo>
                    <a:pt x="133" y="50"/>
                  </a:lnTo>
                  <a:lnTo>
                    <a:pt x="131" y="44"/>
                  </a:lnTo>
                  <a:lnTo>
                    <a:pt x="125" y="39"/>
                  </a:lnTo>
                  <a:lnTo>
                    <a:pt x="120" y="37"/>
                  </a:lnTo>
                  <a:lnTo>
                    <a:pt x="115" y="34"/>
                  </a:lnTo>
                  <a:lnTo>
                    <a:pt x="105" y="31"/>
                  </a:lnTo>
                  <a:lnTo>
                    <a:pt x="97" y="31"/>
                  </a:lnTo>
                  <a:lnTo>
                    <a:pt x="92" y="31"/>
                  </a:lnTo>
                  <a:lnTo>
                    <a:pt x="86" y="31"/>
                  </a:lnTo>
                  <a:lnTo>
                    <a:pt x="81" y="31"/>
                  </a:lnTo>
                  <a:lnTo>
                    <a:pt x="76" y="34"/>
                  </a:lnTo>
                  <a:lnTo>
                    <a:pt x="71" y="34"/>
                  </a:lnTo>
                  <a:lnTo>
                    <a:pt x="63" y="37"/>
                  </a:lnTo>
                  <a:lnTo>
                    <a:pt x="58" y="39"/>
                  </a:lnTo>
                  <a:lnTo>
                    <a:pt x="55" y="42"/>
                  </a:lnTo>
                  <a:lnTo>
                    <a:pt x="47" y="47"/>
                  </a:lnTo>
                  <a:lnTo>
                    <a:pt x="42" y="55"/>
                  </a:lnTo>
                  <a:lnTo>
                    <a:pt x="39" y="60"/>
                  </a:lnTo>
                  <a:lnTo>
                    <a:pt x="37" y="71"/>
                  </a:lnTo>
                  <a:lnTo>
                    <a:pt x="37" y="78"/>
                  </a:lnTo>
                  <a:lnTo>
                    <a:pt x="37" y="89"/>
                  </a:lnTo>
                  <a:lnTo>
                    <a:pt x="37" y="94"/>
                  </a:lnTo>
                  <a:lnTo>
                    <a:pt x="37" y="104"/>
                  </a:lnTo>
                  <a:lnTo>
                    <a:pt x="39" y="110"/>
                  </a:lnTo>
                  <a:lnTo>
                    <a:pt x="42" y="117"/>
                  </a:lnTo>
                  <a:lnTo>
                    <a:pt x="42" y="123"/>
                  </a:lnTo>
                  <a:lnTo>
                    <a:pt x="45" y="128"/>
                  </a:lnTo>
                  <a:lnTo>
                    <a:pt x="47" y="131"/>
                  </a:lnTo>
                  <a:lnTo>
                    <a:pt x="47" y="133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7" name="Freeform 103"/>
            <p:cNvSpPr>
              <a:spLocks/>
            </p:cNvSpPr>
            <p:nvPr/>
          </p:nvSpPr>
          <p:spPr bwMode="auto">
            <a:xfrm>
              <a:off x="4114" y="2949"/>
              <a:ext cx="180" cy="127"/>
            </a:xfrm>
            <a:custGeom>
              <a:avLst/>
              <a:gdLst>
                <a:gd name="T0" fmla="*/ 0 w 180"/>
                <a:gd name="T1" fmla="*/ 94 h 127"/>
                <a:gd name="T2" fmla="*/ 0 w 180"/>
                <a:gd name="T3" fmla="*/ 78 h 127"/>
                <a:gd name="T4" fmla="*/ 2 w 180"/>
                <a:gd name="T5" fmla="*/ 65 h 127"/>
                <a:gd name="T6" fmla="*/ 7 w 180"/>
                <a:gd name="T7" fmla="*/ 49 h 127"/>
                <a:gd name="T8" fmla="*/ 18 w 180"/>
                <a:gd name="T9" fmla="*/ 34 h 127"/>
                <a:gd name="T10" fmla="*/ 33 w 180"/>
                <a:gd name="T11" fmla="*/ 18 h 127"/>
                <a:gd name="T12" fmla="*/ 49 w 180"/>
                <a:gd name="T13" fmla="*/ 10 h 127"/>
                <a:gd name="T14" fmla="*/ 60 w 180"/>
                <a:gd name="T15" fmla="*/ 7 h 127"/>
                <a:gd name="T16" fmla="*/ 75 w 180"/>
                <a:gd name="T17" fmla="*/ 2 h 127"/>
                <a:gd name="T18" fmla="*/ 88 w 180"/>
                <a:gd name="T19" fmla="*/ 2 h 127"/>
                <a:gd name="T20" fmla="*/ 99 w 180"/>
                <a:gd name="T21" fmla="*/ 0 h 127"/>
                <a:gd name="T22" fmla="*/ 109 w 180"/>
                <a:gd name="T23" fmla="*/ 2 h 127"/>
                <a:gd name="T24" fmla="*/ 125 w 180"/>
                <a:gd name="T25" fmla="*/ 7 h 127"/>
                <a:gd name="T26" fmla="*/ 143 w 180"/>
                <a:gd name="T27" fmla="*/ 15 h 127"/>
                <a:gd name="T28" fmla="*/ 156 w 180"/>
                <a:gd name="T29" fmla="*/ 26 h 127"/>
                <a:gd name="T30" fmla="*/ 167 w 180"/>
                <a:gd name="T31" fmla="*/ 39 h 127"/>
                <a:gd name="T32" fmla="*/ 172 w 180"/>
                <a:gd name="T33" fmla="*/ 49 h 127"/>
                <a:gd name="T34" fmla="*/ 177 w 180"/>
                <a:gd name="T35" fmla="*/ 60 h 127"/>
                <a:gd name="T36" fmla="*/ 143 w 180"/>
                <a:gd name="T37" fmla="*/ 78 h 127"/>
                <a:gd name="T38" fmla="*/ 143 w 180"/>
                <a:gd name="T39" fmla="*/ 67 h 127"/>
                <a:gd name="T40" fmla="*/ 135 w 180"/>
                <a:gd name="T41" fmla="*/ 49 h 127"/>
                <a:gd name="T42" fmla="*/ 125 w 180"/>
                <a:gd name="T43" fmla="*/ 41 h 127"/>
                <a:gd name="T44" fmla="*/ 114 w 180"/>
                <a:gd name="T45" fmla="*/ 34 h 127"/>
                <a:gd name="T46" fmla="*/ 99 w 180"/>
                <a:gd name="T47" fmla="*/ 31 h 127"/>
                <a:gd name="T48" fmla="*/ 88 w 180"/>
                <a:gd name="T49" fmla="*/ 31 h 127"/>
                <a:gd name="T50" fmla="*/ 75 w 180"/>
                <a:gd name="T51" fmla="*/ 34 h 127"/>
                <a:gd name="T52" fmla="*/ 65 w 180"/>
                <a:gd name="T53" fmla="*/ 34 h 127"/>
                <a:gd name="T54" fmla="*/ 54 w 180"/>
                <a:gd name="T55" fmla="*/ 39 h 127"/>
                <a:gd name="T56" fmla="*/ 41 w 180"/>
                <a:gd name="T57" fmla="*/ 52 h 127"/>
                <a:gd name="T58" fmla="*/ 36 w 180"/>
                <a:gd name="T59" fmla="*/ 67 h 127"/>
                <a:gd name="T60" fmla="*/ 36 w 180"/>
                <a:gd name="T61" fmla="*/ 83 h 127"/>
                <a:gd name="T62" fmla="*/ 36 w 180"/>
                <a:gd name="T63" fmla="*/ 99 h 127"/>
                <a:gd name="T64" fmla="*/ 41 w 180"/>
                <a:gd name="T65" fmla="*/ 114 h 127"/>
                <a:gd name="T66" fmla="*/ 44 w 180"/>
                <a:gd name="T67" fmla="*/ 122 h 127"/>
                <a:gd name="T68" fmla="*/ 46 w 180"/>
                <a:gd name="T69" fmla="*/ 127 h 127"/>
                <a:gd name="T70" fmla="*/ 2 w 180"/>
                <a:gd name="T71" fmla="*/ 96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27"/>
                <a:gd name="T110" fmla="*/ 180 w 180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27">
                  <a:moveTo>
                    <a:pt x="2" y="96"/>
                  </a:moveTo>
                  <a:lnTo>
                    <a:pt x="0" y="94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3"/>
                  </a:lnTo>
                  <a:lnTo>
                    <a:pt x="2" y="65"/>
                  </a:lnTo>
                  <a:lnTo>
                    <a:pt x="5" y="57"/>
                  </a:lnTo>
                  <a:lnTo>
                    <a:pt x="7" y="49"/>
                  </a:lnTo>
                  <a:lnTo>
                    <a:pt x="13" y="41"/>
                  </a:lnTo>
                  <a:lnTo>
                    <a:pt x="18" y="34"/>
                  </a:lnTo>
                  <a:lnTo>
                    <a:pt x="26" y="26"/>
                  </a:lnTo>
                  <a:lnTo>
                    <a:pt x="33" y="18"/>
                  </a:lnTo>
                  <a:lnTo>
                    <a:pt x="44" y="15"/>
                  </a:lnTo>
                  <a:lnTo>
                    <a:pt x="49" y="10"/>
                  </a:lnTo>
                  <a:lnTo>
                    <a:pt x="54" y="10"/>
                  </a:lnTo>
                  <a:lnTo>
                    <a:pt x="60" y="7"/>
                  </a:lnTo>
                  <a:lnTo>
                    <a:pt x="67" y="5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8" y="2"/>
                  </a:lnTo>
                  <a:lnTo>
                    <a:pt x="93" y="2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5" y="10"/>
                  </a:lnTo>
                  <a:lnTo>
                    <a:pt x="143" y="15"/>
                  </a:lnTo>
                  <a:lnTo>
                    <a:pt x="151" y="20"/>
                  </a:lnTo>
                  <a:lnTo>
                    <a:pt x="156" y="26"/>
                  </a:lnTo>
                  <a:lnTo>
                    <a:pt x="161" y="34"/>
                  </a:lnTo>
                  <a:lnTo>
                    <a:pt x="167" y="39"/>
                  </a:lnTo>
                  <a:lnTo>
                    <a:pt x="172" y="44"/>
                  </a:lnTo>
                  <a:lnTo>
                    <a:pt x="172" y="49"/>
                  </a:lnTo>
                  <a:lnTo>
                    <a:pt x="177" y="54"/>
                  </a:lnTo>
                  <a:lnTo>
                    <a:pt x="177" y="60"/>
                  </a:lnTo>
                  <a:lnTo>
                    <a:pt x="180" y="65"/>
                  </a:lnTo>
                  <a:lnTo>
                    <a:pt x="143" y="78"/>
                  </a:lnTo>
                  <a:lnTo>
                    <a:pt x="143" y="75"/>
                  </a:lnTo>
                  <a:lnTo>
                    <a:pt x="143" y="67"/>
                  </a:lnTo>
                  <a:lnTo>
                    <a:pt x="138" y="60"/>
                  </a:lnTo>
                  <a:lnTo>
                    <a:pt x="135" y="49"/>
                  </a:lnTo>
                  <a:lnTo>
                    <a:pt x="130" y="44"/>
                  </a:lnTo>
                  <a:lnTo>
                    <a:pt x="125" y="41"/>
                  </a:lnTo>
                  <a:lnTo>
                    <a:pt x="120" y="36"/>
                  </a:lnTo>
                  <a:lnTo>
                    <a:pt x="114" y="34"/>
                  </a:lnTo>
                  <a:lnTo>
                    <a:pt x="107" y="31"/>
                  </a:lnTo>
                  <a:lnTo>
                    <a:pt x="99" y="31"/>
                  </a:lnTo>
                  <a:lnTo>
                    <a:pt x="93" y="31"/>
                  </a:lnTo>
                  <a:lnTo>
                    <a:pt x="88" y="31"/>
                  </a:lnTo>
                  <a:lnTo>
                    <a:pt x="80" y="31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57" y="36"/>
                  </a:lnTo>
                  <a:lnTo>
                    <a:pt x="54" y="39"/>
                  </a:lnTo>
                  <a:lnTo>
                    <a:pt x="46" y="44"/>
                  </a:lnTo>
                  <a:lnTo>
                    <a:pt x="41" y="52"/>
                  </a:lnTo>
                  <a:lnTo>
                    <a:pt x="39" y="60"/>
                  </a:lnTo>
                  <a:lnTo>
                    <a:pt x="36" y="67"/>
                  </a:lnTo>
                  <a:lnTo>
                    <a:pt x="33" y="75"/>
                  </a:lnTo>
                  <a:lnTo>
                    <a:pt x="36" y="83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9" y="107"/>
                  </a:lnTo>
                  <a:lnTo>
                    <a:pt x="41" y="114"/>
                  </a:lnTo>
                  <a:lnTo>
                    <a:pt x="41" y="120"/>
                  </a:lnTo>
                  <a:lnTo>
                    <a:pt x="44" y="122"/>
                  </a:lnTo>
                  <a:lnTo>
                    <a:pt x="44" y="125"/>
                  </a:lnTo>
                  <a:lnTo>
                    <a:pt x="46" y="127"/>
                  </a:lnTo>
                  <a:lnTo>
                    <a:pt x="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8" name="Freeform 104"/>
            <p:cNvSpPr>
              <a:spLocks/>
            </p:cNvSpPr>
            <p:nvPr/>
          </p:nvSpPr>
          <p:spPr bwMode="auto">
            <a:xfrm>
              <a:off x="4223" y="2683"/>
              <a:ext cx="180" cy="130"/>
            </a:xfrm>
            <a:custGeom>
              <a:avLst/>
              <a:gdLst>
                <a:gd name="T0" fmla="*/ 0 w 180"/>
                <a:gd name="T1" fmla="*/ 96 h 130"/>
                <a:gd name="T2" fmla="*/ 0 w 180"/>
                <a:gd name="T3" fmla="*/ 88 h 130"/>
                <a:gd name="T4" fmla="*/ 0 w 180"/>
                <a:gd name="T5" fmla="*/ 78 h 130"/>
                <a:gd name="T6" fmla="*/ 3 w 180"/>
                <a:gd name="T7" fmla="*/ 62 h 130"/>
                <a:gd name="T8" fmla="*/ 8 w 180"/>
                <a:gd name="T9" fmla="*/ 46 h 130"/>
                <a:gd name="T10" fmla="*/ 18 w 180"/>
                <a:gd name="T11" fmla="*/ 31 h 130"/>
                <a:gd name="T12" fmla="*/ 34 w 180"/>
                <a:gd name="T13" fmla="*/ 15 h 130"/>
                <a:gd name="T14" fmla="*/ 47 w 180"/>
                <a:gd name="T15" fmla="*/ 7 h 130"/>
                <a:gd name="T16" fmla="*/ 60 w 180"/>
                <a:gd name="T17" fmla="*/ 5 h 130"/>
                <a:gd name="T18" fmla="*/ 76 w 180"/>
                <a:gd name="T19" fmla="*/ 0 h 130"/>
                <a:gd name="T20" fmla="*/ 86 w 180"/>
                <a:gd name="T21" fmla="*/ 0 h 130"/>
                <a:gd name="T22" fmla="*/ 104 w 180"/>
                <a:gd name="T23" fmla="*/ 0 h 130"/>
                <a:gd name="T24" fmla="*/ 125 w 180"/>
                <a:gd name="T25" fmla="*/ 5 h 130"/>
                <a:gd name="T26" fmla="*/ 141 w 180"/>
                <a:gd name="T27" fmla="*/ 15 h 130"/>
                <a:gd name="T28" fmla="*/ 157 w 180"/>
                <a:gd name="T29" fmla="*/ 26 h 130"/>
                <a:gd name="T30" fmla="*/ 165 w 180"/>
                <a:gd name="T31" fmla="*/ 39 h 130"/>
                <a:gd name="T32" fmla="*/ 172 w 180"/>
                <a:gd name="T33" fmla="*/ 49 h 130"/>
                <a:gd name="T34" fmla="*/ 178 w 180"/>
                <a:gd name="T35" fmla="*/ 60 h 130"/>
                <a:gd name="T36" fmla="*/ 144 w 180"/>
                <a:gd name="T37" fmla="*/ 78 h 130"/>
                <a:gd name="T38" fmla="*/ 141 w 180"/>
                <a:gd name="T39" fmla="*/ 67 h 130"/>
                <a:gd name="T40" fmla="*/ 136 w 180"/>
                <a:gd name="T41" fmla="*/ 49 h 130"/>
                <a:gd name="T42" fmla="*/ 125 w 180"/>
                <a:gd name="T43" fmla="*/ 39 h 130"/>
                <a:gd name="T44" fmla="*/ 115 w 180"/>
                <a:gd name="T45" fmla="*/ 33 h 130"/>
                <a:gd name="T46" fmla="*/ 97 w 180"/>
                <a:gd name="T47" fmla="*/ 28 h 130"/>
                <a:gd name="T48" fmla="*/ 86 w 180"/>
                <a:gd name="T49" fmla="*/ 28 h 130"/>
                <a:gd name="T50" fmla="*/ 76 w 180"/>
                <a:gd name="T51" fmla="*/ 33 h 130"/>
                <a:gd name="T52" fmla="*/ 63 w 180"/>
                <a:gd name="T53" fmla="*/ 33 h 130"/>
                <a:gd name="T54" fmla="*/ 55 w 180"/>
                <a:gd name="T55" fmla="*/ 39 h 130"/>
                <a:gd name="T56" fmla="*/ 42 w 180"/>
                <a:gd name="T57" fmla="*/ 52 h 130"/>
                <a:gd name="T58" fmla="*/ 37 w 180"/>
                <a:gd name="T59" fmla="*/ 67 h 130"/>
                <a:gd name="T60" fmla="*/ 37 w 180"/>
                <a:gd name="T61" fmla="*/ 86 h 130"/>
                <a:gd name="T62" fmla="*/ 37 w 180"/>
                <a:gd name="T63" fmla="*/ 101 h 130"/>
                <a:gd name="T64" fmla="*/ 42 w 180"/>
                <a:gd name="T65" fmla="*/ 117 h 130"/>
                <a:gd name="T66" fmla="*/ 44 w 180"/>
                <a:gd name="T67" fmla="*/ 127 h 130"/>
                <a:gd name="T68" fmla="*/ 47 w 180"/>
                <a:gd name="T69" fmla="*/ 130 h 130"/>
                <a:gd name="T70" fmla="*/ 3 w 180"/>
                <a:gd name="T71" fmla="*/ 99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30"/>
                <a:gd name="T110" fmla="*/ 180 w 180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30">
                  <a:moveTo>
                    <a:pt x="3" y="99"/>
                  </a:move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3" y="70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8" y="46"/>
                  </a:lnTo>
                  <a:lnTo>
                    <a:pt x="13" y="39"/>
                  </a:lnTo>
                  <a:lnTo>
                    <a:pt x="18" y="31"/>
                  </a:lnTo>
                  <a:lnTo>
                    <a:pt x="26" y="23"/>
                  </a:lnTo>
                  <a:lnTo>
                    <a:pt x="34" y="15"/>
                  </a:lnTo>
                  <a:lnTo>
                    <a:pt x="44" y="10"/>
                  </a:lnTo>
                  <a:lnTo>
                    <a:pt x="47" y="7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2"/>
                  </a:lnTo>
                  <a:lnTo>
                    <a:pt x="125" y="5"/>
                  </a:lnTo>
                  <a:lnTo>
                    <a:pt x="133" y="7"/>
                  </a:lnTo>
                  <a:lnTo>
                    <a:pt x="141" y="15"/>
                  </a:lnTo>
                  <a:lnTo>
                    <a:pt x="151" y="20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5" y="39"/>
                  </a:lnTo>
                  <a:lnTo>
                    <a:pt x="170" y="44"/>
                  </a:lnTo>
                  <a:lnTo>
                    <a:pt x="172" y="49"/>
                  </a:lnTo>
                  <a:lnTo>
                    <a:pt x="175" y="54"/>
                  </a:lnTo>
                  <a:lnTo>
                    <a:pt x="178" y="60"/>
                  </a:lnTo>
                  <a:lnTo>
                    <a:pt x="180" y="65"/>
                  </a:lnTo>
                  <a:lnTo>
                    <a:pt x="144" y="78"/>
                  </a:lnTo>
                  <a:lnTo>
                    <a:pt x="144" y="75"/>
                  </a:lnTo>
                  <a:lnTo>
                    <a:pt x="141" y="67"/>
                  </a:lnTo>
                  <a:lnTo>
                    <a:pt x="138" y="60"/>
                  </a:lnTo>
                  <a:lnTo>
                    <a:pt x="136" y="49"/>
                  </a:lnTo>
                  <a:lnTo>
                    <a:pt x="131" y="44"/>
                  </a:lnTo>
                  <a:lnTo>
                    <a:pt x="125" y="39"/>
                  </a:lnTo>
                  <a:lnTo>
                    <a:pt x="120" y="33"/>
                  </a:lnTo>
                  <a:lnTo>
                    <a:pt x="115" y="33"/>
                  </a:lnTo>
                  <a:lnTo>
                    <a:pt x="10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63" y="33"/>
                  </a:lnTo>
                  <a:lnTo>
                    <a:pt x="58" y="36"/>
                  </a:lnTo>
                  <a:lnTo>
                    <a:pt x="55" y="39"/>
                  </a:lnTo>
                  <a:lnTo>
                    <a:pt x="47" y="44"/>
                  </a:lnTo>
                  <a:lnTo>
                    <a:pt x="42" y="52"/>
                  </a:lnTo>
                  <a:lnTo>
                    <a:pt x="37" y="60"/>
                  </a:lnTo>
                  <a:lnTo>
                    <a:pt x="37" y="67"/>
                  </a:lnTo>
                  <a:lnTo>
                    <a:pt x="34" y="78"/>
                  </a:lnTo>
                  <a:lnTo>
                    <a:pt x="37" y="86"/>
                  </a:lnTo>
                  <a:lnTo>
                    <a:pt x="37" y="93"/>
                  </a:lnTo>
                  <a:lnTo>
                    <a:pt x="37" y="101"/>
                  </a:lnTo>
                  <a:lnTo>
                    <a:pt x="39" y="109"/>
                  </a:lnTo>
                  <a:lnTo>
                    <a:pt x="42" y="117"/>
                  </a:lnTo>
                  <a:lnTo>
                    <a:pt x="42" y="122"/>
                  </a:lnTo>
                  <a:lnTo>
                    <a:pt x="44" y="127"/>
                  </a:lnTo>
                  <a:lnTo>
                    <a:pt x="47" y="130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39" name="Freeform 105"/>
            <p:cNvSpPr>
              <a:spLocks/>
            </p:cNvSpPr>
            <p:nvPr/>
          </p:nvSpPr>
          <p:spPr bwMode="auto">
            <a:xfrm>
              <a:off x="3406" y="3163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8 w 79"/>
                <a:gd name="T3" fmla="*/ 13 h 18"/>
                <a:gd name="T4" fmla="*/ 79 w 79"/>
                <a:gd name="T5" fmla="*/ 18 h 18"/>
                <a:gd name="T6" fmla="*/ 0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8" y="13"/>
                  </a:lnTo>
                  <a:lnTo>
                    <a:pt x="7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0" name="Freeform 106"/>
            <p:cNvSpPr>
              <a:spLocks/>
            </p:cNvSpPr>
            <p:nvPr/>
          </p:nvSpPr>
          <p:spPr bwMode="auto">
            <a:xfrm>
              <a:off x="3140" y="2784"/>
              <a:ext cx="412" cy="290"/>
            </a:xfrm>
            <a:custGeom>
              <a:avLst/>
              <a:gdLst>
                <a:gd name="T0" fmla="*/ 0 w 412"/>
                <a:gd name="T1" fmla="*/ 141 h 290"/>
                <a:gd name="T2" fmla="*/ 3 w 412"/>
                <a:gd name="T3" fmla="*/ 162 h 290"/>
                <a:gd name="T4" fmla="*/ 11 w 412"/>
                <a:gd name="T5" fmla="*/ 180 h 290"/>
                <a:gd name="T6" fmla="*/ 45 w 412"/>
                <a:gd name="T7" fmla="*/ 193 h 290"/>
                <a:gd name="T8" fmla="*/ 107 w 412"/>
                <a:gd name="T9" fmla="*/ 206 h 290"/>
                <a:gd name="T10" fmla="*/ 337 w 412"/>
                <a:gd name="T11" fmla="*/ 269 h 290"/>
                <a:gd name="T12" fmla="*/ 412 w 412"/>
                <a:gd name="T13" fmla="*/ 290 h 290"/>
                <a:gd name="T14" fmla="*/ 412 w 412"/>
                <a:gd name="T15" fmla="*/ 272 h 290"/>
                <a:gd name="T16" fmla="*/ 379 w 412"/>
                <a:gd name="T17" fmla="*/ 259 h 290"/>
                <a:gd name="T18" fmla="*/ 350 w 412"/>
                <a:gd name="T19" fmla="*/ 235 h 290"/>
                <a:gd name="T20" fmla="*/ 332 w 412"/>
                <a:gd name="T21" fmla="*/ 206 h 290"/>
                <a:gd name="T22" fmla="*/ 342 w 412"/>
                <a:gd name="T23" fmla="*/ 107 h 290"/>
                <a:gd name="T24" fmla="*/ 274 w 412"/>
                <a:gd name="T25" fmla="*/ 105 h 290"/>
                <a:gd name="T26" fmla="*/ 266 w 412"/>
                <a:gd name="T27" fmla="*/ 128 h 290"/>
                <a:gd name="T28" fmla="*/ 248 w 412"/>
                <a:gd name="T29" fmla="*/ 157 h 290"/>
                <a:gd name="T30" fmla="*/ 217 w 412"/>
                <a:gd name="T31" fmla="*/ 183 h 290"/>
                <a:gd name="T32" fmla="*/ 178 w 412"/>
                <a:gd name="T33" fmla="*/ 199 h 290"/>
                <a:gd name="T34" fmla="*/ 133 w 412"/>
                <a:gd name="T35" fmla="*/ 201 h 290"/>
                <a:gd name="T36" fmla="*/ 89 w 412"/>
                <a:gd name="T37" fmla="*/ 196 h 290"/>
                <a:gd name="T38" fmla="*/ 50 w 412"/>
                <a:gd name="T39" fmla="*/ 172 h 290"/>
                <a:gd name="T40" fmla="*/ 26 w 412"/>
                <a:gd name="T41" fmla="*/ 144 h 290"/>
                <a:gd name="T42" fmla="*/ 34 w 412"/>
                <a:gd name="T43" fmla="*/ 45 h 290"/>
                <a:gd name="T44" fmla="*/ 39 w 412"/>
                <a:gd name="T45" fmla="*/ 0 h 290"/>
                <a:gd name="T46" fmla="*/ 21 w 412"/>
                <a:gd name="T47" fmla="*/ 60 h 290"/>
                <a:gd name="T48" fmla="*/ 5 w 412"/>
                <a:gd name="T49" fmla="*/ 118 h 290"/>
                <a:gd name="T50" fmla="*/ 0 w 412"/>
                <a:gd name="T51" fmla="*/ 141 h 290"/>
                <a:gd name="T52" fmla="*/ 0 w 412"/>
                <a:gd name="T53" fmla="*/ 141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2"/>
                <a:gd name="T82" fmla="*/ 0 h 290"/>
                <a:gd name="T83" fmla="*/ 412 w 412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2" h="290">
                  <a:moveTo>
                    <a:pt x="0" y="141"/>
                  </a:moveTo>
                  <a:lnTo>
                    <a:pt x="3" y="162"/>
                  </a:lnTo>
                  <a:lnTo>
                    <a:pt x="11" y="180"/>
                  </a:lnTo>
                  <a:lnTo>
                    <a:pt x="45" y="193"/>
                  </a:lnTo>
                  <a:lnTo>
                    <a:pt x="107" y="206"/>
                  </a:lnTo>
                  <a:lnTo>
                    <a:pt x="337" y="269"/>
                  </a:lnTo>
                  <a:lnTo>
                    <a:pt x="412" y="290"/>
                  </a:lnTo>
                  <a:lnTo>
                    <a:pt x="412" y="272"/>
                  </a:lnTo>
                  <a:lnTo>
                    <a:pt x="379" y="259"/>
                  </a:lnTo>
                  <a:lnTo>
                    <a:pt x="350" y="235"/>
                  </a:lnTo>
                  <a:lnTo>
                    <a:pt x="332" y="206"/>
                  </a:lnTo>
                  <a:lnTo>
                    <a:pt x="342" y="107"/>
                  </a:lnTo>
                  <a:lnTo>
                    <a:pt x="274" y="105"/>
                  </a:lnTo>
                  <a:lnTo>
                    <a:pt x="266" y="128"/>
                  </a:lnTo>
                  <a:lnTo>
                    <a:pt x="248" y="157"/>
                  </a:lnTo>
                  <a:lnTo>
                    <a:pt x="217" y="183"/>
                  </a:lnTo>
                  <a:lnTo>
                    <a:pt x="178" y="199"/>
                  </a:lnTo>
                  <a:lnTo>
                    <a:pt x="133" y="201"/>
                  </a:lnTo>
                  <a:lnTo>
                    <a:pt x="89" y="196"/>
                  </a:lnTo>
                  <a:lnTo>
                    <a:pt x="50" y="172"/>
                  </a:lnTo>
                  <a:lnTo>
                    <a:pt x="26" y="144"/>
                  </a:lnTo>
                  <a:lnTo>
                    <a:pt x="34" y="45"/>
                  </a:lnTo>
                  <a:lnTo>
                    <a:pt x="39" y="0"/>
                  </a:lnTo>
                  <a:lnTo>
                    <a:pt x="21" y="60"/>
                  </a:lnTo>
                  <a:lnTo>
                    <a:pt x="5" y="11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1" name="Freeform 107"/>
            <p:cNvSpPr>
              <a:spLocks/>
            </p:cNvSpPr>
            <p:nvPr/>
          </p:nvSpPr>
          <p:spPr bwMode="auto">
            <a:xfrm>
              <a:off x="3182" y="2458"/>
              <a:ext cx="504" cy="441"/>
            </a:xfrm>
            <a:custGeom>
              <a:avLst/>
              <a:gdLst>
                <a:gd name="T0" fmla="*/ 8 w 504"/>
                <a:gd name="T1" fmla="*/ 311 h 441"/>
                <a:gd name="T2" fmla="*/ 21 w 504"/>
                <a:gd name="T3" fmla="*/ 295 h 441"/>
                <a:gd name="T4" fmla="*/ 47 w 504"/>
                <a:gd name="T5" fmla="*/ 277 h 441"/>
                <a:gd name="T6" fmla="*/ 78 w 504"/>
                <a:gd name="T7" fmla="*/ 269 h 441"/>
                <a:gd name="T8" fmla="*/ 112 w 504"/>
                <a:gd name="T9" fmla="*/ 269 h 441"/>
                <a:gd name="T10" fmla="*/ 143 w 504"/>
                <a:gd name="T11" fmla="*/ 277 h 441"/>
                <a:gd name="T12" fmla="*/ 177 w 504"/>
                <a:gd name="T13" fmla="*/ 295 h 441"/>
                <a:gd name="T14" fmla="*/ 201 w 504"/>
                <a:gd name="T15" fmla="*/ 331 h 441"/>
                <a:gd name="T16" fmla="*/ 235 w 504"/>
                <a:gd name="T17" fmla="*/ 438 h 441"/>
                <a:gd name="T18" fmla="*/ 297 w 504"/>
                <a:gd name="T19" fmla="*/ 441 h 441"/>
                <a:gd name="T20" fmla="*/ 303 w 504"/>
                <a:gd name="T21" fmla="*/ 412 h 441"/>
                <a:gd name="T22" fmla="*/ 310 w 504"/>
                <a:gd name="T23" fmla="*/ 386 h 441"/>
                <a:gd name="T24" fmla="*/ 334 w 504"/>
                <a:gd name="T25" fmla="*/ 358 h 441"/>
                <a:gd name="T26" fmla="*/ 368 w 504"/>
                <a:gd name="T27" fmla="*/ 339 h 441"/>
                <a:gd name="T28" fmla="*/ 410 w 504"/>
                <a:gd name="T29" fmla="*/ 334 h 441"/>
                <a:gd name="T30" fmla="*/ 444 w 504"/>
                <a:gd name="T31" fmla="*/ 339 h 441"/>
                <a:gd name="T32" fmla="*/ 472 w 504"/>
                <a:gd name="T33" fmla="*/ 355 h 441"/>
                <a:gd name="T34" fmla="*/ 485 w 504"/>
                <a:gd name="T35" fmla="*/ 337 h 441"/>
                <a:gd name="T36" fmla="*/ 457 w 504"/>
                <a:gd name="T37" fmla="*/ 326 h 441"/>
                <a:gd name="T38" fmla="*/ 425 w 504"/>
                <a:gd name="T39" fmla="*/ 305 h 441"/>
                <a:gd name="T40" fmla="*/ 402 w 504"/>
                <a:gd name="T41" fmla="*/ 279 h 441"/>
                <a:gd name="T42" fmla="*/ 407 w 504"/>
                <a:gd name="T43" fmla="*/ 204 h 441"/>
                <a:gd name="T44" fmla="*/ 412 w 504"/>
                <a:gd name="T45" fmla="*/ 131 h 441"/>
                <a:gd name="T46" fmla="*/ 436 w 504"/>
                <a:gd name="T47" fmla="*/ 97 h 441"/>
                <a:gd name="T48" fmla="*/ 470 w 504"/>
                <a:gd name="T49" fmla="*/ 76 h 441"/>
                <a:gd name="T50" fmla="*/ 504 w 504"/>
                <a:gd name="T51" fmla="*/ 71 h 441"/>
                <a:gd name="T52" fmla="*/ 258 w 504"/>
                <a:gd name="T53" fmla="*/ 18 h 441"/>
                <a:gd name="T54" fmla="*/ 282 w 504"/>
                <a:gd name="T55" fmla="*/ 29 h 441"/>
                <a:gd name="T56" fmla="*/ 303 w 504"/>
                <a:gd name="T57" fmla="*/ 50 h 441"/>
                <a:gd name="T58" fmla="*/ 329 w 504"/>
                <a:gd name="T59" fmla="*/ 115 h 441"/>
                <a:gd name="T60" fmla="*/ 347 w 504"/>
                <a:gd name="T61" fmla="*/ 172 h 441"/>
                <a:gd name="T62" fmla="*/ 337 w 504"/>
                <a:gd name="T63" fmla="*/ 198 h 441"/>
                <a:gd name="T64" fmla="*/ 316 w 504"/>
                <a:gd name="T65" fmla="*/ 230 h 441"/>
                <a:gd name="T66" fmla="*/ 290 w 504"/>
                <a:gd name="T67" fmla="*/ 251 h 441"/>
                <a:gd name="T68" fmla="*/ 258 w 504"/>
                <a:gd name="T69" fmla="*/ 264 h 441"/>
                <a:gd name="T70" fmla="*/ 222 w 504"/>
                <a:gd name="T71" fmla="*/ 269 h 441"/>
                <a:gd name="T72" fmla="*/ 188 w 504"/>
                <a:gd name="T73" fmla="*/ 269 h 441"/>
                <a:gd name="T74" fmla="*/ 146 w 504"/>
                <a:gd name="T75" fmla="*/ 261 h 441"/>
                <a:gd name="T76" fmla="*/ 115 w 504"/>
                <a:gd name="T77" fmla="*/ 240 h 441"/>
                <a:gd name="T78" fmla="*/ 94 w 504"/>
                <a:gd name="T79" fmla="*/ 209 h 441"/>
                <a:gd name="T80" fmla="*/ 96 w 504"/>
                <a:gd name="T81" fmla="*/ 131 h 441"/>
                <a:gd name="T82" fmla="*/ 104 w 504"/>
                <a:gd name="T83" fmla="*/ 65 h 441"/>
                <a:gd name="T84" fmla="*/ 120 w 504"/>
                <a:gd name="T85" fmla="*/ 34 h 441"/>
                <a:gd name="T86" fmla="*/ 151 w 504"/>
                <a:gd name="T87" fmla="*/ 13 h 441"/>
                <a:gd name="T88" fmla="*/ 177 w 504"/>
                <a:gd name="T89" fmla="*/ 5 h 441"/>
                <a:gd name="T90" fmla="*/ 201 w 504"/>
                <a:gd name="T91" fmla="*/ 5 h 441"/>
                <a:gd name="T92" fmla="*/ 167 w 504"/>
                <a:gd name="T93" fmla="*/ 0 h 441"/>
                <a:gd name="T94" fmla="*/ 138 w 504"/>
                <a:gd name="T95" fmla="*/ 3 h 441"/>
                <a:gd name="T96" fmla="*/ 115 w 504"/>
                <a:gd name="T97" fmla="*/ 11 h 441"/>
                <a:gd name="T98" fmla="*/ 107 w 504"/>
                <a:gd name="T99" fmla="*/ 24 h 441"/>
                <a:gd name="T100" fmla="*/ 73 w 504"/>
                <a:gd name="T101" fmla="*/ 123 h 441"/>
                <a:gd name="T102" fmla="*/ 0 w 504"/>
                <a:gd name="T103" fmla="*/ 324 h 441"/>
                <a:gd name="T104" fmla="*/ 8 w 504"/>
                <a:gd name="T105" fmla="*/ 311 h 441"/>
                <a:gd name="T106" fmla="*/ 8 w 504"/>
                <a:gd name="T107" fmla="*/ 311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4"/>
                <a:gd name="T163" fmla="*/ 0 h 441"/>
                <a:gd name="T164" fmla="*/ 504 w 504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4" h="441">
                  <a:moveTo>
                    <a:pt x="8" y="311"/>
                  </a:moveTo>
                  <a:lnTo>
                    <a:pt x="21" y="295"/>
                  </a:lnTo>
                  <a:lnTo>
                    <a:pt x="47" y="277"/>
                  </a:lnTo>
                  <a:lnTo>
                    <a:pt x="78" y="269"/>
                  </a:lnTo>
                  <a:lnTo>
                    <a:pt x="112" y="269"/>
                  </a:lnTo>
                  <a:lnTo>
                    <a:pt x="143" y="277"/>
                  </a:lnTo>
                  <a:lnTo>
                    <a:pt x="177" y="295"/>
                  </a:lnTo>
                  <a:lnTo>
                    <a:pt x="201" y="331"/>
                  </a:lnTo>
                  <a:lnTo>
                    <a:pt x="235" y="438"/>
                  </a:lnTo>
                  <a:lnTo>
                    <a:pt x="297" y="441"/>
                  </a:lnTo>
                  <a:lnTo>
                    <a:pt x="303" y="412"/>
                  </a:lnTo>
                  <a:lnTo>
                    <a:pt x="310" y="386"/>
                  </a:lnTo>
                  <a:lnTo>
                    <a:pt x="334" y="358"/>
                  </a:lnTo>
                  <a:lnTo>
                    <a:pt x="368" y="339"/>
                  </a:lnTo>
                  <a:lnTo>
                    <a:pt x="410" y="334"/>
                  </a:lnTo>
                  <a:lnTo>
                    <a:pt x="444" y="339"/>
                  </a:lnTo>
                  <a:lnTo>
                    <a:pt x="472" y="355"/>
                  </a:lnTo>
                  <a:lnTo>
                    <a:pt x="485" y="337"/>
                  </a:lnTo>
                  <a:lnTo>
                    <a:pt x="457" y="326"/>
                  </a:lnTo>
                  <a:lnTo>
                    <a:pt x="425" y="305"/>
                  </a:lnTo>
                  <a:lnTo>
                    <a:pt x="402" y="279"/>
                  </a:lnTo>
                  <a:lnTo>
                    <a:pt x="407" y="204"/>
                  </a:lnTo>
                  <a:lnTo>
                    <a:pt x="412" y="131"/>
                  </a:lnTo>
                  <a:lnTo>
                    <a:pt x="436" y="97"/>
                  </a:lnTo>
                  <a:lnTo>
                    <a:pt x="470" y="76"/>
                  </a:lnTo>
                  <a:lnTo>
                    <a:pt x="504" y="71"/>
                  </a:lnTo>
                  <a:lnTo>
                    <a:pt x="258" y="18"/>
                  </a:lnTo>
                  <a:lnTo>
                    <a:pt x="282" y="29"/>
                  </a:lnTo>
                  <a:lnTo>
                    <a:pt x="303" y="50"/>
                  </a:lnTo>
                  <a:lnTo>
                    <a:pt x="329" y="115"/>
                  </a:lnTo>
                  <a:lnTo>
                    <a:pt x="347" y="172"/>
                  </a:lnTo>
                  <a:lnTo>
                    <a:pt x="337" y="198"/>
                  </a:lnTo>
                  <a:lnTo>
                    <a:pt x="316" y="230"/>
                  </a:lnTo>
                  <a:lnTo>
                    <a:pt x="290" y="251"/>
                  </a:lnTo>
                  <a:lnTo>
                    <a:pt x="258" y="264"/>
                  </a:lnTo>
                  <a:lnTo>
                    <a:pt x="222" y="269"/>
                  </a:lnTo>
                  <a:lnTo>
                    <a:pt x="188" y="269"/>
                  </a:lnTo>
                  <a:lnTo>
                    <a:pt x="146" y="261"/>
                  </a:lnTo>
                  <a:lnTo>
                    <a:pt x="115" y="240"/>
                  </a:lnTo>
                  <a:lnTo>
                    <a:pt x="94" y="209"/>
                  </a:lnTo>
                  <a:lnTo>
                    <a:pt x="96" y="131"/>
                  </a:lnTo>
                  <a:lnTo>
                    <a:pt x="104" y="65"/>
                  </a:lnTo>
                  <a:lnTo>
                    <a:pt x="120" y="34"/>
                  </a:lnTo>
                  <a:lnTo>
                    <a:pt x="151" y="13"/>
                  </a:lnTo>
                  <a:lnTo>
                    <a:pt x="177" y="5"/>
                  </a:lnTo>
                  <a:lnTo>
                    <a:pt x="201" y="5"/>
                  </a:lnTo>
                  <a:lnTo>
                    <a:pt x="167" y="0"/>
                  </a:lnTo>
                  <a:lnTo>
                    <a:pt x="138" y="3"/>
                  </a:lnTo>
                  <a:lnTo>
                    <a:pt x="115" y="11"/>
                  </a:lnTo>
                  <a:lnTo>
                    <a:pt x="107" y="24"/>
                  </a:lnTo>
                  <a:lnTo>
                    <a:pt x="73" y="123"/>
                  </a:lnTo>
                  <a:lnTo>
                    <a:pt x="0" y="324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2" name="Freeform 108"/>
            <p:cNvSpPr>
              <a:spLocks/>
            </p:cNvSpPr>
            <p:nvPr/>
          </p:nvSpPr>
          <p:spPr bwMode="auto">
            <a:xfrm>
              <a:off x="3532" y="2544"/>
              <a:ext cx="448" cy="613"/>
            </a:xfrm>
            <a:custGeom>
              <a:avLst/>
              <a:gdLst>
                <a:gd name="T0" fmla="*/ 229 w 448"/>
                <a:gd name="T1" fmla="*/ 0 h 613"/>
                <a:gd name="T2" fmla="*/ 448 w 448"/>
                <a:gd name="T3" fmla="*/ 52 h 613"/>
                <a:gd name="T4" fmla="*/ 420 w 448"/>
                <a:gd name="T5" fmla="*/ 63 h 613"/>
                <a:gd name="T6" fmla="*/ 394 w 448"/>
                <a:gd name="T7" fmla="*/ 81 h 613"/>
                <a:gd name="T8" fmla="*/ 375 w 448"/>
                <a:gd name="T9" fmla="*/ 112 h 613"/>
                <a:gd name="T10" fmla="*/ 368 w 448"/>
                <a:gd name="T11" fmla="*/ 141 h 613"/>
                <a:gd name="T12" fmla="*/ 365 w 448"/>
                <a:gd name="T13" fmla="*/ 219 h 613"/>
                <a:gd name="T14" fmla="*/ 360 w 448"/>
                <a:gd name="T15" fmla="*/ 256 h 613"/>
                <a:gd name="T16" fmla="*/ 378 w 448"/>
                <a:gd name="T17" fmla="*/ 282 h 613"/>
                <a:gd name="T18" fmla="*/ 412 w 448"/>
                <a:gd name="T19" fmla="*/ 308 h 613"/>
                <a:gd name="T20" fmla="*/ 404 w 448"/>
                <a:gd name="T21" fmla="*/ 326 h 613"/>
                <a:gd name="T22" fmla="*/ 378 w 448"/>
                <a:gd name="T23" fmla="*/ 321 h 613"/>
                <a:gd name="T24" fmla="*/ 344 w 448"/>
                <a:gd name="T25" fmla="*/ 319 h 613"/>
                <a:gd name="T26" fmla="*/ 313 w 448"/>
                <a:gd name="T27" fmla="*/ 326 h 613"/>
                <a:gd name="T28" fmla="*/ 284 w 448"/>
                <a:gd name="T29" fmla="*/ 347 h 613"/>
                <a:gd name="T30" fmla="*/ 266 w 448"/>
                <a:gd name="T31" fmla="*/ 371 h 613"/>
                <a:gd name="T32" fmla="*/ 255 w 448"/>
                <a:gd name="T33" fmla="*/ 410 h 613"/>
                <a:gd name="T34" fmla="*/ 247 w 448"/>
                <a:gd name="T35" fmla="*/ 525 h 613"/>
                <a:gd name="T36" fmla="*/ 266 w 448"/>
                <a:gd name="T37" fmla="*/ 548 h 613"/>
                <a:gd name="T38" fmla="*/ 297 w 448"/>
                <a:gd name="T39" fmla="*/ 572 h 613"/>
                <a:gd name="T40" fmla="*/ 328 w 448"/>
                <a:gd name="T41" fmla="*/ 582 h 613"/>
                <a:gd name="T42" fmla="*/ 321 w 448"/>
                <a:gd name="T43" fmla="*/ 613 h 613"/>
                <a:gd name="T44" fmla="*/ 190 w 448"/>
                <a:gd name="T45" fmla="*/ 579 h 613"/>
                <a:gd name="T46" fmla="*/ 0 w 448"/>
                <a:gd name="T47" fmla="*/ 525 h 613"/>
                <a:gd name="T48" fmla="*/ 18 w 448"/>
                <a:gd name="T49" fmla="*/ 512 h 613"/>
                <a:gd name="T50" fmla="*/ 34 w 448"/>
                <a:gd name="T51" fmla="*/ 512 h 613"/>
                <a:gd name="T52" fmla="*/ 67 w 448"/>
                <a:gd name="T53" fmla="*/ 512 h 613"/>
                <a:gd name="T54" fmla="*/ 107 w 448"/>
                <a:gd name="T55" fmla="*/ 504 h 613"/>
                <a:gd name="T56" fmla="*/ 146 w 448"/>
                <a:gd name="T57" fmla="*/ 488 h 613"/>
                <a:gd name="T58" fmla="*/ 177 w 448"/>
                <a:gd name="T59" fmla="*/ 459 h 613"/>
                <a:gd name="T60" fmla="*/ 195 w 448"/>
                <a:gd name="T61" fmla="*/ 420 h 613"/>
                <a:gd name="T62" fmla="*/ 156 w 448"/>
                <a:gd name="T63" fmla="*/ 303 h 613"/>
                <a:gd name="T64" fmla="*/ 133 w 448"/>
                <a:gd name="T65" fmla="*/ 277 h 613"/>
                <a:gd name="T66" fmla="*/ 112 w 448"/>
                <a:gd name="T67" fmla="*/ 264 h 613"/>
                <a:gd name="T68" fmla="*/ 127 w 448"/>
                <a:gd name="T69" fmla="*/ 248 h 613"/>
                <a:gd name="T70" fmla="*/ 156 w 448"/>
                <a:gd name="T71" fmla="*/ 256 h 613"/>
                <a:gd name="T72" fmla="*/ 195 w 448"/>
                <a:gd name="T73" fmla="*/ 256 h 613"/>
                <a:gd name="T74" fmla="*/ 242 w 448"/>
                <a:gd name="T75" fmla="*/ 238 h 613"/>
                <a:gd name="T76" fmla="*/ 281 w 448"/>
                <a:gd name="T77" fmla="*/ 209 h 613"/>
                <a:gd name="T78" fmla="*/ 305 w 448"/>
                <a:gd name="T79" fmla="*/ 165 h 613"/>
                <a:gd name="T80" fmla="*/ 310 w 448"/>
                <a:gd name="T81" fmla="*/ 152 h 613"/>
                <a:gd name="T82" fmla="*/ 268 w 448"/>
                <a:gd name="T83" fmla="*/ 50 h 613"/>
                <a:gd name="T84" fmla="*/ 253 w 448"/>
                <a:gd name="T85" fmla="*/ 29 h 613"/>
                <a:gd name="T86" fmla="*/ 240 w 448"/>
                <a:gd name="T87" fmla="*/ 11 h 613"/>
                <a:gd name="T88" fmla="*/ 229 w 448"/>
                <a:gd name="T89" fmla="*/ 0 h 613"/>
                <a:gd name="T90" fmla="*/ 229 w 448"/>
                <a:gd name="T91" fmla="*/ 0 h 6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8"/>
                <a:gd name="T139" fmla="*/ 0 h 613"/>
                <a:gd name="T140" fmla="*/ 448 w 448"/>
                <a:gd name="T141" fmla="*/ 613 h 6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8" h="613">
                  <a:moveTo>
                    <a:pt x="229" y="0"/>
                  </a:moveTo>
                  <a:lnTo>
                    <a:pt x="448" y="52"/>
                  </a:lnTo>
                  <a:lnTo>
                    <a:pt x="420" y="63"/>
                  </a:lnTo>
                  <a:lnTo>
                    <a:pt x="394" y="81"/>
                  </a:lnTo>
                  <a:lnTo>
                    <a:pt x="375" y="112"/>
                  </a:lnTo>
                  <a:lnTo>
                    <a:pt x="368" y="141"/>
                  </a:lnTo>
                  <a:lnTo>
                    <a:pt x="365" y="219"/>
                  </a:lnTo>
                  <a:lnTo>
                    <a:pt x="360" y="256"/>
                  </a:lnTo>
                  <a:lnTo>
                    <a:pt x="378" y="282"/>
                  </a:lnTo>
                  <a:lnTo>
                    <a:pt x="412" y="308"/>
                  </a:lnTo>
                  <a:lnTo>
                    <a:pt x="404" y="326"/>
                  </a:lnTo>
                  <a:lnTo>
                    <a:pt x="378" y="321"/>
                  </a:lnTo>
                  <a:lnTo>
                    <a:pt x="344" y="319"/>
                  </a:lnTo>
                  <a:lnTo>
                    <a:pt x="313" y="326"/>
                  </a:lnTo>
                  <a:lnTo>
                    <a:pt x="284" y="347"/>
                  </a:lnTo>
                  <a:lnTo>
                    <a:pt x="266" y="371"/>
                  </a:lnTo>
                  <a:lnTo>
                    <a:pt x="255" y="410"/>
                  </a:lnTo>
                  <a:lnTo>
                    <a:pt x="247" y="525"/>
                  </a:lnTo>
                  <a:lnTo>
                    <a:pt x="266" y="548"/>
                  </a:lnTo>
                  <a:lnTo>
                    <a:pt x="297" y="572"/>
                  </a:lnTo>
                  <a:lnTo>
                    <a:pt x="328" y="582"/>
                  </a:lnTo>
                  <a:lnTo>
                    <a:pt x="321" y="613"/>
                  </a:lnTo>
                  <a:lnTo>
                    <a:pt x="190" y="579"/>
                  </a:lnTo>
                  <a:lnTo>
                    <a:pt x="0" y="525"/>
                  </a:lnTo>
                  <a:lnTo>
                    <a:pt x="18" y="512"/>
                  </a:lnTo>
                  <a:lnTo>
                    <a:pt x="34" y="512"/>
                  </a:lnTo>
                  <a:lnTo>
                    <a:pt x="67" y="512"/>
                  </a:lnTo>
                  <a:lnTo>
                    <a:pt x="107" y="504"/>
                  </a:lnTo>
                  <a:lnTo>
                    <a:pt x="146" y="488"/>
                  </a:lnTo>
                  <a:lnTo>
                    <a:pt x="177" y="459"/>
                  </a:lnTo>
                  <a:lnTo>
                    <a:pt x="195" y="420"/>
                  </a:lnTo>
                  <a:lnTo>
                    <a:pt x="156" y="303"/>
                  </a:lnTo>
                  <a:lnTo>
                    <a:pt x="133" y="277"/>
                  </a:lnTo>
                  <a:lnTo>
                    <a:pt x="112" y="264"/>
                  </a:lnTo>
                  <a:lnTo>
                    <a:pt x="127" y="248"/>
                  </a:lnTo>
                  <a:lnTo>
                    <a:pt x="156" y="256"/>
                  </a:lnTo>
                  <a:lnTo>
                    <a:pt x="195" y="256"/>
                  </a:lnTo>
                  <a:lnTo>
                    <a:pt x="242" y="238"/>
                  </a:lnTo>
                  <a:lnTo>
                    <a:pt x="281" y="209"/>
                  </a:lnTo>
                  <a:lnTo>
                    <a:pt x="305" y="165"/>
                  </a:lnTo>
                  <a:lnTo>
                    <a:pt x="310" y="152"/>
                  </a:lnTo>
                  <a:lnTo>
                    <a:pt x="268" y="50"/>
                  </a:lnTo>
                  <a:lnTo>
                    <a:pt x="253" y="29"/>
                  </a:lnTo>
                  <a:lnTo>
                    <a:pt x="240" y="1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3" name="Freeform 109"/>
            <p:cNvSpPr>
              <a:spLocks/>
            </p:cNvSpPr>
            <p:nvPr/>
          </p:nvSpPr>
          <p:spPr bwMode="auto">
            <a:xfrm>
              <a:off x="3845" y="2623"/>
              <a:ext cx="428" cy="592"/>
            </a:xfrm>
            <a:custGeom>
              <a:avLst/>
              <a:gdLst>
                <a:gd name="T0" fmla="*/ 235 w 428"/>
                <a:gd name="T1" fmla="*/ 0 h 592"/>
                <a:gd name="T2" fmla="*/ 425 w 428"/>
                <a:gd name="T3" fmla="*/ 46 h 592"/>
                <a:gd name="T4" fmla="*/ 404 w 428"/>
                <a:gd name="T5" fmla="*/ 54 h 592"/>
                <a:gd name="T6" fmla="*/ 383 w 428"/>
                <a:gd name="T7" fmla="*/ 75 h 592"/>
                <a:gd name="T8" fmla="*/ 368 w 428"/>
                <a:gd name="T9" fmla="*/ 104 h 592"/>
                <a:gd name="T10" fmla="*/ 357 w 428"/>
                <a:gd name="T11" fmla="*/ 138 h 592"/>
                <a:gd name="T12" fmla="*/ 349 w 428"/>
                <a:gd name="T13" fmla="*/ 250 h 592"/>
                <a:gd name="T14" fmla="*/ 368 w 428"/>
                <a:gd name="T15" fmla="*/ 271 h 592"/>
                <a:gd name="T16" fmla="*/ 399 w 428"/>
                <a:gd name="T17" fmla="*/ 297 h 592"/>
                <a:gd name="T18" fmla="*/ 428 w 428"/>
                <a:gd name="T19" fmla="*/ 313 h 592"/>
                <a:gd name="T20" fmla="*/ 422 w 428"/>
                <a:gd name="T21" fmla="*/ 326 h 592"/>
                <a:gd name="T22" fmla="*/ 402 w 428"/>
                <a:gd name="T23" fmla="*/ 315 h 592"/>
                <a:gd name="T24" fmla="*/ 370 w 428"/>
                <a:gd name="T25" fmla="*/ 307 h 592"/>
                <a:gd name="T26" fmla="*/ 334 w 428"/>
                <a:gd name="T27" fmla="*/ 307 h 592"/>
                <a:gd name="T28" fmla="*/ 297 w 428"/>
                <a:gd name="T29" fmla="*/ 320 h 592"/>
                <a:gd name="T30" fmla="*/ 276 w 428"/>
                <a:gd name="T31" fmla="*/ 341 h 592"/>
                <a:gd name="T32" fmla="*/ 258 w 428"/>
                <a:gd name="T33" fmla="*/ 370 h 592"/>
                <a:gd name="T34" fmla="*/ 253 w 428"/>
                <a:gd name="T35" fmla="*/ 414 h 592"/>
                <a:gd name="T36" fmla="*/ 240 w 428"/>
                <a:gd name="T37" fmla="*/ 511 h 592"/>
                <a:gd name="T38" fmla="*/ 263 w 428"/>
                <a:gd name="T39" fmla="*/ 537 h 592"/>
                <a:gd name="T40" fmla="*/ 284 w 428"/>
                <a:gd name="T41" fmla="*/ 553 h 592"/>
                <a:gd name="T42" fmla="*/ 255 w 428"/>
                <a:gd name="T43" fmla="*/ 563 h 592"/>
                <a:gd name="T44" fmla="*/ 227 w 428"/>
                <a:gd name="T45" fmla="*/ 581 h 592"/>
                <a:gd name="T46" fmla="*/ 216 w 428"/>
                <a:gd name="T47" fmla="*/ 592 h 592"/>
                <a:gd name="T48" fmla="*/ 0 w 428"/>
                <a:gd name="T49" fmla="*/ 534 h 592"/>
                <a:gd name="T50" fmla="*/ 10 w 428"/>
                <a:gd name="T51" fmla="*/ 500 h 592"/>
                <a:gd name="T52" fmla="*/ 44 w 428"/>
                <a:gd name="T53" fmla="*/ 503 h 592"/>
                <a:gd name="T54" fmla="*/ 88 w 428"/>
                <a:gd name="T55" fmla="*/ 503 h 592"/>
                <a:gd name="T56" fmla="*/ 133 w 428"/>
                <a:gd name="T57" fmla="*/ 485 h 592"/>
                <a:gd name="T58" fmla="*/ 167 w 428"/>
                <a:gd name="T59" fmla="*/ 459 h 592"/>
                <a:gd name="T60" fmla="*/ 185 w 428"/>
                <a:gd name="T61" fmla="*/ 425 h 592"/>
                <a:gd name="T62" fmla="*/ 195 w 428"/>
                <a:gd name="T63" fmla="*/ 404 h 592"/>
                <a:gd name="T64" fmla="*/ 146 w 428"/>
                <a:gd name="T65" fmla="*/ 279 h 592"/>
                <a:gd name="T66" fmla="*/ 120 w 428"/>
                <a:gd name="T67" fmla="*/ 258 h 592"/>
                <a:gd name="T68" fmla="*/ 86 w 428"/>
                <a:gd name="T69" fmla="*/ 247 h 592"/>
                <a:gd name="T70" fmla="*/ 91 w 428"/>
                <a:gd name="T71" fmla="*/ 226 h 592"/>
                <a:gd name="T72" fmla="*/ 112 w 428"/>
                <a:gd name="T73" fmla="*/ 234 h 592"/>
                <a:gd name="T74" fmla="*/ 135 w 428"/>
                <a:gd name="T75" fmla="*/ 242 h 592"/>
                <a:gd name="T76" fmla="*/ 169 w 428"/>
                <a:gd name="T77" fmla="*/ 245 h 592"/>
                <a:gd name="T78" fmla="*/ 206 w 428"/>
                <a:gd name="T79" fmla="*/ 240 h 592"/>
                <a:gd name="T80" fmla="*/ 242 w 428"/>
                <a:gd name="T81" fmla="*/ 226 h 592"/>
                <a:gd name="T82" fmla="*/ 271 w 428"/>
                <a:gd name="T83" fmla="*/ 208 h 592"/>
                <a:gd name="T84" fmla="*/ 289 w 428"/>
                <a:gd name="T85" fmla="*/ 182 h 592"/>
                <a:gd name="T86" fmla="*/ 302 w 428"/>
                <a:gd name="T87" fmla="*/ 148 h 592"/>
                <a:gd name="T88" fmla="*/ 271 w 428"/>
                <a:gd name="T89" fmla="*/ 57 h 592"/>
                <a:gd name="T90" fmla="*/ 253 w 428"/>
                <a:gd name="T91" fmla="*/ 20 h 592"/>
                <a:gd name="T92" fmla="*/ 235 w 428"/>
                <a:gd name="T93" fmla="*/ 0 h 592"/>
                <a:gd name="T94" fmla="*/ 235 w 428"/>
                <a:gd name="T95" fmla="*/ 0 h 5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8"/>
                <a:gd name="T145" fmla="*/ 0 h 592"/>
                <a:gd name="T146" fmla="*/ 428 w 428"/>
                <a:gd name="T147" fmla="*/ 592 h 5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8" h="592">
                  <a:moveTo>
                    <a:pt x="235" y="0"/>
                  </a:moveTo>
                  <a:lnTo>
                    <a:pt x="425" y="46"/>
                  </a:lnTo>
                  <a:lnTo>
                    <a:pt x="404" y="54"/>
                  </a:lnTo>
                  <a:lnTo>
                    <a:pt x="383" y="75"/>
                  </a:lnTo>
                  <a:lnTo>
                    <a:pt x="368" y="104"/>
                  </a:lnTo>
                  <a:lnTo>
                    <a:pt x="357" y="138"/>
                  </a:lnTo>
                  <a:lnTo>
                    <a:pt x="349" y="250"/>
                  </a:lnTo>
                  <a:lnTo>
                    <a:pt x="368" y="271"/>
                  </a:lnTo>
                  <a:lnTo>
                    <a:pt x="399" y="297"/>
                  </a:lnTo>
                  <a:lnTo>
                    <a:pt x="428" y="313"/>
                  </a:lnTo>
                  <a:lnTo>
                    <a:pt x="422" y="326"/>
                  </a:lnTo>
                  <a:lnTo>
                    <a:pt x="402" y="315"/>
                  </a:lnTo>
                  <a:lnTo>
                    <a:pt x="370" y="307"/>
                  </a:lnTo>
                  <a:lnTo>
                    <a:pt x="334" y="307"/>
                  </a:lnTo>
                  <a:lnTo>
                    <a:pt x="297" y="320"/>
                  </a:lnTo>
                  <a:lnTo>
                    <a:pt x="276" y="341"/>
                  </a:lnTo>
                  <a:lnTo>
                    <a:pt x="258" y="370"/>
                  </a:lnTo>
                  <a:lnTo>
                    <a:pt x="253" y="414"/>
                  </a:lnTo>
                  <a:lnTo>
                    <a:pt x="240" y="511"/>
                  </a:lnTo>
                  <a:lnTo>
                    <a:pt x="263" y="537"/>
                  </a:lnTo>
                  <a:lnTo>
                    <a:pt x="284" y="553"/>
                  </a:lnTo>
                  <a:lnTo>
                    <a:pt x="255" y="563"/>
                  </a:lnTo>
                  <a:lnTo>
                    <a:pt x="227" y="581"/>
                  </a:lnTo>
                  <a:lnTo>
                    <a:pt x="216" y="592"/>
                  </a:lnTo>
                  <a:lnTo>
                    <a:pt x="0" y="534"/>
                  </a:lnTo>
                  <a:lnTo>
                    <a:pt x="10" y="500"/>
                  </a:lnTo>
                  <a:lnTo>
                    <a:pt x="44" y="503"/>
                  </a:lnTo>
                  <a:lnTo>
                    <a:pt x="88" y="503"/>
                  </a:lnTo>
                  <a:lnTo>
                    <a:pt x="133" y="485"/>
                  </a:lnTo>
                  <a:lnTo>
                    <a:pt x="167" y="459"/>
                  </a:lnTo>
                  <a:lnTo>
                    <a:pt x="185" y="425"/>
                  </a:lnTo>
                  <a:lnTo>
                    <a:pt x="195" y="404"/>
                  </a:lnTo>
                  <a:lnTo>
                    <a:pt x="146" y="279"/>
                  </a:lnTo>
                  <a:lnTo>
                    <a:pt x="120" y="258"/>
                  </a:lnTo>
                  <a:lnTo>
                    <a:pt x="86" y="247"/>
                  </a:lnTo>
                  <a:lnTo>
                    <a:pt x="91" y="226"/>
                  </a:lnTo>
                  <a:lnTo>
                    <a:pt x="112" y="234"/>
                  </a:lnTo>
                  <a:lnTo>
                    <a:pt x="135" y="242"/>
                  </a:lnTo>
                  <a:lnTo>
                    <a:pt x="169" y="245"/>
                  </a:lnTo>
                  <a:lnTo>
                    <a:pt x="206" y="240"/>
                  </a:lnTo>
                  <a:lnTo>
                    <a:pt x="242" y="226"/>
                  </a:lnTo>
                  <a:lnTo>
                    <a:pt x="271" y="208"/>
                  </a:lnTo>
                  <a:lnTo>
                    <a:pt x="289" y="182"/>
                  </a:lnTo>
                  <a:lnTo>
                    <a:pt x="302" y="148"/>
                  </a:lnTo>
                  <a:lnTo>
                    <a:pt x="271" y="57"/>
                  </a:lnTo>
                  <a:lnTo>
                    <a:pt x="253" y="2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4" name="Freeform 110"/>
            <p:cNvSpPr>
              <a:spLocks/>
            </p:cNvSpPr>
            <p:nvPr/>
          </p:nvSpPr>
          <p:spPr bwMode="auto">
            <a:xfrm>
              <a:off x="4260" y="2709"/>
              <a:ext cx="253" cy="508"/>
            </a:xfrm>
            <a:custGeom>
              <a:avLst/>
              <a:gdLst>
                <a:gd name="T0" fmla="*/ 143 w 253"/>
                <a:gd name="T1" fmla="*/ 0 h 508"/>
                <a:gd name="T2" fmla="*/ 198 w 253"/>
                <a:gd name="T3" fmla="*/ 10 h 508"/>
                <a:gd name="T4" fmla="*/ 221 w 253"/>
                <a:gd name="T5" fmla="*/ 18 h 508"/>
                <a:gd name="T6" fmla="*/ 240 w 253"/>
                <a:gd name="T7" fmla="*/ 34 h 508"/>
                <a:gd name="T8" fmla="*/ 248 w 253"/>
                <a:gd name="T9" fmla="*/ 52 h 508"/>
                <a:gd name="T10" fmla="*/ 253 w 253"/>
                <a:gd name="T11" fmla="*/ 78 h 508"/>
                <a:gd name="T12" fmla="*/ 248 w 253"/>
                <a:gd name="T13" fmla="*/ 117 h 508"/>
                <a:gd name="T14" fmla="*/ 208 w 253"/>
                <a:gd name="T15" fmla="*/ 250 h 508"/>
                <a:gd name="T16" fmla="*/ 151 w 253"/>
                <a:gd name="T17" fmla="*/ 448 h 508"/>
                <a:gd name="T18" fmla="*/ 135 w 253"/>
                <a:gd name="T19" fmla="*/ 474 h 508"/>
                <a:gd name="T20" fmla="*/ 114 w 253"/>
                <a:gd name="T21" fmla="*/ 493 h 508"/>
                <a:gd name="T22" fmla="*/ 88 w 253"/>
                <a:gd name="T23" fmla="*/ 506 h 508"/>
                <a:gd name="T24" fmla="*/ 78 w 253"/>
                <a:gd name="T25" fmla="*/ 508 h 508"/>
                <a:gd name="T26" fmla="*/ 54 w 253"/>
                <a:gd name="T27" fmla="*/ 487 h 508"/>
                <a:gd name="T28" fmla="*/ 21 w 253"/>
                <a:gd name="T29" fmla="*/ 472 h 508"/>
                <a:gd name="T30" fmla="*/ 10 w 253"/>
                <a:gd name="T31" fmla="*/ 472 h 508"/>
                <a:gd name="T32" fmla="*/ 31 w 253"/>
                <a:gd name="T33" fmla="*/ 461 h 508"/>
                <a:gd name="T34" fmla="*/ 57 w 253"/>
                <a:gd name="T35" fmla="*/ 438 h 508"/>
                <a:gd name="T36" fmla="*/ 75 w 253"/>
                <a:gd name="T37" fmla="*/ 409 h 508"/>
                <a:gd name="T38" fmla="*/ 86 w 253"/>
                <a:gd name="T39" fmla="*/ 383 h 508"/>
                <a:gd name="T40" fmla="*/ 49 w 253"/>
                <a:gd name="T41" fmla="*/ 289 h 508"/>
                <a:gd name="T42" fmla="*/ 34 w 253"/>
                <a:gd name="T43" fmla="*/ 258 h 508"/>
                <a:gd name="T44" fmla="*/ 15 w 253"/>
                <a:gd name="T45" fmla="*/ 245 h 508"/>
                <a:gd name="T46" fmla="*/ 0 w 253"/>
                <a:gd name="T47" fmla="*/ 237 h 508"/>
                <a:gd name="T48" fmla="*/ 7 w 253"/>
                <a:gd name="T49" fmla="*/ 224 h 508"/>
                <a:gd name="T50" fmla="*/ 26 w 253"/>
                <a:gd name="T51" fmla="*/ 227 h 508"/>
                <a:gd name="T52" fmla="*/ 52 w 253"/>
                <a:gd name="T53" fmla="*/ 229 h 508"/>
                <a:gd name="T54" fmla="*/ 83 w 253"/>
                <a:gd name="T55" fmla="*/ 227 h 508"/>
                <a:gd name="T56" fmla="*/ 117 w 253"/>
                <a:gd name="T57" fmla="*/ 214 h 508"/>
                <a:gd name="T58" fmla="*/ 151 w 253"/>
                <a:gd name="T59" fmla="*/ 195 h 508"/>
                <a:gd name="T60" fmla="*/ 177 w 253"/>
                <a:gd name="T61" fmla="*/ 167 h 508"/>
                <a:gd name="T62" fmla="*/ 190 w 253"/>
                <a:gd name="T63" fmla="*/ 140 h 508"/>
                <a:gd name="T64" fmla="*/ 195 w 253"/>
                <a:gd name="T65" fmla="*/ 120 h 508"/>
                <a:gd name="T66" fmla="*/ 143 w 253"/>
                <a:gd name="T67" fmla="*/ 0 h 508"/>
                <a:gd name="T68" fmla="*/ 143 w 253"/>
                <a:gd name="T69" fmla="*/ 0 h 5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3"/>
                <a:gd name="T106" fmla="*/ 0 h 508"/>
                <a:gd name="T107" fmla="*/ 253 w 253"/>
                <a:gd name="T108" fmla="*/ 508 h 5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3" h="508">
                  <a:moveTo>
                    <a:pt x="143" y="0"/>
                  </a:moveTo>
                  <a:lnTo>
                    <a:pt x="198" y="10"/>
                  </a:lnTo>
                  <a:lnTo>
                    <a:pt x="221" y="18"/>
                  </a:lnTo>
                  <a:lnTo>
                    <a:pt x="240" y="34"/>
                  </a:lnTo>
                  <a:lnTo>
                    <a:pt x="248" y="52"/>
                  </a:lnTo>
                  <a:lnTo>
                    <a:pt x="253" y="78"/>
                  </a:lnTo>
                  <a:lnTo>
                    <a:pt x="248" y="117"/>
                  </a:lnTo>
                  <a:lnTo>
                    <a:pt x="208" y="250"/>
                  </a:lnTo>
                  <a:lnTo>
                    <a:pt x="151" y="448"/>
                  </a:lnTo>
                  <a:lnTo>
                    <a:pt x="135" y="474"/>
                  </a:lnTo>
                  <a:lnTo>
                    <a:pt x="114" y="493"/>
                  </a:lnTo>
                  <a:lnTo>
                    <a:pt x="88" y="506"/>
                  </a:lnTo>
                  <a:lnTo>
                    <a:pt x="78" y="508"/>
                  </a:lnTo>
                  <a:lnTo>
                    <a:pt x="54" y="487"/>
                  </a:lnTo>
                  <a:lnTo>
                    <a:pt x="21" y="472"/>
                  </a:lnTo>
                  <a:lnTo>
                    <a:pt x="10" y="472"/>
                  </a:lnTo>
                  <a:lnTo>
                    <a:pt x="31" y="461"/>
                  </a:lnTo>
                  <a:lnTo>
                    <a:pt x="57" y="438"/>
                  </a:lnTo>
                  <a:lnTo>
                    <a:pt x="75" y="409"/>
                  </a:lnTo>
                  <a:lnTo>
                    <a:pt x="86" y="383"/>
                  </a:lnTo>
                  <a:lnTo>
                    <a:pt x="49" y="289"/>
                  </a:lnTo>
                  <a:lnTo>
                    <a:pt x="34" y="258"/>
                  </a:lnTo>
                  <a:lnTo>
                    <a:pt x="15" y="245"/>
                  </a:lnTo>
                  <a:lnTo>
                    <a:pt x="0" y="237"/>
                  </a:lnTo>
                  <a:lnTo>
                    <a:pt x="7" y="224"/>
                  </a:lnTo>
                  <a:lnTo>
                    <a:pt x="26" y="227"/>
                  </a:lnTo>
                  <a:lnTo>
                    <a:pt x="52" y="229"/>
                  </a:lnTo>
                  <a:lnTo>
                    <a:pt x="83" y="227"/>
                  </a:lnTo>
                  <a:lnTo>
                    <a:pt x="117" y="214"/>
                  </a:lnTo>
                  <a:lnTo>
                    <a:pt x="151" y="195"/>
                  </a:lnTo>
                  <a:lnTo>
                    <a:pt x="177" y="167"/>
                  </a:lnTo>
                  <a:lnTo>
                    <a:pt x="190" y="140"/>
                  </a:lnTo>
                  <a:lnTo>
                    <a:pt x="195" y="12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5" name="Freeform 111"/>
            <p:cNvSpPr>
              <a:spLocks/>
            </p:cNvSpPr>
            <p:nvPr/>
          </p:nvSpPr>
          <p:spPr bwMode="auto">
            <a:xfrm>
              <a:off x="4862" y="2583"/>
              <a:ext cx="152" cy="170"/>
            </a:xfrm>
            <a:custGeom>
              <a:avLst/>
              <a:gdLst>
                <a:gd name="T0" fmla="*/ 0 w 152"/>
                <a:gd name="T1" fmla="*/ 40 h 170"/>
                <a:gd name="T2" fmla="*/ 14 w 152"/>
                <a:gd name="T3" fmla="*/ 170 h 170"/>
                <a:gd name="T4" fmla="*/ 115 w 152"/>
                <a:gd name="T5" fmla="*/ 154 h 170"/>
                <a:gd name="T6" fmla="*/ 152 w 152"/>
                <a:gd name="T7" fmla="*/ 126 h 170"/>
                <a:gd name="T8" fmla="*/ 136 w 152"/>
                <a:gd name="T9" fmla="*/ 0 h 170"/>
                <a:gd name="T10" fmla="*/ 0 w 152"/>
                <a:gd name="T11" fmla="*/ 40 h 170"/>
                <a:gd name="T12" fmla="*/ 0 w 152"/>
                <a:gd name="T13" fmla="*/ 4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70"/>
                <a:gd name="T23" fmla="*/ 152 w 152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70">
                  <a:moveTo>
                    <a:pt x="0" y="40"/>
                  </a:moveTo>
                  <a:lnTo>
                    <a:pt x="14" y="170"/>
                  </a:lnTo>
                  <a:lnTo>
                    <a:pt x="115" y="154"/>
                  </a:lnTo>
                  <a:lnTo>
                    <a:pt x="152" y="126"/>
                  </a:lnTo>
                  <a:lnTo>
                    <a:pt x="136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6" name="Freeform 112"/>
            <p:cNvSpPr>
              <a:spLocks/>
            </p:cNvSpPr>
            <p:nvPr/>
          </p:nvSpPr>
          <p:spPr bwMode="auto">
            <a:xfrm>
              <a:off x="4763" y="2612"/>
              <a:ext cx="76" cy="131"/>
            </a:xfrm>
            <a:custGeom>
              <a:avLst/>
              <a:gdLst>
                <a:gd name="T0" fmla="*/ 0 w 76"/>
                <a:gd name="T1" fmla="*/ 0 h 131"/>
                <a:gd name="T2" fmla="*/ 8 w 76"/>
                <a:gd name="T3" fmla="*/ 104 h 131"/>
                <a:gd name="T4" fmla="*/ 68 w 76"/>
                <a:gd name="T5" fmla="*/ 131 h 131"/>
                <a:gd name="T6" fmla="*/ 76 w 76"/>
                <a:gd name="T7" fmla="*/ 0 h 131"/>
                <a:gd name="T8" fmla="*/ 0 w 76"/>
                <a:gd name="T9" fmla="*/ 0 h 131"/>
                <a:gd name="T10" fmla="*/ 0 w 76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131"/>
                <a:gd name="T20" fmla="*/ 76 w 76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131">
                  <a:moveTo>
                    <a:pt x="0" y="0"/>
                  </a:moveTo>
                  <a:lnTo>
                    <a:pt x="8" y="104"/>
                  </a:lnTo>
                  <a:lnTo>
                    <a:pt x="68" y="131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7" name="Freeform 113"/>
            <p:cNvSpPr>
              <a:spLocks/>
            </p:cNvSpPr>
            <p:nvPr/>
          </p:nvSpPr>
          <p:spPr bwMode="auto">
            <a:xfrm>
              <a:off x="4889" y="2604"/>
              <a:ext cx="62" cy="131"/>
            </a:xfrm>
            <a:custGeom>
              <a:avLst/>
              <a:gdLst>
                <a:gd name="T0" fmla="*/ 0 w 62"/>
                <a:gd name="T1" fmla="*/ 16 h 131"/>
                <a:gd name="T2" fmla="*/ 15 w 62"/>
                <a:gd name="T3" fmla="*/ 125 h 131"/>
                <a:gd name="T4" fmla="*/ 62 w 62"/>
                <a:gd name="T5" fmla="*/ 131 h 131"/>
                <a:gd name="T6" fmla="*/ 62 w 62"/>
                <a:gd name="T7" fmla="*/ 0 h 131"/>
                <a:gd name="T8" fmla="*/ 0 w 62"/>
                <a:gd name="T9" fmla="*/ 16 h 131"/>
                <a:gd name="T10" fmla="*/ 0 w 62"/>
                <a:gd name="T11" fmla="*/ 16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31"/>
                <a:gd name="T20" fmla="*/ 62 w 62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31">
                  <a:moveTo>
                    <a:pt x="0" y="16"/>
                  </a:moveTo>
                  <a:lnTo>
                    <a:pt x="15" y="125"/>
                  </a:lnTo>
                  <a:lnTo>
                    <a:pt x="62" y="131"/>
                  </a:lnTo>
                  <a:lnTo>
                    <a:pt x="6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8" name="Freeform 114"/>
            <p:cNvSpPr>
              <a:spLocks/>
            </p:cNvSpPr>
            <p:nvPr/>
          </p:nvSpPr>
          <p:spPr bwMode="auto">
            <a:xfrm>
              <a:off x="4074" y="3246"/>
              <a:ext cx="175" cy="94"/>
            </a:xfrm>
            <a:custGeom>
              <a:avLst/>
              <a:gdLst>
                <a:gd name="T0" fmla="*/ 0 w 175"/>
                <a:gd name="T1" fmla="*/ 94 h 94"/>
                <a:gd name="T2" fmla="*/ 6 w 175"/>
                <a:gd name="T3" fmla="*/ 73 h 94"/>
                <a:gd name="T4" fmla="*/ 26 w 175"/>
                <a:gd name="T5" fmla="*/ 47 h 94"/>
                <a:gd name="T6" fmla="*/ 55 w 175"/>
                <a:gd name="T7" fmla="*/ 18 h 94"/>
                <a:gd name="T8" fmla="*/ 94 w 175"/>
                <a:gd name="T9" fmla="*/ 8 h 94"/>
                <a:gd name="T10" fmla="*/ 128 w 175"/>
                <a:gd name="T11" fmla="*/ 0 h 94"/>
                <a:gd name="T12" fmla="*/ 154 w 175"/>
                <a:gd name="T13" fmla="*/ 3 h 94"/>
                <a:gd name="T14" fmla="*/ 175 w 175"/>
                <a:gd name="T15" fmla="*/ 10 h 94"/>
                <a:gd name="T16" fmla="*/ 0 w 175"/>
                <a:gd name="T17" fmla="*/ 94 h 94"/>
                <a:gd name="T18" fmla="*/ 0 w 175"/>
                <a:gd name="T19" fmla="*/ 94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94"/>
                <a:gd name="T32" fmla="*/ 175 w 175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94">
                  <a:moveTo>
                    <a:pt x="0" y="94"/>
                  </a:moveTo>
                  <a:lnTo>
                    <a:pt x="6" y="73"/>
                  </a:lnTo>
                  <a:lnTo>
                    <a:pt x="26" y="47"/>
                  </a:lnTo>
                  <a:lnTo>
                    <a:pt x="55" y="18"/>
                  </a:lnTo>
                  <a:lnTo>
                    <a:pt x="94" y="8"/>
                  </a:lnTo>
                  <a:lnTo>
                    <a:pt x="128" y="0"/>
                  </a:lnTo>
                  <a:lnTo>
                    <a:pt x="154" y="3"/>
                  </a:lnTo>
                  <a:lnTo>
                    <a:pt x="175" y="1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49" name="Freeform 115"/>
            <p:cNvSpPr>
              <a:spLocks/>
            </p:cNvSpPr>
            <p:nvPr/>
          </p:nvSpPr>
          <p:spPr bwMode="auto">
            <a:xfrm>
              <a:off x="4124" y="3384"/>
              <a:ext cx="183" cy="102"/>
            </a:xfrm>
            <a:custGeom>
              <a:avLst/>
              <a:gdLst>
                <a:gd name="T0" fmla="*/ 0 w 183"/>
                <a:gd name="T1" fmla="*/ 81 h 102"/>
                <a:gd name="T2" fmla="*/ 183 w 183"/>
                <a:gd name="T3" fmla="*/ 0 h 102"/>
                <a:gd name="T4" fmla="*/ 177 w 183"/>
                <a:gd name="T5" fmla="*/ 26 h 102"/>
                <a:gd name="T6" fmla="*/ 164 w 183"/>
                <a:gd name="T7" fmla="*/ 52 h 102"/>
                <a:gd name="T8" fmla="*/ 133 w 183"/>
                <a:gd name="T9" fmla="*/ 81 h 102"/>
                <a:gd name="T10" fmla="*/ 97 w 183"/>
                <a:gd name="T11" fmla="*/ 97 h 102"/>
                <a:gd name="T12" fmla="*/ 60 w 183"/>
                <a:gd name="T13" fmla="*/ 102 h 102"/>
                <a:gd name="T14" fmla="*/ 23 w 183"/>
                <a:gd name="T15" fmla="*/ 97 h 102"/>
                <a:gd name="T16" fmla="*/ 0 w 183"/>
                <a:gd name="T17" fmla="*/ 81 h 102"/>
                <a:gd name="T18" fmla="*/ 0 w 183"/>
                <a:gd name="T19" fmla="*/ 81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102"/>
                <a:gd name="T32" fmla="*/ 183 w 183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102">
                  <a:moveTo>
                    <a:pt x="0" y="81"/>
                  </a:moveTo>
                  <a:lnTo>
                    <a:pt x="183" y="0"/>
                  </a:lnTo>
                  <a:lnTo>
                    <a:pt x="177" y="26"/>
                  </a:lnTo>
                  <a:lnTo>
                    <a:pt x="164" y="52"/>
                  </a:lnTo>
                  <a:lnTo>
                    <a:pt x="133" y="81"/>
                  </a:lnTo>
                  <a:lnTo>
                    <a:pt x="97" y="97"/>
                  </a:lnTo>
                  <a:lnTo>
                    <a:pt x="60" y="102"/>
                  </a:lnTo>
                  <a:lnTo>
                    <a:pt x="23" y="9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0" name="Freeform 116"/>
            <p:cNvSpPr>
              <a:spLocks/>
            </p:cNvSpPr>
            <p:nvPr/>
          </p:nvSpPr>
          <p:spPr bwMode="auto">
            <a:xfrm>
              <a:off x="4192" y="3434"/>
              <a:ext cx="172" cy="172"/>
            </a:xfrm>
            <a:custGeom>
              <a:avLst/>
              <a:gdLst>
                <a:gd name="T0" fmla="*/ 8 w 172"/>
                <a:gd name="T1" fmla="*/ 89 h 172"/>
                <a:gd name="T2" fmla="*/ 0 w 172"/>
                <a:gd name="T3" fmla="*/ 172 h 172"/>
                <a:gd name="T4" fmla="*/ 55 w 172"/>
                <a:gd name="T5" fmla="*/ 172 h 172"/>
                <a:gd name="T6" fmla="*/ 141 w 172"/>
                <a:gd name="T7" fmla="*/ 133 h 172"/>
                <a:gd name="T8" fmla="*/ 172 w 172"/>
                <a:gd name="T9" fmla="*/ 94 h 172"/>
                <a:gd name="T10" fmla="*/ 146 w 172"/>
                <a:gd name="T11" fmla="*/ 0 h 172"/>
                <a:gd name="T12" fmla="*/ 117 w 172"/>
                <a:gd name="T13" fmla="*/ 34 h 172"/>
                <a:gd name="T14" fmla="*/ 70 w 172"/>
                <a:gd name="T15" fmla="*/ 62 h 172"/>
                <a:gd name="T16" fmla="*/ 8 w 172"/>
                <a:gd name="T17" fmla="*/ 89 h 172"/>
                <a:gd name="T18" fmla="*/ 8 w 172"/>
                <a:gd name="T19" fmla="*/ 89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8" y="89"/>
                  </a:moveTo>
                  <a:lnTo>
                    <a:pt x="0" y="172"/>
                  </a:lnTo>
                  <a:lnTo>
                    <a:pt x="55" y="172"/>
                  </a:lnTo>
                  <a:lnTo>
                    <a:pt x="141" y="133"/>
                  </a:lnTo>
                  <a:lnTo>
                    <a:pt x="172" y="94"/>
                  </a:lnTo>
                  <a:lnTo>
                    <a:pt x="146" y="0"/>
                  </a:lnTo>
                  <a:lnTo>
                    <a:pt x="117" y="34"/>
                  </a:lnTo>
                  <a:lnTo>
                    <a:pt x="70" y="62"/>
                  </a:lnTo>
                  <a:lnTo>
                    <a:pt x="8" y="89"/>
                  </a:lnTo>
                  <a:close/>
                </a:path>
              </a:pathLst>
            </a:custGeom>
            <a:solidFill>
              <a:srgbClr val="8C8C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1" name="Freeform 117"/>
            <p:cNvSpPr>
              <a:spLocks/>
            </p:cNvSpPr>
            <p:nvPr/>
          </p:nvSpPr>
          <p:spPr bwMode="auto">
            <a:xfrm>
              <a:off x="4040" y="3447"/>
              <a:ext cx="123" cy="151"/>
            </a:xfrm>
            <a:custGeom>
              <a:avLst/>
              <a:gdLst>
                <a:gd name="T0" fmla="*/ 6 w 123"/>
                <a:gd name="T1" fmla="*/ 0 h 151"/>
                <a:gd name="T2" fmla="*/ 0 w 123"/>
                <a:gd name="T3" fmla="*/ 70 h 151"/>
                <a:gd name="T4" fmla="*/ 68 w 123"/>
                <a:gd name="T5" fmla="*/ 130 h 151"/>
                <a:gd name="T6" fmla="*/ 118 w 123"/>
                <a:gd name="T7" fmla="*/ 151 h 151"/>
                <a:gd name="T8" fmla="*/ 123 w 123"/>
                <a:gd name="T9" fmla="*/ 83 h 151"/>
                <a:gd name="T10" fmla="*/ 40 w 123"/>
                <a:gd name="T11" fmla="*/ 44 h 151"/>
                <a:gd name="T12" fmla="*/ 6 w 123"/>
                <a:gd name="T13" fmla="*/ 0 h 151"/>
                <a:gd name="T14" fmla="*/ 6 w 123"/>
                <a:gd name="T15" fmla="*/ 0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51"/>
                <a:gd name="T26" fmla="*/ 123 w 123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51">
                  <a:moveTo>
                    <a:pt x="6" y="0"/>
                  </a:moveTo>
                  <a:lnTo>
                    <a:pt x="0" y="70"/>
                  </a:lnTo>
                  <a:lnTo>
                    <a:pt x="68" y="130"/>
                  </a:lnTo>
                  <a:lnTo>
                    <a:pt x="118" y="151"/>
                  </a:lnTo>
                  <a:lnTo>
                    <a:pt x="123" y="83"/>
                  </a:lnTo>
                  <a:lnTo>
                    <a:pt x="40" y="4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2" name="Freeform 118"/>
            <p:cNvSpPr>
              <a:spLocks/>
            </p:cNvSpPr>
            <p:nvPr/>
          </p:nvSpPr>
          <p:spPr bwMode="auto">
            <a:xfrm>
              <a:off x="4244" y="3470"/>
              <a:ext cx="91" cy="131"/>
            </a:xfrm>
            <a:custGeom>
              <a:avLst/>
              <a:gdLst>
                <a:gd name="T0" fmla="*/ 0 w 91"/>
                <a:gd name="T1" fmla="*/ 42 h 131"/>
                <a:gd name="T2" fmla="*/ 16 w 91"/>
                <a:gd name="T3" fmla="*/ 131 h 131"/>
                <a:gd name="T4" fmla="*/ 57 w 91"/>
                <a:gd name="T5" fmla="*/ 118 h 131"/>
                <a:gd name="T6" fmla="*/ 91 w 91"/>
                <a:gd name="T7" fmla="*/ 97 h 131"/>
                <a:gd name="T8" fmla="*/ 65 w 91"/>
                <a:gd name="T9" fmla="*/ 0 h 131"/>
                <a:gd name="T10" fmla="*/ 26 w 91"/>
                <a:gd name="T11" fmla="*/ 26 h 131"/>
                <a:gd name="T12" fmla="*/ 0 w 91"/>
                <a:gd name="T13" fmla="*/ 42 h 131"/>
                <a:gd name="T14" fmla="*/ 0 w 91"/>
                <a:gd name="T15" fmla="*/ 42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131"/>
                <a:gd name="T26" fmla="*/ 91 w 91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131">
                  <a:moveTo>
                    <a:pt x="0" y="42"/>
                  </a:moveTo>
                  <a:lnTo>
                    <a:pt x="16" y="131"/>
                  </a:lnTo>
                  <a:lnTo>
                    <a:pt x="57" y="118"/>
                  </a:lnTo>
                  <a:lnTo>
                    <a:pt x="91" y="97"/>
                  </a:lnTo>
                  <a:lnTo>
                    <a:pt x="65" y="0"/>
                  </a:lnTo>
                  <a:lnTo>
                    <a:pt x="26" y="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37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3" name="Freeform 119"/>
            <p:cNvSpPr>
              <a:spLocks/>
            </p:cNvSpPr>
            <p:nvPr/>
          </p:nvSpPr>
          <p:spPr bwMode="auto">
            <a:xfrm>
              <a:off x="4040" y="3270"/>
              <a:ext cx="290" cy="151"/>
            </a:xfrm>
            <a:custGeom>
              <a:avLst/>
              <a:gdLst>
                <a:gd name="T0" fmla="*/ 19 w 290"/>
                <a:gd name="T1" fmla="*/ 151 h 151"/>
                <a:gd name="T2" fmla="*/ 97 w 290"/>
                <a:gd name="T3" fmla="*/ 114 h 151"/>
                <a:gd name="T4" fmla="*/ 290 w 290"/>
                <a:gd name="T5" fmla="*/ 23 h 151"/>
                <a:gd name="T6" fmla="*/ 277 w 290"/>
                <a:gd name="T7" fmla="*/ 0 h 151"/>
                <a:gd name="T8" fmla="*/ 162 w 290"/>
                <a:gd name="T9" fmla="*/ 54 h 151"/>
                <a:gd name="T10" fmla="*/ 0 w 290"/>
                <a:gd name="T11" fmla="*/ 122 h 151"/>
                <a:gd name="T12" fmla="*/ 19 w 290"/>
                <a:gd name="T13" fmla="*/ 151 h 151"/>
                <a:gd name="T14" fmla="*/ 19 w 290"/>
                <a:gd name="T15" fmla="*/ 151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0"/>
                <a:gd name="T25" fmla="*/ 0 h 151"/>
                <a:gd name="T26" fmla="*/ 290 w 290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0" h="151">
                  <a:moveTo>
                    <a:pt x="19" y="151"/>
                  </a:moveTo>
                  <a:lnTo>
                    <a:pt x="97" y="114"/>
                  </a:lnTo>
                  <a:lnTo>
                    <a:pt x="290" y="23"/>
                  </a:lnTo>
                  <a:lnTo>
                    <a:pt x="277" y="0"/>
                  </a:lnTo>
                  <a:lnTo>
                    <a:pt x="162" y="54"/>
                  </a:lnTo>
                  <a:lnTo>
                    <a:pt x="0" y="122"/>
                  </a:lnTo>
                  <a:lnTo>
                    <a:pt x="19" y="151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4" name="Freeform 120"/>
            <p:cNvSpPr>
              <a:spLocks/>
            </p:cNvSpPr>
            <p:nvPr/>
          </p:nvSpPr>
          <p:spPr bwMode="auto">
            <a:xfrm>
              <a:off x="4030" y="3243"/>
              <a:ext cx="308" cy="173"/>
            </a:xfrm>
            <a:custGeom>
              <a:avLst/>
              <a:gdLst>
                <a:gd name="T0" fmla="*/ 5 w 308"/>
                <a:gd name="T1" fmla="*/ 173 h 173"/>
                <a:gd name="T2" fmla="*/ 308 w 308"/>
                <a:gd name="T3" fmla="*/ 37 h 173"/>
                <a:gd name="T4" fmla="*/ 284 w 308"/>
                <a:gd name="T5" fmla="*/ 0 h 173"/>
                <a:gd name="T6" fmla="*/ 0 w 308"/>
                <a:gd name="T7" fmla="*/ 136 h 173"/>
                <a:gd name="T8" fmla="*/ 5 w 308"/>
                <a:gd name="T9" fmla="*/ 173 h 173"/>
                <a:gd name="T10" fmla="*/ 5 w 308"/>
                <a:gd name="T11" fmla="*/ 173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8"/>
                <a:gd name="T19" fmla="*/ 0 h 173"/>
                <a:gd name="T20" fmla="*/ 308 w 308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8" h="173">
                  <a:moveTo>
                    <a:pt x="5" y="173"/>
                  </a:moveTo>
                  <a:lnTo>
                    <a:pt x="308" y="37"/>
                  </a:lnTo>
                  <a:lnTo>
                    <a:pt x="284" y="0"/>
                  </a:lnTo>
                  <a:lnTo>
                    <a:pt x="0" y="136"/>
                  </a:lnTo>
                  <a:lnTo>
                    <a:pt x="5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5" name="Freeform 121"/>
            <p:cNvSpPr>
              <a:spLocks/>
            </p:cNvSpPr>
            <p:nvPr/>
          </p:nvSpPr>
          <p:spPr bwMode="auto">
            <a:xfrm>
              <a:off x="4782" y="2615"/>
              <a:ext cx="33" cy="107"/>
            </a:xfrm>
            <a:custGeom>
              <a:avLst/>
              <a:gdLst>
                <a:gd name="T0" fmla="*/ 0 w 33"/>
                <a:gd name="T1" fmla="*/ 2 h 107"/>
                <a:gd name="T2" fmla="*/ 7 w 33"/>
                <a:gd name="T3" fmla="*/ 104 h 107"/>
                <a:gd name="T4" fmla="*/ 23 w 33"/>
                <a:gd name="T5" fmla="*/ 107 h 107"/>
                <a:gd name="T6" fmla="*/ 33 w 33"/>
                <a:gd name="T7" fmla="*/ 0 h 107"/>
                <a:gd name="T8" fmla="*/ 0 w 33"/>
                <a:gd name="T9" fmla="*/ 2 h 107"/>
                <a:gd name="T10" fmla="*/ 0 w 33"/>
                <a:gd name="T11" fmla="*/ 2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07"/>
                <a:gd name="T20" fmla="*/ 33 w 33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07">
                  <a:moveTo>
                    <a:pt x="0" y="2"/>
                  </a:moveTo>
                  <a:lnTo>
                    <a:pt x="7" y="104"/>
                  </a:lnTo>
                  <a:lnTo>
                    <a:pt x="23" y="107"/>
                  </a:lnTo>
                  <a:lnTo>
                    <a:pt x="3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6" name="Freeform 122"/>
            <p:cNvSpPr>
              <a:spLocks/>
            </p:cNvSpPr>
            <p:nvPr/>
          </p:nvSpPr>
          <p:spPr bwMode="auto">
            <a:xfrm>
              <a:off x="4909" y="2612"/>
              <a:ext cx="27" cy="115"/>
            </a:xfrm>
            <a:custGeom>
              <a:avLst/>
              <a:gdLst>
                <a:gd name="T0" fmla="*/ 0 w 27"/>
                <a:gd name="T1" fmla="*/ 11 h 115"/>
                <a:gd name="T2" fmla="*/ 19 w 27"/>
                <a:gd name="T3" fmla="*/ 115 h 115"/>
                <a:gd name="T4" fmla="*/ 27 w 27"/>
                <a:gd name="T5" fmla="*/ 0 h 115"/>
                <a:gd name="T6" fmla="*/ 0 w 27"/>
                <a:gd name="T7" fmla="*/ 11 h 115"/>
                <a:gd name="T8" fmla="*/ 0 w 27"/>
                <a:gd name="T9" fmla="*/ 1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5"/>
                <a:gd name="T17" fmla="*/ 27 w 27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5">
                  <a:moveTo>
                    <a:pt x="0" y="11"/>
                  </a:moveTo>
                  <a:lnTo>
                    <a:pt x="19" y="115"/>
                  </a:lnTo>
                  <a:lnTo>
                    <a:pt x="2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7" name="Freeform 123"/>
            <p:cNvSpPr>
              <a:spLocks/>
            </p:cNvSpPr>
            <p:nvPr/>
          </p:nvSpPr>
          <p:spPr bwMode="auto">
            <a:xfrm>
              <a:off x="4766" y="2505"/>
              <a:ext cx="237" cy="97"/>
            </a:xfrm>
            <a:custGeom>
              <a:avLst/>
              <a:gdLst>
                <a:gd name="T0" fmla="*/ 0 w 237"/>
                <a:gd name="T1" fmla="*/ 60 h 97"/>
                <a:gd name="T2" fmla="*/ 94 w 237"/>
                <a:gd name="T3" fmla="*/ 58 h 97"/>
                <a:gd name="T4" fmla="*/ 110 w 237"/>
                <a:gd name="T5" fmla="*/ 89 h 97"/>
                <a:gd name="T6" fmla="*/ 193 w 237"/>
                <a:gd name="T7" fmla="*/ 97 h 97"/>
                <a:gd name="T8" fmla="*/ 237 w 237"/>
                <a:gd name="T9" fmla="*/ 58 h 97"/>
                <a:gd name="T10" fmla="*/ 112 w 237"/>
                <a:gd name="T11" fmla="*/ 50 h 97"/>
                <a:gd name="T12" fmla="*/ 167 w 237"/>
                <a:gd name="T13" fmla="*/ 21 h 97"/>
                <a:gd name="T14" fmla="*/ 31 w 237"/>
                <a:gd name="T15" fmla="*/ 0 h 97"/>
                <a:gd name="T16" fmla="*/ 0 w 237"/>
                <a:gd name="T17" fmla="*/ 60 h 97"/>
                <a:gd name="T18" fmla="*/ 0 w 237"/>
                <a:gd name="T19" fmla="*/ 6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97"/>
                <a:gd name="T32" fmla="*/ 237 w 237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97">
                  <a:moveTo>
                    <a:pt x="0" y="60"/>
                  </a:moveTo>
                  <a:lnTo>
                    <a:pt x="94" y="58"/>
                  </a:lnTo>
                  <a:lnTo>
                    <a:pt x="110" y="89"/>
                  </a:lnTo>
                  <a:lnTo>
                    <a:pt x="193" y="97"/>
                  </a:lnTo>
                  <a:lnTo>
                    <a:pt x="237" y="58"/>
                  </a:lnTo>
                  <a:lnTo>
                    <a:pt x="112" y="50"/>
                  </a:lnTo>
                  <a:lnTo>
                    <a:pt x="167" y="21"/>
                  </a:lnTo>
                  <a:lnTo>
                    <a:pt x="3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8" name="Freeform 124"/>
            <p:cNvSpPr>
              <a:spLocks/>
            </p:cNvSpPr>
            <p:nvPr/>
          </p:nvSpPr>
          <p:spPr bwMode="auto">
            <a:xfrm>
              <a:off x="4766" y="2503"/>
              <a:ext cx="110" cy="49"/>
            </a:xfrm>
            <a:custGeom>
              <a:avLst/>
              <a:gdLst>
                <a:gd name="T0" fmla="*/ 0 w 110"/>
                <a:gd name="T1" fmla="*/ 33 h 49"/>
                <a:gd name="T2" fmla="*/ 99 w 110"/>
                <a:gd name="T3" fmla="*/ 49 h 49"/>
                <a:gd name="T4" fmla="*/ 110 w 110"/>
                <a:gd name="T5" fmla="*/ 0 h 49"/>
                <a:gd name="T6" fmla="*/ 10 w 110"/>
                <a:gd name="T7" fmla="*/ 10 h 49"/>
                <a:gd name="T8" fmla="*/ 0 w 110"/>
                <a:gd name="T9" fmla="*/ 33 h 49"/>
                <a:gd name="T10" fmla="*/ 0 w 110"/>
                <a:gd name="T11" fmla="*/ 33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49"/>
                <a:gd name="T20" fmla="*/ 110 w 11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49">
                  <a:moveTo>
                    <a:pt x="0" y="33"/>
                  </a:moveTo>
                  <a:lnTo>
                    <a:pt x="99" y="49"/>
                  </a:lnTo>
                  <a:lnTo>
                    <a:pt x="110" y="0"/>
                  </a:lnTo>
                  <a:lnTo>
                    <a:pt x="10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59" name="Freeform 125"/>
            <p:cNvSpPr>
              <a:spLocks/>
            </p:cNvSpPr>
            <p:nvPr/>
          </p:nvSpPr>
          <p:spPr bwMode="auto">
            <a:xfrm>
              <a:off x="4873" y="2563"/>
              <a:ext cx="99" cy="46"/>
            </a:xfrm>
            <a:custGeom>
              <a:avLst/>
              <a:gdLst>
                <a:gd name="T0" fmla="*/ 47 w 99"/>
                <a:gd name="T1" fmla="*/ 46 h 46"/>
                <a:gd name="T2" fmla="*/ 0 w 99"/>
                <a:gd name="T3" fmla="*/ 0 h 46"/>
                <a:gd name="T4" fmla="*/ 99 w 99"/>
                <a:gd name="T5" fmla="*/ 13 h 46"/>
                <a:gd name="T6" fmla="*/ 47 w 99"/>
                <a:gd name="T7" fmla="*/ 46 h 46"/>
                <a:gd name="T8" fmla="*/ 47 w 99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46"/>
                <a:gd name="T17" fmla="*/ 99 w 9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46">
                  <a:moveTo>
                    <a:pt x="47" y="46"/>
                  </a:moveTo>
                  <a:lnTo>
                    <a:pt x="0" y="0"/>
                  </a:lnTo>
                  <a:lnTo>
                    <a:pt x="99" y="13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0" name="Freeform 126"/>
            <p:cNvSpPr>
              <a:spLocks/>
            </p:cNvSpPr>
            <p:nvPr/>
          </p:nvSpPr>
          <p:spPr bwMode="auto">
            <a:xfrm>
              <a:off x="4782" y="2568"/>
              <a:ext cx="70" cy="31"/>
            </a:xfrm>
            <a:custGeom>
              <a:avLst/>
              <a:gdLst>
                <a:gd name="T0" fmla="*/ 0 w 70"/>
                <a:gd name="T1" fmla="*/ 18 h 31"/>
                <a:gd name="T2" fmla="*/ 67 w 70"/>
                <a:gd name="T3" fmla="*/ 0 h 31"/>
                <a:gd name="T4" fmla="*/ 70 w 70"/>
                <a:gd name="T5" fmla="*/ 31 h 31"/>
                <a:gd name="T6" fmla="*/ 0 w 70"/>
                <a:gd name="T7" fmla="*/ 18 h 31"/>
                <a:gd name="T8" fmla="*/ 0 w 70"/>
                <a:gd name="T9" fmla="*/ 1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1"/>
                <a:gd name="T17" fmla="*/ 70 w 7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1">
                  <a:moveTo>
                    <a:pt x="0" y="18"/>
                  </a:moveTo>
                  <a:lnTo>
                    <a:pt x="67" y="0"/>
                  </a:lnTo>
                  <a:lnTo>
                    <a:pt x="70" y="3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1" name="Freeform 127"/>
            <p:cNvSpPr>
              <a:spLocks/>
            </p:cNvSpPr>
            <p:nvPr/>
          </p:nvSpPr>
          <p:spPr bwMode="auto">
            <a:xfrm>
              <a:off x="4899" y="2534"/>
              <a:ext cx="78" cy="15"/>
            </a:xfrm>
            <a:custGeom>
              <a:avLst/>
              <a:gdLst>
                <a:gd name="T0" fmla="*/ 29 w 78"/>
                <a:gd name="T1" fmla="*/ 0 h 15"/>
                <a:gd name="T2" fmla="*/ 0 w 78"/>
                <a:gd name="T3" fmla="*/ 15 h 15"/>
                <a:gd name="T4" fmla="*/ 78 w 78"/>
                <a:gd name="T5" fmla="*/ 13 h 15"/>
                <a:gd name="T6" fmla="*/ 29 w 78"/>
                <a:gd name="T7" fmla="*/ 0 h 15"/>
                <a:gd name="T8" fmla="*/ 29 w 7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5"/>
                <a:gd name="T17" fmla="*/ 78 w 7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5">
                  <a:moveTo>
                    <a:pt x="29" y="0"/>
                  </a:moveTo>
                  <a:lnTo>
                    <a:pt x="0" y="15"/>
                  </a:lnTo>
                  <a:lnTo>
                    <a:pt x="7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2" name="Freeform 128"/>
            <p:cNvSpPr>
              <a:spLocks/>
            </p:cNvSpPr>
            <p:nvPr/>
          </p:nvSpPr>
          <p:spPr bwMode="auto">
            <a:xfrm>
              <a:off x="4056" y="3470"/>
              <a:ext cx="99" cy="118"/>
            </a:xfrm>
            <a:custGeom>
              <a:avLst/>
              <a:gdLst>
                <a:gd name="T0" fmla="*/ 16 w 99"/>
                <a:gd name="T1" fmla="*/ 0 h 118"/>
                <a:gd name="T2" fmla="*/ 0 w 99"/>
                <a:gd name="T3" fmla="*/ 76 h 118"/>
                <a:gd name="T4" fmla="*/ 78 w 99"/>
                <a:gd name="T5" fmla="*/ 118 h 118"/>
                <a:gd name="T6" fmla="*/ 99 w 99"/>
                <a:gd name="T7" fmla="*/ 47 h 118"/>
                <a:gd name="T8" fmla="*/ 16 w 99"/>
                <a:gd name="T9" fmla="*/ 0 h 118"/>
                <a:gd name="T10" fmla="*/ 16 w 99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118"/>
                <a:gd name="T20" fmla="*/ 99 w 99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118">
                  <a:moveTo>
                    <a:pt x="16" y="0"/>
                  </a:moveTo>
                  <a:lnTo>
                    <a:pt x="0" y="76"/>
                  </a:lnTo>
                  <a:lnTo>
                    <a:pt x="78" y="118"/>
                  </a:lnTo>
                  <a:lnTo>
                    <a:pt x="99" y="4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3" name="Freeform 129"/>
            <p:cNvSpPr>
              <a:spLocks/>
            </p:cNvSpPr>
            <p:nvPr/>
          </p:nvSpPr>
          <p:spPr bwMode="auto">
            <a:xfrm>
              <a:off x="3991" y="3293"/>
              <a:ext cx="420" cy="326"/>
            </a:xfrm>
            <a:custGeom>
              <a:avLst/>
              <a:gdLst>
                <a:gd name="T0" fmla="*/ 376 w 420"/>
                <a:gd name="T1" fmla="*/ 5 h 326"/>
                <a:gd name="T2" fmla="*/ 389 w 420"/>
                <a:gd name="T3" fmla="*/ 26 h 326"/>
                <a:gd name="T4" fmla="*/ 397 w 420"/>
                <a:gd name="T5" fmla="*/ 50 h 326"/>
                <a:gd name="T6" fmla="*/ 404 w 420"/>
                <a:gd name="T7" fmla="*/ 73 h 326"/>
                <a:gd name="T8" fmla="*/ 407 w 420"/>
                <a:gd name="T9" fmla="*/ 91 h 326"/>
                <a:gd name="T10" fmla="*/ 412 w 420"/>
                <a:gd name="T11" fmla="*/ 120 h 326"/>
                <a:gd name="T12" fmla="*/ 417 w 420"/>
                <a:gd name="T13" fmla="*/ 149 h 326"/>
                <a:gd name="T14" fmla="*/ 417 w 420"/>
                <a:gd name="T15" fmla="*/ 170 h 326"/>
                <a:gd name="T16" fmla="*/ 420 w 420"/>
                <a:gd name="T17" fmla="*/ 185 h 326"/>
                <a:gd name="T18" fmla="*/ 420 w 420"/>
                <a:gd name="T19" fmla="*/ 196 h 326"/>
                <a:gd name="T20" fmla="*/ 412 w 420"/>
                <a:gd name="T21" fmla="*/ 217 h 326"/>
                <a:gd name="T22" fmla="*/ 402 w 420"/>
                <a:gd name="T23" fmla="*/ 232 h 326"/>
                <a:gd name="T24" fmla="*/ 389 w 420"/>
                <a:gd name="T25" fmla="*/ 248 h 326"/>
                <a:gd name="T26" fmla="*/ 370 w 420"/>
                <a:gd name="T27" fmla="*/ 269 h 326"/>
                <a:gd name="T28" fmla="*/ 350 w 420"/>
                <a:gd name="T29" fmla="*/ 287 h 326"/>
                <a:gd name="T30" fmla="*/ 321 w 420"/>
                <a:gd name="T31" fmla="*/ 303 h 326"/>
                <a:gd name="T32" fmla="*/ 300 w 420"/>
                <a:gd name="T33" fmla="*/ 310 h 326"/>
                <a:gd name="T34" fmla="*/ 282 w 420"/>
                <a:gd name="T35" fmla="*/ 316 h 326"/>
                <a:gd name="T36" fmla="*/ 263 w 420"/>
                <a:gd name="T37" fmla="*/ 321 h 326"/>
                <a:gd name="T38" fmla="*/ 240 w 420"/>
                <a:gd name="T39" fmla="*/ 323 h 326"/>
                <a:gd name="T40" fmla="*/ 219 w 420"/>
                <a:gd name="T41" fmla="*/ 323 h 326"/>
                <a:gd name="T42" fmla="*/ 196 w 420"/>
                <a:gd name="T43" fmla="*/ 323 h 326"/>
                <a:gd name="T44" fmla="*/ 172 w 420"/>
                <a:gd name="T45" fmla="*/ 323 h 326"/>
                <a:gd name="T46" fmla="*/ 151 w 420"/>
                <a:gd name="T47" fmla="*/ 318 h 326"/>
                <a:gd name="T48" fmla="*/ 130 w 420"/>
                <a:gd name="T49" fmla="*/ 313 h 326"/>
                <a:gd name="T50" fmla="*/ 112 w 420"/>
                <a:gd name="T51" fmla="*/ 305 h 326"/>
                <a:gd name="T52" fmla="*/ 96 w 420"/>
                <a:gd name="T53" fmla="*/ 297 h 326"/>
                <a:gd name="T54" fmla="*/ 68 w 420"/>
                <a:gd name="T55" fmla="*/ 282 h 326"/>
                <a:gd name="T56" fmla="*/ 47 w 420"/>
                <a:gd name="T57" fmla="*/ 263 h 326"/>
                <a:gd name="T58" fmla="*/ 29 w 420"/>
                <a:gd name="T59" fmla="*/ 243 h 326"/>
                <a:gd name="T60" fmla="*/ 16 w 420"/>
                <a:gd name="T61" fmla="*/ 224 h 326"/>
                <a:gd name="T62" fmla="*/ 8 w 420"/>
                <a:gd name="T63" fmla="*/ 206 h 326"/>
                <a:gd name="T64" fmla="*/ 0 w 420"/>
                <a:gd name="T65" fmla="*/ 188 h 326"/>
                <a:gd name="T66" fmla="*/ 36 w 420"/>
                <a:gd name="T67" fmla="*/ 37 h 326"/>
                <a:gd name="T68" fmla="*/ 34 w 420"/>
                <a:gd name="T69" fmla="*/ 190 h 326"/>
                <a:gd name="T70" fmla="*/ 52 w 420"/>
                <a:gd name="T71" fmla="*/ 214 h 326"/>
                <a:gd name="T72" fmla="*/ 73 w 420"/>
                <a:gd name="T73" fmla="*/ 235 h 326"/>
                <a:gd name="T74" fmla="*/ 94 w 420"/>
                <a:gd name="T75" fmla="*/ 248 h 326"/>
                <a:gd name="T76" fmla="*/ 112 w 420"/>
                <a:gd name="T77" fmla="*/ 258 h 326"/>
                <a:gd name="T78" fmla="*/ 138 w 420"/>
                <a:gd name="T79" fmla="*/ 271 h 326"/>
                <a:gd name="T80" fmla="*/ 167 w 420"/>
                <a:gd name="T81" fmla="*/ 282 h 326"/>
                <a:gd name="T82" fmla="*/ 188 w 420"/>
                <a:gd name="T83" fmla="*/ 287 h 326"/>
                <a:gd name="T84" fmla="*/ 211 w 420"/>
                <a:gd name="T85" fmla="*/ 290 h 326"/>
                <a:gd name="T86" fmla="*/ 245 w 420"/>
                <a:gd name="T87" fmla="*/ 290 h 326"/>
                <a:gd name="T88" fmla="*/ 271 w 420"/>
                <a:gd name="T89" fmla="*/ 284 h 326"/>
                <a:gd name="T90" fmla="*/ 297 w 420"/>
                <a:gd name="T91" fmla="*/ 274 h 326"/>
                <a:gd name="T92" fmla="*/ 318 w 420"/>
                <a:gd name="T93" fmla="*/ 261 h 326"/>
                <a:gd name="T94" fmla="*/ 339 w 420"/>
                <a:gd name="T95" fmla="*/ 248 h 326"/>
                <a:gd name="T96" fmla="*/ 365 w 420"/>
                <a:gd name="T97" fmla="*/ 217 h 326"/>
                <a:gd name="T98" fmla="*/ 383 w 420"/>
                <a:gd name="T99" fmla="*/ 196 h 326"/>
                <a:gd name="T100" fmla="*/ 368 w 420"/>
                <a:gd name="T101" fmla="*/ 91 h 326"/>
                <a:gd name="T102" fmla="*/ 373 w 420"/>
                <a:gd name="T103" fmla="*/ 0 h 3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0"/>
                <a:gd name="T157" fmla="*/ 0 h 326"/>
                <a:gd name="T158" fmla="*/ 420 w 420"/>
                <a:gd name="T159" fmla="*/ 326 h 3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0" h="326">
                  <a:moveTo>
                    <a:pt x="373" y="0"/>
                  </a:moveTo>
                  <a:lnTo>
                    <a:pt x="373" y="0"/>
                  </a:lnTo>
                  <a:lnTo>
                    <a:pt x="376" y="5"/>
                  </a:lnTo>
                  <a:lnTo>
                    <a:pt x="378" y="10"/>
                  </a:lnTo>
                  <a:lnTo>
                    <a:pt x="386" y="21"/>
                  </a:lnTo>
                  <a:lnTo>
                    <a:pt x="389" y="26"/>
                  </a:lnTo>
                  <a:lnTo>
                    <a:pt x="391" y="34"/>
                  </a:lnTo>
                  <a:lnTo>
                    <a:pt x="394" y="39"/>
                  </a:lnTo>
                  <a:lnTo>
                    <a:pt x="397" y="50"/>
                  </a:lnTo>
                  <a:lnTo>
                    <a:pt x="399" y="57"/>
                  </a:lnTo>
                  <a:lnTo>
                    <a:pt x="402" y="68"/>
                  </a:lnTo>
                  <a:lnTo>
                    <a:pt x="404" y="73"/>
                  </a:lnTo>
                  <a:lnTo>
                    <a:pt x="404" y="78"/>
                  </a:lnTo>
                  <a:lnTo>
                    <a:pt x="407" y="83"/>
                  </a:lnTo>
                  <a:lnTo>
                    <a:pt x="407" y="91"/>
                  </a:lnTo>
                  <a:lnTo>
                    <a:pt x="410" y="102"/>
                  </a:lnTo>
                  <a:lnTo>
                    <a:pt x="412" y="112"/>
                  </a:lnTo>
                  <a:lnTo>
                    <a:pt x="412" y="120"/>
                  </a:lnTo>
                  <a:lnTo>
                    <a:pt x="415" y="130"/>
                  </a:lnTo>
                  <a:lnTo>
                    <a:pt x="415" y="141"/>
                  </a:lnTo>
                  <a:lnTo>
                    <a:pt x="417" y="149"/>
                  </a:lnTo>
                  <a:lnTo>
                    <a:pt x="417" y="157"/>
                  </a:lnTo>
                  <a:lnTo>
                    <a:pt x="417" y="164"/>
                  </a:lnTo>
                  <a:lnTo>
                    <a:pt x="417" y="170"/>
                  </a:lnTo>
                  <a:lnTo>
                    <a:pt x="417" y="177"/>
                  </a:lnTo>
                  <a:lnTo>
                    <a:pt x="417" y="180"/>
                  </a:lnTo>
                  <a:lnTo>
                    <a:pt x="420" y="185"/>
                  </a:lnTo>
                  <a:lnTo>
                    <a:pt x="420" y="193"/>
                  </a:lnTo>
                  <a:lnTo>
                    <a:pt x="420" y="196"/>
                  </a:lnTo>
                  <a:lnTo>
                    <a:pt x="417" y="201"/>
                  </a:lnTo>
                  <a:lnTo>
                    <a:pt x="415" y="206"/>
                  </a:lnTo>
                  <a:lnTo>
                    <a:pt x="412" y="217"/>
                  </a:lnTo>
                  <a:lnTo>
                    <a:pt x="407" y="219"/>
                  </a:lnTo>
                  <a:lnTo>
                    <a:pt x="404" y="224"/>
                  </a:lnTo>
                  <a:lnTo>
                    <a:pt x="402" y="232"/>
                  </a:lnTo>
                  <a:lnTo>
                    <a:pt x="397" y="237"/>
                  </a:lnTo>
                  <a:lnTo>
                    <a:pt x="394" y="243"/>
                  </a:lnTo>
                  <a:lnTo>
                    <a:pt x="389" y="248"/>
                  </a:lnTo>
                  <a:lnTo>
                    <a:pt x="383" y="256"/>
                  </a:lnTo>
                  <a:lnTo>
                    <a:pt x="378" y="263"/>
                  </a:lnTo>
                  <a:lnTo>
                    <a:pt x="370" y="269"/>
                  </a:lnTo>
                  <a:lnTo>
                    <a:pt x="363" y="274"/>
                  </a:lnTo>
                  <a:lnTo>
                    <a:pt x="357" y="279"/>
                  </a:lnTo>
                  <a:lnTo>
                    <a:pt x="350" y="287"/>
                  </a:lnTo>
                  <a:lnTo>
                    <a:pt x="339" y="292"/>
                  </a:lnTo>
                  <a:lnTo>
                    <a:pt x="331" y="297"/>
                  </a:lnTo>
                  <a:lnTo>
                    <a:pt x="321" y="303"/>
                  </a:lnTo>
                  <a:lnTo>
                    <a:pt x="310" y="308"/>
                  </a:lnTo>
                  <a:lnTo>
                    <a:pt x="305" y="308"/>
                  </a:lnTo>
                  <a:lnTo>
                    <a:pt x="300" y="310"/>
                  </a:lnTo>
                  <a:lnTo>
                    <a:pt x="295" y="313"/>
                  </a:lnTo>
                  <a:lnTo>
                    <a:pt x="290" y="316"/>
                  </a:lnTo>
                  <a:lnTo>
                    <a:pt x="282" y="316"/>
                  </a:lnTo>
                  <a:lnTo>
                    <a:pt x="276" y="318"/>
                  </a:lnTo>
                  <a:lnTo>
                    <a:pt x="269" y="318"/>
                  </a:lnTo>
                  <a:lnTo>
                    <a:pt x="263" y="321"/>
                  </a:lnTo>
                  <a:lnTo>
                    <a:pt x="256" y="321"/>
                  </a:lnTo>
                  <a:lnTo>
                    <a:pt x="248" y="323"/>
                  </a:lnTo>
                  <a:lnTo>
                    <a:pt x="240" y="323"/>
                  </a:lnTo>
                  <a:lnTo>
                    <a:pt x="235" y="323"/>
                  </a:lnTo>
                  <a:lnTo>
                    <a:pt x="227" y="323"/>
                  </a:lnTo>
                  <a:lnTo>
                    <a:pt x="219" y="323"/>
                  </a:lnTo>
                  <a:lnTo>
                    <a:pt x="211" y="323"/>
                  </a:lnTo>
                  <a:lnTo>
                    <a:pt x="203" y="326"/>
                  </a:lnTo>
                  <a:lnTo>
                    <a:pt x="196" y="323"/>
                  </a:lnTo>
                  <a:lnTo>
                    <a:pt x="188" y="323"/>
                  </a:lnTo>
                  <a:lnTo>
                    <a:pt x="177" y="323"/>
                  </a:lnTo>
                  <a:lnTo>
                    <a:pt x="172" y="323"/>
                  </a:lnTo>
                  <a:lnTo>
                    <a:pt x="164" y="321"/>
                  </a:lnTo>
                  <a:lnTo>
                    <a:pt x="156" y="318"/>
                  </a:lnTo>
                  <a:lnTo>
                    <a:pt x="151" y="318"/>
                  </a:lnTo>
                  <a:lnTo>
                    <a:pt x="143" y="316"/>
                  </a:lnTo>
                  <a:lnTo>
                    <a:pt x="138" y="313"/>
                  </a:lnTo>
                  <a:lnTo>
                    <a:pt x="130" y="313"/>
                  </a:lnTo>
                  <a:lnTo>
                    <a:pt x="123" y="310"/>
                  </a:lnTo>
                  <a:lnTo>
                    <a:pt x="117" y="308"/>
                  </a:lnTo>
                  <a:lnTo>
                    <a:pt x="112" y="305"/>
                  </a:lnTo>
                  <a:lnTo>
                    <a:pt x="107" y="303"/>
                  </a:lnTo>
                  <a:lnTo>
                    <a:pt x="102" y="300"/>
                  </a:lnTo>
                  <a:lnTo>
                    <a:pt x="96" y="297"/>
                  </a:lnTo>
                  <a:lnTo>
                    <a:pt x="86" y="292"/>
                  </a:lnTo>
                  <a:lnTo>
                    <a:pt x="78" y="287"/>
                  </a:lnTo>
                  <a:lnTo>
                    <a:pt x="68" y="282"/>
                  </a:lnTo>
                  <a:lnTo>
                    <a:pt x="60" y="277"/>
                  </a:lnTo>
                  <a:lnTo>
                    <a:pt x="52" y="269"/>
                  </a:lnTo>
                  <a:lnTo>
                    <a:pt x="47" y="263"/>
                  </a:lnTo>
                  <a:lnTo>
                    <a:pt x="39" y="256"/>
                  </a:lnTo>
                  <a:lnTo>
                    <a:pt x="34" y="250"/>
                  </a:lnTo>
                  <a:lnTo>
                    <a:pt x="29" y="243"/>
                  </a:lnTo>
                  <a:lnTo>
                    <a:pt x="23" y="237"/>
                  </a:lnTo>
                  <a:lnTo>
                    <a:pt x="21" y="230"/>
                  </a:lnTo>
                  <a:lnTo>
                    <a:pt x="16" y="224"/>
                  </a:lnTo>
                  <a:lnTo>
                    <a:pt x="13" y="219"/>
                  </a:lnTo>
                  <a:lnTo>
                    <a:pt x="10" y="211"/>
                  </a:lnTo>
                  <a:lnTo>
                    <a:pt x="8" y="206"/>
                  </a:lnTo>
                  <a:lnTo>
                    <a:pt x="5" y="203"/>
                  </a:lnTo>
                  <a:lnTo>
                    <a:pt x="2" y="193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36" y="37"/>
                  </a:lnTo>
                  <a:lnTo>
                    <a:pt x="44" y="120"/>
                  </a:lnTo>
                  <a:lnTo>
                    <a:pt x="34" y="185"/>
                  </a:lnTo>
                  <a:lnTo>
                    <a:pt x="34" y="190"/>
                  </a:lnTo>
                  <a:lnTo>
                    <a:pt x="42" y="198"/>
                  </a:lnTo>
                  <a:lnTo>
                    <a:pt x="47" y="203"/>
                  </a:lnTo>
                  <a:lnTo>
                    <a:pt x="52" y="214"/>
                  </a:lnTo>
                  <a:lnTo>
                    <a:pt x="60" y="222"/>
                  </a:lnTo>
                  <a:lnTo>
                    <a:pt x="70" y="230"/>
                  </a:lnTo>
                  <a:lnTo>
                    <a:pt x="73" y="235"/>
                  </a:lnTo>
                  <a:lnTo>
                    <a:pt x="78" y="237"/>
                  </a:lnTo>
                  <a:lnTo>
                    <a:pt x="86" y="243"/>
                  </a:lnTo>
                  <a:lnTo>
                    <a:pt x="94" y="248"/>
                  </a:lnTo>
                  <a:lnTo>
                    <a:pt x="99" y="250"/>
                  </a:lnTo>
                  <a:lnTo>
                    <a:pt x="104" y="256"/>
                  </a:lnTo>
                  <a:lnTo>
                    <a:pt x="112" y="258"/>
                  </a:lnTo>
                  <a:lnTo>
                    <a:pt x="123" y="263"/>
                  </a:lnTo>
                  <a:lnTo>
                    <a:pt x="128" y="269"/>
                  </a:lnTo>
                  <a:lnTo>
                    <a:pt x="138" y="271"/>
                  </a:lnTo>
                  <a:lnTo>
                    <a:pt x="149" y="274"/>
                  </a:lnTo>
                  <a:lnTo>
                    <a:pt x="156" y="279"/>
                  </a:lnTo>
                  <a:lnTo>
                    <a:pt x="167" y="282"/>
                  </a:lnTo>
                  <a:lnTo>
                    <a:pt x="177" y="284"/>
                  </a:lnTo>
                  <a:lnTo>
                    <a:pt x="183" y="287"/>
                  </a:lnTo>
                  <a:lnTo>
                    <a:pt x="188" y="287"/>
                  </a:lnTo>
                  <a:lnTo>
                    <a:pt x="196" y="287"/>
                  </a:lnTo>
                  <a:lnTo>
                    <a:pt x="201" y="290"/>
                  </a:lnTo>
                  <a:lnTo>
                    <a:pt x="211" y="290"/>
                  </a:lnTo>
                  <a:lnTo>
                    <a:pt x="222" y="292"/>
                  </a:lnTo>
                  <a:lnTo>
                    <a:pt x="232" y="290"/>
                  </a:lnTo>
                  <a:lnTo>
                    <a:pt x="245" y="290"/>
                  </a:lnTo>
                  <a:lnTo>
                    <a:pt x="253" y="287"/>
                  </a:lnTo>
                  <a:lnTo>
                    <a:pt x="263" y="287"/>
                  </a:lnTo>
                  <a:lnTo>
                    <a:pt x="271" y="284"/>
                  </a:lnTo>
                  <a:lnTo>
                    <a:pt x="282" y="282"/>
                  </a:lnTo>
                  <a:lnTo>
                    <a:pt x="290" y="279"/>
                  </a:lnTo>
                  <a:lnTo>
                    <a:pt x="297" y="274"/>
                  </a:lnTo>
                  <a:lnTo>
                    <a:pt x="305" y="269"/>
                  </a:lnTo>
                  <a:lnTo>
                    <a:pt x="313" y="266"/>
                  </a:lnTo>
                  <a:lnTo>
                    <a:pt x="318" y="261"/>
                  </a:lnTo>
                  <a:lnTo>
                    <a:pt x="326" y="256"/>
                  </a:lnTo>
                  <a:lnTo>
                    <a:pt x="331" y="250"/>
                  </a:lnTo>
                  <a:lnTo>
                    <a:pt x="339" y="248"/>
                  </a:lnTo>
                  <a:lnTo>
                    <a:pt x="350" y="235"/>
                  </a:lnTo>
                  <a:lnTo>
                    <a:pt x="357" y="227"/>
                  </a:lnTo>
                  <a:lnTo>
                    <a:pt x="365" y="217"/>
                  </a:lnTo>
                  <a:lnTo>
                    <a:pt x="373" y="209"/>
                  </a:lnTo>
                  <a:lnTo>
                    <a:pt x="378" y="201"/>
                  </a:lnTo>
                  <a:lnTo>
                    <a:pt x="383" y="196"/>
                  </a:lnTo>
                  <a:lnTo>
                    <a:pt x="383" y="190"/>
                  </a:lnTo>
                  <a:lnTo>
                    <a:pt x="386" y="190"/>
                  </a:lnTo>
                  <a:lnTo>
                    <a:pt x="368" y="91"/>
                  </a:lnTo>
                  <a:lnTo>
                    <a:pt x="360" y="5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4" name="Freeform 130"/>
            <p:cNvSpPr>
              <a:spLocks/>
            </p:cNvSpPr>
            <p:nvPr/>
          </p:nvSpPr>
          <p:spPr bwMode="auto">
            <a:xfrm>
              <a:off x="4575" y="1782"/>
              <a:ext cx="572" cy="486"/>
            </a:xfrm>
            <a:custGeom>
              <a:avLst/>
              <a:gdLst>
                <a:gd name="T0" fmla="*/ 0 w 572"/>
                <a:gd name="T1" fmla="*/ 486 h 486"/>
                <a:gd name="T2" fmla="*/ 55 w 572"/>
                <a:gd name="T3" fmla="*/ 447 h 486"/>
                <a:gd name="T4" fmla="*/ 97 w 572"/>
                <a:gd name="T5" fmla="*/ 426 h 486"/>
                <a:gd name="T6" fmla="*/ 199 w 572"/>
                <a:gd name="T7" fmla="*/ 337 h 486"/>
                <a:gd name="T8" fmla="*/ 426 w 572"/>
                <a:gd name="T9" fmla="*/ 128 h 486"/>
                <a:gd name="T10" fmla="*/ 567 w 572"/>
                <a:gd name="T11" fmla="*/ 0 h 486"/>
                <a:gd name="T12" fmla="*/ 572 w 572"/>
                <a:gd name="T13" fmla="*/ 45 h 486"/>
                <a:gd name="T14" fmla="*/ 439 w 572"/>
                <a:gd name="T15" fmla="*/ 178 h 486"/>
                <a:gd name="T16" fmla="*/ 173 w 572"/>
                <a:gd name="T17" fmla="*/ 421 h 486"/>
                <a:gd name="T18" fmla="*/ 162 w 572"/>
                <a:gd name="T19" fmla="*/ 483 h 486"/>
                <a:gd name="T20" fmla="*/ 0 w 572"/>
                <a:gd name="T21" fmla="*/ 486 h 486"/>
                <a:gd name="T22" fmla="*/ 0 w 572"/>
                <a:gd name="T23" fmla="*/ 486 h 4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2"/>
                <a:gd name="T37" fmla="*/ 0 h 486"/>
                <a:gd name="T38" fmla="*/ 572 w 572"/>
                <a:gd name="T39" fmla="*/ 486 h 4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2" h="486">
                  <a:moveTo>
                    <a:pt x="0" y="486"/>
                  </a:moveTo>
                  <a:lnTo>
                    <a:pt x="55" y="447"/>
                  </a:lnTo>
                  <a:lnTo>
                    <a:pt x="97" y="426"/>
                  </a:lnTo>
                  <a:lnTo>
                    <a:pt x="199" y="337"/>
                  </a:lnTo>
                  <a:lnTo>
                    <a:pt x="426" y="128"/>
                  </a:lnTo>
                  <a:lnTo>
                    <a:pt x="567" y="0"/>
                  </a:lnTo>
                  <a:lnTo>
                    <a:pt x="572" y="45"/>
                  </a:lnTo>
                  <a:lnTo>
                    <a:pt x="439" y="178"/>
                  </a:lnTo>
                  <a:lnTo>
                    <a:pt x="173" y="421"/>
                  </a:lnTo>
                  <a:lnTo>
                    <a:pt x="162" y="483"/>
                  </a:lnTo>
                  <a:lnTo>
                    <a:pt x="0" y="48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5" name="Freeform 131"/>
            <p:cNvSpPr>
              <a:spLocks/>
            </p:cNvSpPr>
            <p:nvPr/>
          </p:nvSpPr>
          <p:spPr bwMode="auto">
            <a:xfrm>
              <a:off x="4521" y="1798"/>
              <a:ext cx="584" cy="459"/>
            </a:xfrm>
            <a:custGeom>
              <a:avLst/>
              <a:gdLst>
                <a:gd name="T0" fmla="*/ 0 w 584"/>
                <a:gd name="T1" fmla="*/ 454 h 459"/>
                <a:gd name="T2" fmla="*/ 28 w 584"/>
                <a:gd name="T3" fmla="*/ 438 h 459"/>
                <a:gd name="T4" fmla="*/ 83 w 584"/>
                <a:gd name="T5" fmla="*/ 418 h 459"/>
                <a:gd name="T6" fmla="*/ 141 w 584"/>
                <a:gd name="T7" fmla="*/ 391 h 459"/>
                <a:gd name="T8" fmla="*/ 240 w 584"/>
                <a:gd name="T9" fmla="*/ 305 h 459"/>
                <a:gd name="T10" fmla="*/ 401 w 584"/>
                <a:gd name="T11" fmla="*/ 162 h 459"/>
                <a:gd name="T12" fmla="*/ 579 w 584"/>
                <a:gd name="T13" fmla="*/ 0 h 459"/>
                <a:gd name="T14" fmla="*/ 584 w 584"/>
                <a:gd name="T15" fmla="*/ 3 h 459"/>
                <a:gd name="T16" fmla="*/ 454 w 584"/>
                <a:gd name="T17" fmla="*/ 128 h 459"/>
                <a:gd name="T18" fmla="*/ 315 w 584"/>
                <a:gd name="T19" fmla="*/ 245 h 459"/>
                <a:gd name="T20" fmla="*/ 182 w 584"/>
                <a:gd name="T21" fmla="*/ 368 h 459"/>
                <a:gd name="T22" fmla="*/ 161 w 584"/>
                <a:gd name="T23" fmla="*/ 384 h 459"/>
                <a:gd name="T24" fmla="*/ 138 w 584"/>
                <a:gd name="T25" fmla="*/ 405 h 459"/>
                <a:gd name="T26" fmla="*/ 104 w 584"/>
                <a:gd name="T27" fmla="*/ 423 h 459"/>
                <a:gd name="T28" fmla="*/ 75 w 584"/>
                <a:gd name="T29" fmla="*/ 436 h 459"/>
                <a:gd name="T30" fmla="*/ 39 w 584"/>
                <a:gd name="T31" fmla="*/ 459 h 459"/>
                <a:gd name="T32" fmla="*/ 0 w 584"/>
                <a:gd name="T33" fmla="*/ 454 h 459"/>
                <a:gd name="T34" fmla="*/ 0 w 584"/>
                <a:gd name="T35" fmla="*/ 454 h 4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59"/>
                <a:gd name="T56" fmla="*/ 584 w 584"/>
                <a:gd name="T57" fmla="*/ 459 h 4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59">
                  <a:moveTo>
                    <a:pt x="0" y="454"/>
                  </a:moveTo>
                  <a:lnTo>
                    <a:pt x="28" y="438"/>
                  </a:lnTo>
                  <a:lnTo>
                    <a:pt x="83" y="418"/>
                  </a:lnTo>
                  <a:lnTo>
                    <a:pt x="141" y="391"/>
                  </a:lnTo>
                  <a:lnTo>
                    <a:pt x="240" y="305"/>
                  </a:lnTo>
                  <a:lnTo>
                    <a:pt x="401" y="162"/>
                  </a:lnTo>
                  <a:lnTo>
                    <a:pt x="579" y="0"/>
                  </a:lnTo>
                  <a:lnTo>
                    <a:pt x="584" y="3"/>
                  </a:lnTo>
                  <a:lnTo>
                    <a:pt x="454" y="128"/>
                  </a:lnTo>
                  <a:lnTo>
                    <a:pt x="315" y="245"/>
                  </a:lnTo>
                  <a:lnTo>
                    <a:pt x="182" y="368"/>
                  </a:lnTo>
                  <a:lnTo>
                    <a:pt x="161" y="384"/>
                  </a:lnTo>
                  <a:lnTo>
                    <a:pt x="138" y="405"/>
                  </a:lnTo>
                  <a:lnTo>
                    <a:pt x="104" y="423"/>
                  </a:lnTo>
                  <a:lnTo>
                    <a:pt x="75" y="436"/>
                  </a:lnTo>
                  <a:lnTo>
                    <a:pt x="39" y="459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6" name="Freeform 132"/>
            <p:cNvSpPr>
              <a:spLocks/>
            </p:cNvSpPr>
            <p:nvPr/>
          </p:nvSpPr>
          <p:spPr bwMode="auto">
            <a:xfrm>
              <a:off x="4633" y="1811"/>
              <a:ext cx="488" cy="449"/>
            </a:xfrm>
            <a:custGeom>
              <a:avLst/>
              <a:gdLst>
                <a:gd name="T0" fmla="*/ 0 w 488"/>
                <a:gd name="T1" fmla="*/ 449 h 449"/>
                <a:gd name="T2" fmla="*/ 31 w 488"/>
                <a:gd name="T3" fmla="*/ 420 h 449"/>
                <a:gd name="T4" fmla="*/ 65 w 488"/>
                <a:gd name="T5" fmla="*/ 394 h 449"/>
                <a:gd name="T6" fmla="*/ 143 w 488"/>
                <a:gd name="T7" fmla="*/ 321 h 449"/>
                <a:gd name="T8" fmla="*/ 303 w 488"/>
                <a:gd name="T9" fmla="*/ 170 h 449"/>
                <a:gd name="T10" fmla="*/ 488 w 488"/>
                <a:gd name="T11" fmla="*/ 0 h 449"/>
                <a:gd name="T12" fmla="*/ 488 w 488"/>
                <a:gd name="T13" fmla="*/ 3 h 449"/>
                <a:gd name="T14" fmla="*/ 394 w 488"/>
                <a:gd name="T15" fmla="*/ 92 h 449"/>
                <a:gd name="T16" fmla="*/ 258 w 488"/>
                <a:gd name="T17" fmla="*/ 219 h 449"/>
                <a:gd name="T18" fmla="*/ 122 w 488"/>
                <a:gd name="T19" fmla="*/ 350 h 449"/>
                <a:gd name="T20" fmla="*/ 73 w 488"/>
                <a:gd name="T21" fmla="*/ 405 h 449"/>
                <a:gd name="T22" fmla="*/ 62 w 488"/>
                <a:gd name="T23" fmla="*/ 423 h 449"/>
                <a:gd name="T24" fmla="*/ 55 w 488"/>
                <a:gd name="T25" fmla="*/ 441 h 449"/>
                <a:gd name="T26" fmla="*/ 0 w 488"/>
                <a:gd name="T27" fmla="*/ 449 h 449"/>
                <a:gd name="T28" fmla="*/ 0 w 488"/>
                <a:gd name="T29" fmla="*/ 449 h 4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449"/>
                <a:gd name="T47" fmla="*/ 488 w 488"/>
                <a:gd name="T48" fmla="*/ 449 h 4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449">
                  <a:moveTo>
                    <a:pt x="0" y="449"/>
                  </a:moveTo>
                  <a:lnTo>
                    <a:pt x="31" y="420"/>
                  </a:lnTo>
                  <a:lnTo>
                    <a:pt x="65" y="394"/>
                  </a:lnTo>
                  <a:lnTo>
                    <a:pt x="143" y="321"/>
                  </a:lnTo>
                  <a:lnTo>
                    <a:pt x="303" y="170"/>
                  </a:lnTo>
                  <a:lnTo>
                    <a:pt x="488" y="0"/>
                  </a:lnTo>
                  <a:lnTo>
                    <a:pt x="488" y="3"/>
                  </a:lnTo>
                  <a:lnTo>
                    <a:pt x="394" y="92"/>
                  </a:lnTo>
                  <a:lnTo>
                    <a:pt x="258" y="219"/>
                  </a:lnTo>
                  <a:lnTo>
                    <a:pt x="122" y="350"/>
                  </a:lnTo>
                  <a:lnTo>
                    <a:pt x="73" y="405"/>
                  </a:lnTo>
                  <a:lnTo>
                    <a:pt x="62" y="423"/>
                  </a:lnTo>
                  <a:lnTo>
                    <a:pt x="55" y="441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7" name="Freeform 133"/>
            <p:cNvSpPr>
              <a:spLocks/>
            </p:cNvSpPr>
            <p:nvPr/>
          </p:nvSpPr>
          <p:spPr bwMode="auto">
            <a:xfrm>
              <a:off x="3109" y="3298"/>
              <a:ext cx="305" cy="92"/>
            </a:xfrm>
            <a:custGeom>
              <a:avLst/>
              <a:gdLst>
                <a:gd name="T0" fmla="*/ 18 w 305"/>
                <a:gd name="T1" fmla="*/ 0 h 92"/>
                <a:gd name="T2" fmla="*/ 49 w 305"/>
                <a:gd name="T3" fmla="*/ 13 h 92"/>
                <a:gd name="T4" fmla="*/ 107 w 305"/>
                <a:gd name="T5" fmla="*/ 18 h 92"/>
                <a:gd name="T6" fmla="*/ 305 w 305"/>
                <a:gd name="T7" fmla="*/ 8 h 92"/>
                <a:gd name="T8" fmla="*/ 289 w 305"/>
                <a:gd name="T9" fmla="*/ 86 h 92"/>
                <a:gd name="T10" fmla="*/ 122 w 305"/>
                <a:gd name="T11" fmla="*/ 92 h 92"/>
                <a:gd name="T12" fmla="*/ 26 w 305"/>
                <a:gd name="T13" fmla="*/ 89 h 92"/>
                <a:gd name="T14" fmla="*/ 0 w 305"/>
                <a:gd name="T15" fmla="*/ 39 h 92"/>
                <a:gd name="T16" fmla="*/ 18 w 305"/>
                <a:gd name="T17" fmla="*/ 0 h 92"/>
                <a:gd name="T18" fmla="*/ 18 w 305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5"/>
                <a:gd name="T31" fmla="*/ 0 h 92"/>
                <a:gd name="T32" fmla="*/ 305 w 305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5" h="92">
                  <a:moveTo>
                    <a:pt x="18" y="0"/>
                  </a:moveTo>
                  <a:lnTo>
                    <a:pt x="49" y="13"/>
                  </a:lnTo>
                  <a:lnTo>
                    <a:pt x="107" y="18"/>
                  </a:lnTo>
                  <a:lnTo>
                    <a:pt x="305" y="8"/>
                  </a:lnTo>
                  <a:lnTo>
                    <a:pt x="289" y="86"/>
                  </a:lnTo>
                  <a:lnTo>
                    <a:pt x="122" y="92"/>
                  </a:lnTo>
                  <a:lnTo>
                    <a:pt x="26" y="89"/>
                  </a:lnTo>
                  <a:lnTo>
                    <a:pt x="0" y="3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8" name="Freeform 134"/>
            <p:cNvSpPr>
              <a:spLocks/>
            </p:cNvSpPr>
            <p:nvPr/>
          </p:nvSpPr>
          <p:spPr bwMode="auto">
            <a:xfrm>
              <a:off x="3800" y="3303"/>
              <a:ext cx="118" cy="170"/>
            </a:xfrm>
            <a:custGeom>
              <a:avLst/>
              <a:gdLst>
                <a:gd name="T0" fmla="*/ 73 w 118"/>
                <a:gd name="T1" fmla="*/ 0 h 170"/>
                <a:gd name="T2" fmla="*/ 79 w 118"/>
                <a:gd name="T3" fmla="*/ 27 h 170"/>
                <a:gd name="T4" fmla="*/ 73 w 118"/>
                <a:gd name="T5" fmla="*/ 42 h 170"/>
                <a:gd name="T6" fmla="*/ 0 w 118"/>
                <a:gd name="T7" fmla="*/ 128 h 170"/>
                <a:gd name="T8" fmla="*/ 34 w 118"/>
                <a:gd name="T9" fmla="*/ 170 h 170"/>
                <a:gd name="T10" fmla="*/ 113 w 118"/>
                <a:gd name="T11" fmla="*/ 94 h 170"/>
                <a:gd name="T12" fmla="*/ 118 w 118"/>
                <a:gd name="T13" fmla="*/ 34 h 170"/>
                <a:gd name="T14" fmla="*/ 73 w 118"/>
                <a:gd name="T15" fmla="*/ 0 h 170"/>
                <a:gd name="T16" fmla="*/ 73 w 118"/>
                <a:gd name="T17" fmla="*/ 0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70"/>
                <a:gd name="T29" fmla="*/ 118 w 118"/>
                <a:gd name="T30" fmla="*/ 170 h 1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70">
                  <a:moveTo>
                    <a:pt x="73" y="0"/>
                  </a:moveTo>
                  <a:lnTo>
                    <a:pt x="79" y="27"/>
                  </a:lnTo>
                  <a:lnTo>
                    <a:pt x="73" y="42"/>
                  </a:lnTo>
                  <a:lnTo>
                    <a:pt x="0" y="128"/>
                  </a:lnTo>
                  <a:lnTo>
                    <a:pt x="34" y="170"/>
                  </a:lnTo>
                  <a:lnTo>
                    <a:pt x="113" y="94"/>
                  </a:lnTo>
                  <a:lnTo>
                    <a:pt x="118" y="3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69" name="Freeform 135"/>
            <p:cNvSpPr>
              <a:spLocks/>
            </p:cNvSpPr>
            <p:nvPr/>
          </p:nvSpPr>
          <p:spPr bwMode="auto">
            <a:xfrm>
              <a:off x="3688" y="3264"/>
              <a:ext cx="245" cy="253"/>
            </a:xfrm>
            <a:custGeom>
              <a:avLst/>
              <a:gdLst>
                <a:gd name="T0" fmla="*/ 42 w 245"/>
                <a:gd name="T1" fmla="*/ 146 h 253"/>
                <a:gd name="T2" fmla="*/ 52 w 245"/>
                <a:gd name="T3" fmla="*/ 133 h 253"/>
                <a:gd name="T4" fmla="*/ 65 w 245"/>
                <a:gd name="T5" fmla="*/ 118 h 253"/>
                <a:gd name="T6" fmla="*/ 76 w 245"/>
                <a:gd name="T7" fmla="*/ 105 h 253"/>
                <a:gd name="T8" fmla="*/ 91 w 245"/>
                <a:gd name="T9" fmla="*/ 89 h 253"/>
                <a:gd name="T10" fmla="*/ 110 w 245"/>
                <a:gd name="T11" fmla="*/ 71 h 253"/>
                <a:gd name="T12" fmla="*/ 131 w 245"/>
                <a:gd name="T13" fmla="*/ 55 h 253"/>
                <a:gd name="T14" fmla="*/ 149 w 245"/>
                <a:gd name="T15" fmla="*/ 45 h 253"/>
                <a:gd name="T16" fmla="*/ 170 w 245"/>
                <a:gd name="T17" fmla="*/ 45 h 253"/>
                <a:gd name="T18" fmla="*/ 185 w 245"/>
                <a:gd name="T19" fmla="*/ 50 h 253"/>
                <a:gd name="T20" fmla="*/ 198 w 245"/>
                <a:gd name="T21" fmla="*/ 66 h 253"/>
                <a:gd name="T22" fmla="*/ 206 w 245"/>
                <a:gd name="T23" fmla="*/ 81 h 253"/>
                <a:gd name="T24" fmla="*/ 209 w 245"/>
                <a:gd name="T25" fmla="*/ 99 h 253"/>
                <a:gd name="T26" fmla="*/ 204 w 245"/>
                <a:gd name="T27" fmla="*/ 118 h 253"/>
                <a:gd name="T28" fmla="*/ 193 w 245"/>
                <a:gd name="T29" fmla="*/ 136 h 253"/>
                <a:gd name="T30" fmla="*/ 178 w 245"/>
                <a:gd name="T31" fmla="*/ 154 h 253"/>
                <a:gd name="T32" fmla="*/ 165 w 245"/>
                <a:gd name="T33" fmla="*/ 170 h 253"/>
                <a:gd name="T34" fmla="*/ 152 w 245"/>
                <a:gd name="T35" fmla="*/ 183 h 253"/>
                <a:gd name="T36" fmla="*/ 138 w 245"/>
                <a:gd name="T37" fmla="*/ 199 h 253"/>
                <a:gd name="T38" fmla="*/ 128 w 245"/>
                <a:gd name="T39" fmla="*/ 209 h 253"/>
                <a:gd name="T40" fmla="*/ 120 w 245"/>
                <a:gd name="T41" fmla="*/ 219 h 253"/>
                <a:gd name="T42" fmla="*/ 149 w 245"/>
                <a:gd name="T43" fmla="*/ 253 h 253"/>
                <a:gd name="T44" fmla="*/ 154 w 245"/>
                <a:gd name="T45" fmla="*/ 246 h 253"/>
                <a:gd name="T46" fmla="*/ 159 w 245"/>
                <a:gd name="T47" fmla="*/ 238 h 253"/>
                <a:gd name="T48" fmla="*/ 172 w 245"/>
                <a:gd name="T49" fmla="*/ 225 h 253"/>
                <a:gd name="T50" fmla="*/ 183 w 245"/>
                <a:gd name="T51" fmla="*/ 209 h 253"/>
                <a:gd name="T52" fmla="*/ 198 w 245"/>
                <a:gd name="T53" fmla="*/ 191 h 253"/>
                <a:gd name="T54" fmla="*/ 212 w 245"/>
                <a:gd name="T55" fmla="*/ 170 h 253"/>
                <a:gd name="T56" fmla="*/ 230 w 245"/>
                <a:gd name="T57" fmla="*/ 149 h 253"/>
                <a:gd name="T58" fmla="*/ 238 w 245"/>
                <a:gd name="T59" fmla="*/ 133 h 253"/>
                <a:gd name="T60" fmla="*/ 243 w 245"/>
                <a:gd name="T61" fmla="*/ 120 h 253"/>
                <a:gd name="T62" fmla="*/ 245 w 245"/>
                <a:gd name="T63" fmla="*/ 105 h 253"/>
                <a:gd name="T64" fmla="*/ 245 w 245"/>
                <a:gd name="T65" fmla="*/ 89 h 253"/>
                <a:gd name="T66" fmla="*/ 240 w 245"/>
                <a:gd name="T67" fmla="*/ 73 h 253"/>
                <a:gd name="T68" fmla="*/ 235 w 245"/>
                <a:gd name="T69" fmla="*/ 58 h 253"/>
                <a:gd name="T70" fmla="*/ 230 w 245"/>
                <a:gd name="T71" fmla="*/ 42 h 253"/>
                <a:gd name="T72" fmla="*/ 222 w 245"/>
                <a:gd name="T73" fmla="*/ 29 h 253"/>
                <a:gd name="T74" fmla="*/ 209 w 245"/>
                <a:gd name="T75" fmla="*/ 16 h 253"/>
                <a:gd name="T76" fmla="*/ 196 w 245"/>
                <a:gd name="T77" fmla="*/ 8 h 253"/>
                <a:gd name="T78" fmla="*/ 180 w 245"/>
                <a:gd name="T79" fmla="*/ 0 h 253"/>
                <a:gd name="T80" fmla="*/ 165 w 245"/>
                <a:gd name="T81" fmla="*/ 0 h 253"/>
                <a:gd name="T82" fmla="*/ 146 w 245"/>
                <a:gd name="T83" fmla="*/ 0 h 253"/>
                <a:gd name="T84" fmla="*/ 128 w 245"/>
                <a:gd name="T85" fmla="*/ 6 h 253"/>
                <a:gd name="T86" fmla="*/ 107 w 245"/>
                <a:gd name="T87" fmla="*/ 19 h 253"/>
                <a:gd name="T88" fmla="*/ 86 w 245"/>
                <a:gd name="T89" fmla="*/ 37 h 253"/>
                <a:gd name="T90" fmla="*/ 42 w 245"/>
                <a:gd name="T91" fmla="*/ 149 h 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5"/>
                <a:gd name="T139" fmla="*/ 0 h 253"/>
                <a:gd name="T140" fmla="*/ 245 w 245"/>
                <a:gd name="T141" fmla="*/ 253 h 2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5" h="253">
                  <a:moveTo>
                    <a:pt x="42" y="149"/>
                  </a:moveTo>
                  <a:lnTo>
                    <a:pt x="42" y="146"/>
                  </a:lnTo>
                  <a:lnTo>
                    <a:pt x="47" y="141"/>
                  </a:lnTo>
                  <a:lnTo>
                    <a:pt x="52" y="133"/>
                  </a:lnTo>
                  <a:lnTo>
                    <a:pt x="60" y="126"/>
                  </a:lnTo>
                  <a:lnTo>
                    <a:pt x="65" y="118"/>
                  </a:lnTo>
                  <a:lnTo>
                    <a:pt x="71" y="112"/>
                  </a:lnTo>
                  <a:lnTo>
                    <a:pt x="76" y="105"/>
                  </a:lnTo>
                  <a:lnTo>
                    <a:pt x="84" y="97"/>
                  </a:lnTo>
                  <a:lnTo>
                    <a:pt x="91" y="89"/>
                  </a:lnTo>
                  <a:lnTo>
                    <a:pt x="102" y="81"/>
                  </a:lnTo>
                  <a:lnTo>
                    <a:pt x="110" y="71"/>
                  </a:lnTo>
                  <a:lnTo>
                    <a:pt x="120" y="63"/>
                  </a:lnTo>
                  <a:lnTo>
                    <a:pt x="131" y="55"/>
                  </a:lnTo>
                  <a:lnTo>
                    <a:pt x="141" y="47"/>
                  </a:lnTo>
                  <a:lnTo>
                    <a:pt x="149" y="45"/>
                  </a:lnTo>
                  <a:lnTo>
                    <a:pt x="159" y="45"/>
                  </a:lnTo>
                  <a:lnTo>
                    <a:pt x="170" y="45"/>
                  </a:lnTo>
                  <a:lnTo>
                    <a:pt x="178" y="47"/>
                  </a:lnTo>
                  <a:lnTo>
                    <a:pt x="185" y="50"/>
                  </a:lnTo>
                  <a:lnTo>
                    <a:pt x="193" y="58"/>
                  </a:lnTo>
                  <a:lnTo>
                    <a:pt x="198" y="66"/>
                  </a:lnTo>
                  <a:lnTo>
                    <a:pt x="204" y="73"/>
                  </a:lnTo>
                  <a:lnTo>
                    <a:pt x="206" y="81"/>
                  </a:lnTo>
                  <a:lnTo>
                    <a:pt x="209" y="89"/>
                  </a:lnTo>
                  <a:lnTo>
                    <a:pt x="209" y="99"/>
                  </a:lnTo>
                  <a:lnTo>
                    <a:pt x="209" y="110"/>
                  </a:lnTo>
                  <a:lnTo>
                    <a:pt x="204" y="118"/>
                  </a:lnTo>
                  <a:lnTo>
                    <a:pt x="198" y="128"/>
                  </a:lnTo>
                  <a:lnTo>
                    <a:pt x="193" y="136"/>
                  </a:lnTo>
                  <a:lnTo>
                    <a:pt x="185" y="144"/>
                  </a:lnTo>
                  <a:lnTo>
                    <a:pt x="178" y="154"/>
                  </a:lnTo>
                  <a:lnTo>
                    <a:pt x="172" y="162"/>
                  </a:lnTo>
                  <a:lnTo>
                    <a:pt x="165" y="170"/>
                  </a:lnTo>
                  <a:lnTo>
                    <a:pt x="157" y="178"/>
                  </a:lnTo>
                  <a:lnTo>
                    <a:pt x="152" y="183"/>
                  </a:lnTo>
                  <a:lnTo>
                    <a:pt x="146" y="193"/>
                  </a:lnTo>
                  <a:lnTo>
                    <a:pt x="138" y="199"/>
                  </a:lnTo>
                  <a:lnTo>
                    <a:pt x="133" y="204"/>
                  </a:lnTo>
                  <a:lnTo>
                    <a:pt x="128" y="209"/>
                  </a:lnTo>
                  <a:lnTo>
                    <a:pt x="125" y="214"/>
                  </a:lnTo>
                  <a:lnTo>
                    <a:pt x="120" y="219"/>
                  </a:lnTo>
                  <a:lnTo>
                    <a:pt x="118" y="222"/>
                  </a:lnTo>
                  <a:lnTo>
                    <a:pt x="149" y="253"/>
                  </a:lnTo>
                  <a:lnTo>
                    <a:pt x="149" y="251"/>
                  </a:lnTo>
                  <a:lnTo>
                    <a:pt x="154" y="246"/>
                  </a:lnTo>
                  <a:lnTo>
                    <a:pt x="157" y="240"/>
                  </a:lnTo>
                  <a:lnTo>
                    <a:pt x="159" y="238"/>
                  </a:lnTo>
                  <a:lnTo>
                    <a:pt x="165" y="230"/>
                  </a:lnTo>
                  <a:lnTo>
                    <a:pt x="172" y="225"/>
                  </a:lnTo>
                  <a:lnTo>
                    <a:pt x="178" y="217"/>
                  </a:lnTo>
                  <a:lnTo>
                    <a:pt x="183" y="209"/>
                  </a:lnTo>
                  <a:lnTo>
                    <a:pt x="188" y="199"/>
                  </a:lnTo>
                  <a:lnTo>
                    <a:pt x="198" y="191"/>
                  </a:lnTo>
                  <a:lnTo>
                    <a:pt x="204" y="180"/>
                  </a:lnTo>
                  <a:lnTo>
                    <a:pt x="212" y="170"/>
                  </a:lnTo>
                  <a:lnTo>
                    <a:pt x="222" y="159"/>
                  </a:lnTo>
                  <a:lnTo>
                    <a:pt x="230" y="149"/>
                  </a:lnTo>
                  <a:lnTo>
                    <a:pt x="235" y="141"/>
                  </a:lnTo>
                  <a:lnTo>
                    <a:pt x="238" y="133"/>
                  </a:lnTo>
                  <a:lnTo>
                    <a:pt x="238" y="128"/>
                  </a:lnTo>
                  <a:lnTo>
                    <a:pt x="243" y="120"/>
                  </a:lnTo>
                  <a:lnTo>
                    <a:pt x="243" y="112"/>
                  </a:lnTo>
                  <a:lnTo>
                    <a:pt x="245" y="105"/>
                  </a:lnTo>
                  <a:lnTo>
                    <a:pt x="245" y="97"/>
                  </a:lnTo>
                  <a:lnTo>
                    <a:pt x="245" y="89"/>
                  </a:lnTo>
                  <a:lnTo>
                    <a:pt x="243" y="81"/>
                  </a:lnTo>
                  <a:lnTo>
                    <a:pt x="240" y="73"/>
                  </a:lnTo>
                  <a:lnTo>
                    <a:pt x="238" y="66"/>
                  </a:lnTo>
                  <a:lnTo>
                    <a:pt x="235" y="58"/>
                  </a:lnTo>
                  <a:lnTo>
                    <a:pt x="232" y="50"/>
                  </a:lnTo>
                  <a:lnTo>
                    <a:pt x="230" y="42"/>
                  </a:lnTo>
                  <a:lnTo>
                    <a:pt x="225" y="37"/>
                  </a:lnTo>
                  <a:lnTo>
                    <a:pt x="222" y="29"/>
                  </a:lnTo>
                  <a:lnTo>
                    <a:pt x="214" y="24"/>
                  </a:lnTo>
                  <a:lnTo>
                    <a:pt x="209" y="16"/>
                  </a:lnTo>
                  <a:lnTo>
                    <a:pt x="204" y="11"/>
                  </a:lnTo>
                  <a:lnTo>
                    <a:pt x="196" y="8"/>
                  </a:lnTo>
                  <a:lnTo>
                    <a:pt x="188" y="3"/>
                  </a:lnTo>
                  <a:lnTo>
                    <a:pt x="180" y="0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8" y="6"/>
                  </a:lnTo>
                  <a:lnTo>
                    <a:pt x="118" y="11"/>
                  </a:lnTo>
                  <a:lnTo>
                    <a:pt x="107" y="19"/>
                  </a:lnTo>
                  <a:lnTo>
                    <a:pt x="97" y="26"/>
                  </a:lnTo>
                  <a:lnTo>
                    <a:pt x="86" y="37"/>
                  </a:lnTo>
                  <a:lnTo>
                    <a:pt x="0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0" name="Freeform 136"/>
            <p:cNvSpPr>
              <a:spLocks/>
            </p:cNvSpPr>
            <p:nvPr/>
          </p:nvSpPr>
          <p:spPr bwMode="auto">
            <a:xfrm>
              <a:off x="3091" y="3181"/>
              <a:ext cx="331" cy="240"/>
            </a:xfrm>
            <a:custGeom>
              <a:avLst/>
              <a:gdLst>
                <a:gd name="T0" fmla="*/ 284 w 331"/>
                <a:gd name="T1" fmla="*/ 0 h 240"/>
                <a:gd name="T2" fmla="*/ 266 w 331"/>
                <a:gd name="T3" fmla="*/ 0 h 240"/>
                <a:gd name="T4" fmla="*/ 245 w 331"/>
                <a:gd name="T5" fmla="*/ 0 h 240"/>
                <a:gd name="T6" fmla="*/ 227 w 331"/>
                <a:gd name="T7" fmla="*/ 0 h 240"/>
                <a:gd name="T8" fmla="*/ 206 w 331"/>
                <a:gd name="T9" fmla="*/ 0 h 240"/>
                <a:gd name="T10" fmla="*/ 182 w 331"/>
                <a:gd name="T11" fmla="*/ 0 h 240"/>
                <a:gd name="T12" fmla="*/ 159 w 331"/>
                <a:gd name="T13" fmla="*/ 0 h 240"/>
                <a:gd name="T14" fmla="*/ 138 w 331"/>
                <a:gd name="T15" fmla="*/ 0 h 240"/>
                <a:gd name="T16" fmla="*/ 117 w 331"/>
                <a:gd name="T17" fmla="*/ 2 h 240"/>
                <a:gd name="T18" fmla="*/ 104 w 331"/>
                <a:gd name="T19" fmla="*/ 5 h 240"/>
                <a:gd name="T20" fmla="*/ 75 w 331"/>
                <a:gd name="T21" fmla="*/ 10 h 240"/>
                <a:gd name="T22" fmla="*/ 47 w 331"/>
                <a:gd name="T23" fmla="*/ 26 h 240"/>
                <a:gd name="T24" fmla="*/ 26 w 331"/>
                <a:gd name="T25" fmla="*/ 47 h 240"/>
                <a:gd name="T26" fmla="*/ 13 w 331"/>
                <a:gd name="T27" fmla="*/ 65 h 240"/>
                <a:gd name="T28" fmla="*/ 5 w 331"/>
                <a:gd name="T29" fmla="*/ 83 h 240"/>
                <a:gd name="T30" fmla="*/ 2 w 331"/>
                <a:gd name="T31" fmla="*/ 104 h 240"/>
                <a:gd name="T32" fmla="*/ 0 w 331"/>
                <a:gd name="T33" fmla="*/ 128 h 240"/>
                <a:gd name="T34" fmla="*/ 0 w 331"/>
                <a:gd name="T35" fmla="*/ 154 h 240"/>
                <a:gd name="T36" fmla="*/ 2 w 331"/>
                <a:gd name="T37" fmla="*/ 172 h 240"/>
                <a:gd name="T38" fmla="*/ 10 w 331"/>
                <a:gd name="T39" fmla="*/ 190 h 240"/>
                <a:gd name="T40" fmla="*/ 31 w 331"/>
                <a:gd name="T41" fmla="*/ 214 h 240"/>
                <a:gd name="T42" fmla="*/ 60 w 331"/>
                <a:gd name="T43" fmla="*/ 229 h 240"/>
                <a:gd name="T44" fmla="*/ 86 w 331"/>
                <a:gd name="T45" fmla="*/ 237 h 240"/>
                <a:gd name="T46" fmla="*/ 107 w 331"/>
                <a:gd name="T47" fmla="*/ 240 h 240"/>
                <a:gd name="T48" fmla="*/ 120 w 331"/>
                <a:gd name="T49" fmla="*/ 240 h 240"/>
                <a:gd name="T50" fmla="*/ 138 w 331"/>
                <a:gd name="T51" fmla="*/ 240 h 240"/>
                <a:gd name="T52" fmla="*/ 161 w 331"/>
                <a:gd name="T53" fmla="*/ 240 h 240"/>
                <a:gd name="T54" fmla="*/ 187 w 331"/>
                <a:gd name="T55" fmla="*/ 237 h 240"/>
                <a:gd name="T56" fmla="*/ 214 w 331"/>
                <a:gd name="T57" fmla="*/ 237 h 240"/>
                <a:gd name="T58" fmla="*/ 240 w 331"/>
                <a:gd name="T59" fmla="*/ 235 h 240"/>
                <a:gd name="T60" fmla="*/ 263 w 331"/>
                <a:gd name="T61" fmla="*/ 232 h 240"/>
                <a:gd name="T62" fmla="*/ 284 w 331"/>
                <a:gd name="T63" fmla="*/ 232 h 240"/>
                <a:gd name="T64" fmla="*/ 300 w 331"/>
                <a:gd name="T65" fmla="*/ 232 h 240"/>
                <a:gd name="T66" fmla="*/ 313 w 331"/>
                <a:gd name="T67" fmla="*/ 232 h 240"/>
                <a:gd name="T68" fmla="*/ 117 w 331"/>
                <a:gd name="T69" fmla="*/ 193 h 240"/>
                <a:gd name="T70" fmla="*/ 94 w 331"/>
                <a:gd name="T71" fmla="*/ 188 h 240"/>
                <a:gd name="T72" fmla="*/ 73 w 331"/>
                <a:gd name="T73" fmla="*/ 180 h 240"/>
                <a:gd name="T74" fmla="*/ 54 w 331"/>
                <a:gd name="T75" fmla="*/ 164 h 240"/>
                <a:gd name="T76" fmla="*/ 41 w 331"/>
                <a:gd name="T77" fmla="*/ 141 h 240"/>
                <a:gd name="T78" fmla="*/ 39 w 331"/>
                <a:gd name="T79" fmla="*/ 120 h 240"/>
                <a:gd name="T80" fmla="*/ 44 w 331"/>
                <a:gd name="T81" fmla="*/ 102 h 240"/>
                <a:gd name="T82" fmla="*/ 54 w 331"/>
                <a:gd name="T83" fmla="*/ 81 h 240"/>
                <a:gd name="T84" fmla="*/ 70 w 331"/>
                <a:gd name="T85" fmla="*/ 68 h 240"/>
                <a:gd name="T86" fmla="*/ 86 w 331"/>
                <a:gd name="T87" fmla="*/ 60 h 240"/>
                <a:gd name="T88" fmla="*/ 112 w 331"/>
                <a:gd name="T89" fmla="*/ 55 h 240"/>
                <a:gd name="T90" fmla="*/ 133 w 331"/>
                <a:gd name="T91" fmla="*/ 52 h 240"/>
                <a:gd name="T92" fmla="*/ 154 w 331"/>
                <a:gd name="T93" fmla="*/ 52 h 240"/>
                <a:gd name="T94" fmla="*/ 180 w 331"/>
                <a:gd name="T95" fmla="*/ 52 h 240"/>
                <a:gd name="T96" fmla="*/ 206 w 331"/>
                <a:gd name="T97" fmla="*/ 52 h 240"/>
                <a:gd name="T98" fmla="*/ 232 w 331"/>
                <a:gd name="T99" fmla="*/ 52 h 240"/>
                <a:gd name="T100" fmla="*/ 255 w 331"/>
                <a:gd name="T101" fmla="*/ 52 h 240"/>
                <a:gd name="T102" fmla="*/ 279 w 331"/>
                <a:gd name="T103" fmla="*/ 52 h 240"/>
                <a:gd name="T104" fmla="*/ 294 w 331"/>
                <a:gd name="T105" fmla="*/ 52 h 240"/>
                <a:gd name="T106" fmla="*/ 307 w 331"/>
                <a:gd name="T107" fmla="*/ 52 h 2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1"/>
                <a:gd name="T163" fmla="*/ 0 h 240"/>
                <a:gd name="T164" fmla="*/ 331 w 331"/>
                <a:gd name="T165" fmla="*/ 240 h 2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1" h="240">
                  <a:moveTo>
                    <a:pt x="313" y="29"/>
                  </a:moveTo>
                  <a:lnTo>
                    <a:pt x="287" y="2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5" y="0"/>
                  </a:lnTo>
                  <a:lnTo>
                    <a:pt x="242" y="0"/>
                  </a:lnTo>
                  <a:lnTo>
                    <a:pt x="234" y="0"/>
                  </a:lnTo>
                  <a:lnTo>
                    <a:pt x="227" y="0"/>
                  </a:lnTo>
                  <a:lnTo>
                    <a:pt x="219" y="0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0" y="0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5" y="2"/>
                  </a:lnTo>
                  <a:lnTo>
                    <a:pt x="117" y="2"/>
                  </a:lnTo>
                  <a:lnTo>
                    <a:pt x="112" y="2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94" y="5"/>
                  </a:lnTo>
                  <a:lnTo>
                    <a:pt x="86" y="8"/>
                  </a:lnTo>
                  <a:lnTo>
                    <a:pt x="75" y="10"/>
                  </a:lnTo>
                  <a:lnTo>
                    <a:pt x="65" y="15"/>
                  </a:lnTo>
                  <a:lnTo>
                    <a:pt x="57" y="18"/>
                  </a:lnTo>
                  <a:lnTo>
                    <a:pt x="47" y="26"/>
                  </a:lnTo>
                  <a:lnTo>
                    <a:pt x="39" y="31"/>
                  </a:lnTo>
                  <a:lnTo>
                    <a:pt x="33" y="39"/>
                  </a:lnTo>
                  <a:lnTo>
                    <a:pt x="26" y="47"/>
                  </a:lnTo>
                  <a:lnTo>
                    <a:pt x="18" y="55"/>
                  </a:lnTo>
                  <a:lnTo>
                    <a:pt x="15" y="60"/>
                  </a:lnTo>
                  <a:lnTo>
                    <a:pt x="13" y="65"/>
                  </a:lnTo>
                  <a:lnTo>
                    <a:pt x="10" y="73"/>
                  </a:lnTo>
                  <a:lnTo>
                    <a:pt x="7" y="78"/>
                  </a:lnTo>
                  <a:lnTo>
                    <a:pt x="5" y="83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5" y="180"/>
                  </a:lnTo>
                  <a:lnTo>
                    <a:pt x="7" y="185"/>
                  </a:lnTo>
                  <a:lnTo>
                    <a:pt x="10" y="190"/>
                  </a:lnTo>
                  <a:lnTo>
                    <a:pt x="18" y="198"/>
                  </a:lnTo>
                  <a:lnTo>
                    <a:pt x="26" y="209"/>
                  </a:lnTo>
                  <a:lnTo>
                    <a:pt x="31" y="214"/>
                  </a:lnTo>
                  <a:lnTo>
                    <a:pt x="41" y="222"/>
                  </a:lnTo>
                  <a:lnTo>
                    <a:pt x="49" y="224"/>
                  </a:lnTo>
                  <a:lnTo>
                    <a:pt x="60" y="229"/>
                  </a:lnTo>
                  <a:lnTo>
                    <a:pt x="67" y="232"/>
                  </a:lnTo>
                  <a:lnTo>
                    <a:pt x="75" y="235"/>
                  </a:lnTo>
                  <a:lnTo>
                    <a:pt x="86" y="237"/>
                  </a:lnTo>
                  <a:lnTo>
                    <a:pt x="94" y="237"/>
                  </a:lnTo>
                  <a:lnTo>
                    <a:pt x="99" y="237"/>
                  </a:lnTo>
                  <a:lnTo>
                    <a:pt x="107" y="240"/>
                  </a:lnTo>
                  <a:lnTo>
                    <a:pt x="109" y="240"/>
                  </a:lnTo>
                  <a:lnTo>
                    <a:pt x="114" y="240"/>
                  </a:lnTo>
                  <a:lnTo>
                    <a:pt x="120" y="240"/>
                  </a:lnTo>
                  <a:lnTo>
                    <a:pt x="125" y="240"/>
                  </a:lnTo>
                  <a:lnTo>
                    <a:pt x="130" y="240"/>
                  </a:lnTo>
                  <a:lnTo>
                    <a:pt x="138" y="240"/>
                  </a:lnTo>
                  <a:lnTo>
                    <a:pt x="146" y="240"/>
                  </a:lnTo>
                  <a:lnTo>
                    <a:pt x="154" y="240"/>
                  </a:lnTo>
                  <a:lnTo>
                    <a:pt x="161" y="240"/>
                  </a:lnTo>
                  <a:lnTo>
                    <a:pt x="169" y="240"/>
                  </a:lnTo>
                  <a:lnTo>
                    <a:pt x="177" y="237"/>
                  </a:lnTo>
                  <a:lnTo>
                    <a:pt x="187" y="237"/>
                  </a:lnTo>
                  <a:lnTo>
                    <a:pt x="195" y="237"/>
                  </a:lnTo>
                  <a:lnTo>
                    <a:pt x="206" y="237"/>
                  </a:lnTo>
                  <a:lnTo>
                    <a:pt x="214" y="237"/>
                  </a:lnTo>
                  <a:lnTo>
                    <a:pt x="224" y="237"/>
                  </a:lnTo>
                  <a:lnTo>
                    <a:pt x="232" y="237"/>
                  </a:lnTo>
                  <a:lnTo>
                    <a:pt x="240" y="235"/>
                  </a:lnTo>
                  <a:lnTo>
                    <a:pt x="247" y="235"/>
                  </a:lnTo>
                  <a:lnTo>
                    <a:pt x="255" y="235"/>
                  </a:lnTo>
                  <a:lnTo>
                    <a:pt x="263" y="232"/>
                  </a:lnTo>
                  <a:lnTo>
                    <a:pt x="271" y="232"/>
                  </a:lnTo>
                  <a:lnTo>
                    <a:pt x="279" y="232"/>
                  </a:lnTo>
                  <a:lnTo>
                    <a:pt x="284" y="232"/>
                  </a:lnTo>
                  <a:lnTo>
                    <a:pt x="292" y="232"/>
                  </a:lnTo>
                  <a:lnTo>
                    <a:pt x="294" y="232"/>
                  </a:lnTo>
                  <a:lnTo>
                    <a:pt x="300" y="232"/>
                  </a:lnTo>
                  <a:lnTo>
                    <a:pt x="305" y="232"/>
                  </a:lnTo>
                  <a:lnTo>
                    <a:pt x="310" y="232"/>
                  </a:lnTo>
                  <a:lnTo>
                    <a:pt x="313" y="232"/>
                  </a:lnTo>
                  <a:lnTo>
                    <a:pt x="331" y="185"/>
                  </a:lnTo>
                  <a:lnTo>
                    <a:pt x="120" y="193"/>
                  </a:lnTo>
                  <a:lnTo>
                    <a:pt x="117" y="193"/>
                  </a:lnTo>
                  <a:lnTo>
                    <a:pt x="109" y="190"/>
                  </a:lnTo>
                  <a:lnTo>
                    <a:pt x="101" y="188"/>
                  </a:lnTo>
                  <a:lnTo>
                    <a:pt x="94" y="188"/>
                  </a:lnTo>
                  <a:lnTo>
                    <a:pt x="88" y="185"/>
                  </a:lnTo>
                  <a:lnTo>
                    <a:pt x="80" y="182"/>
                  </a:lnTo>
                  <a:lnTo>
                    <a:pt x="73" y="180"/>
                  </a:lnTo>
                  <a:lnTo>
                    <a:pt x="65" y="175"/>
                  </a:lnTo>
                  <a:lnTo>
                    <a:pt x="60" y="169"/>
                  </a:lnTo>
                  <a:lnTo>
                    <a:pt x="54" y="164"/>
                  </a:lnTo>
                  <a:lnTo>
                    <a:pt x="47" y="159"/>
                  </a:lnTo>
                  <a:lnTo>
                    <a:pt x="44" y="149"/>
                  </a:lnTo>
                  <a:lnTo>
                    <a:pt x="41" y="141"/>
                  </a:lnTo>
                  <a:lnTo>
                    <a:pt x="41" y="130"/>
                  </a:lnTo>
                  <a:lnTo>
                    <a:pt x="39" y="125"/>
                  </a:lnTo>
                  <a:lnTo>
                    <a:pt x="39" y="120"/>
                  </a:lnTo>
                  <a:lnTo>
                    <a:pt x="39" y="115"/>
                  </a:lnTo>
                  <a:lnTo>
                    <a:pt x="41" y="109"/>
                  </a:lnTo>
                  <a:lnTo>
                    <a:pt x="44" y="102"/>
                  </a:lnTo>
                  <a:lnTo>
                    <a:pt x="47" y="94"/>
                  </a:lnTo>
                  <a:lnTo>
                    <a:pt x="49" y="86"/>
                  </a:lnTo>
                  <a:lnTo>
                    <a:pt x="54" y="81"/>
                  </a:lnTo>
                  <a:lnTo>
                    <a:pt x="57" y="75"/>
                  </a:lnTo>
                  <a:lnTo>
                    <a:pt x="65" y="73"/>
                  </a:lnTo>
                  <a:lnTo>
                    <a:pt x="70" y="68"/>
                  </a:lnTo>
                  <a:lnTo>
                    <a:pt x="75" y="65"/>
                  </a:lnTo>
                  <a:lnTo>
                    <a:pt x="80" y="60"/>
                  </a:lnTo>
                  <a:lnTo>
                    <a:pt x="86" y="60"/>
                  </a:lnTo>
                  <a:lnTo>
                    <a:pt x="96" y="55"/>
                  </a:lnTo>
                  <a:lnTo>
                    <a:pt x="107" y="55"/>
                  </a:lnTo>
                  <a:lnTo>
                    <a:pt x="112" y="55"/>
                  </a:lnTo>
                  <a:lnTo>
                    <a:pt x="122" y="55"/>
                  </a:lnTo>
                  <a:lnTo>
                    <a:pt x="127" y="52"/>
                  </a:lnTo>
                  <a:lnTo>
                    <a:pt x="133" y="52"/>
                  </a:lnTo>
                  <a:lnTo>
                    <a:pt x="138" y="52"/>
                  </a:lnTo>
                  <a:lnTo>
                    <a:pt x="148" y="52"/>
                  </a:lnTo>
                  <a:lnTo>
                    <a:pt x="154" y="52"/>
                  </a:lnTo>
                  <a:lnTo>
                    <a:pt x="161" y="52"/>
                  </a:lnTo>
                  <a:lnTo>
                    <a:pt x="169" y="52"/>
                  </a:lnTo>
                  <a:lnTo>
                    <a:pt x="180" y="52"/>
                  </a:lnTo>
                  <a:lnTo>
                    <a:pt x="187" y="52"/>
                  </a:lnTo>
                  <a:lnTo>
                    <a:pt x="198" y="52"/>
                  </a:lnTo>
                  <a:lnTo>
                    <a:pt x="206" y="52"/>
                  </a:lnTo>
                  <a:lnTo>
                    <a:pt x="216" y="52"/>
                  </a:lnTo>
                  <a:lnTo>
                    <a:pt x="224" y="52"/>
                  </a:lnTo>
                  <a:lnTo>
                    <a:pt x="232" y="52"/>
                  </a:lnTo>
                  <a:lnTo>
                    <a:pt x="240" y="52"/>
                  </a:lnTo>
                  <a:lnTo>
                    <a:pt x="250" y="52"/>
                  </a:lnTo>
                  <a:lnTo>
                    <a:pt x="255" y="52"/>
                  </a:lnTo>
                  <a:lnTo>
                    <a:pt x="263" y="52"/>
                  </a:lnTo>
                  <a:lnTo>
                    <a:pt x="271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89" y="52"/>
                  </a:lnTo>
                  <a:lnTo>
                    <a:pt x="294" y="52"/>
                  </a:lnTo>
                  <a:lnTo>
                    <a:pt x="300" y="52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1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1" name="Freeform 137"/>
            <p:cNvSpPr>
              <a:spLocks/>
            </p:cNvSpPr>
            <p:nvPr/>
          </p:nvSpPr>
          <p:spPr bwMode="auto">
            <a:xfrm>
              <a:off x="3138" y="3314"/>
              <a:ext cx="242" cy="49"/>
            </a:xfrm>
            <a:custGeom>
              <a:avLst/>
              <a:gdLst>
                <a:gd name="T0" fmla="*/ 0 w 242"/>
                <a:gd name="T1" fmla="*/ 0 h 49"/>
                <a:gd name="T2" fmla="*/ 31 w 242"/>
                <a:gd name="T3" fmla="*/ 13 h 49"/>
                <a:gd name="T4" fmla="*/ 99 w 242"/>
                <a:gd name="T5" fmla="*/ 16 h 49"/>
                <a:gd name="T6" fmla="*/ 242 w 242"/>
                <a:gd name="T7" fmla="*/ 10 h 49"/>
                <a:gd name="T8" fmla="*/ 240 w 242"/>
                <a:gd name="T9" fmla="*/ 29 h 49"/>
                <a:gd name="T10" fmla="*/ 237 w 242"/>
                <a:gd name="T11" fmla="*/ 42 h 49"/>
                <a:gd name="T12" fmla="*/ 151 w 242"/>
                <a:gd name="T13" fmla="*/ 47 h 49"/>
                <a:gd name="T14" fmla="*/ 73 w 242"/>
                <a:gd name="T15" fmla="*/ 49 h 49"/>
                <a:gd name="T16" fmla="*/ 47 w 242"/>
                <a:gd name="T17" fmla="*/ 44 h 49"/>
                <a:gd name="T18" fmla="*/ 28 w 242"/>
                <a:gd name="T19" fmla="*/ 34 h 49"/>
                <a:gd name="T20" fmla="*/ 7 w 242"/>
                <a:gd name="T21" fmla="*/ 21 h 49"/>
                <a:gd name="T22" fmla="*/ 0 w 242"/>
                <a:gd name="T23" fmla="*/ 0 h 49"/>
                <a:gd name="T24" fmla="*/ 0 w 242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2"/>
                <a:gd name="T40" fmla="*/ 0 h 49"/>
                <a:gd name="T41" fmla="*/ 242 w 242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2" h="49">
                  <a:moveTo>
                    <a:pt x="0" y="0"/>
                  </a:moveTo>
                  <a:lnTo>
                    <a:pt x="31" y="13"/>
                  </a:lnTo>
                  <a:lnTo>
                    <a:pt x="99" y="16"/>
                  </a:lnTo>
                  <a:lnTo>
                    <a:pt x="242" y="10"/>
                  </a:lnTo>
                  <a:lnTo>
                    <a:pt x="240" y="29"/>
                  </a:lnTo>
                  <a:lnTo>
                    <a:pt x="237" y="42"/>
                  </a:lnTo>
                  <a:lnTo>
                    <a:pt x="151" y="47"/>
                  </a:lnTo>
                  <a:lnTo>
                    <a:pt x="73" y="49"/>
                  </a:lnTo>
                  <a:lnTo>
                    <a:pt x="47" y="44"/>
                  </a:lnTo>
                  <a:lnTo>
                    <a:pt x="28" y="34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2" name="Freeform 138"/>
            <p:cNvSpPr>
              <a:spLocks/>
            </p:cNvSpPr>
            <p:nvPr/>
          </p:nvSpPr>
          <p:spPr bwMode="auto">
            <a:xfrm>
              <a:off x="3821" y="3340"/>
              <a:ext cx="71" cy="99"/>
            </a:xfrm>
            <a:custGeom>
              <a:avLst/>
              <a:gdLst>
                <a:gd name="T0" fmla="*/ 65 w 71"/>
                <a:gd name="T1" fmla="*/ 0 h 99"/>
                <a:gd name="T2" fmla="*/ 71 w 71"/>
                <a:gd name="T3" fmla="*/ 16 h 99"/>
                <a:gd name="T4" fmla="*/ 65 w 71"/>
                <a:gd name="T5" fmla="*/ 34 h 99"/>
                <a:gd name="T6" fmla="*/ 52 w 71"/>
                <a:gd name="T7" fmla="*/ 57 h 99"/>
                <a:gd name="T8" fmla="*/ 13 w 71"/>
                <a:gd name="T9" fmla="*/ 99 h 99"/>
                <a:gd name="T10" fmla="*/ 0 w 71"/>
                <a:gd name="T11" fmla="*/ 86 h 99"/>
                <a:gd name="T12" fmla="*/ 47 w 71"/>
                <a:gd name="T13" fmla="*/ 29 h 99"/>
                <a:gd name="T14" fmla="*/ 60 w 71"/>
                <a:gd name="T15" fmla="*/ 16 h 99"/>
                <a:gd name="T16" fmla="*/ 65 w 71"/>
                <a:gd name="T17" fmla="*/ 0 h 99"/>
                <a:gd name="T18" fmla="*/ 65 w 71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99"/>
                <a:gd name="T32" fmla="*/ 71 w 71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99">
                  <a:moveTo>
                    <a:pt x="65" y="0"/>
                  </a:moveTo>
                  <a:lnTo>
                    <a:pt x="71" y="16"/>
                  </a:lnTo>
                  <a:lnTo>
                    <a:pt x="65" y="34"/>
                  </a:lnTo>
                  <a:lnTo>
                    <a:pt x="52" y="57"/>
                  </a:lnTo>
                  <a:lnTo>
                    <a:pt x="13" y="99"/>
                  </a:lnTo>
                  <a:lnTo>
                    <a:pt x="0" y="86"/>
                  </a:lnTo>
                  <a:lnTo>
                    <a:pt x="47" y="29"/>
                  </a:lnTo>
                  <a:lnTo>
                    <a:pt x="60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3" name="Freeform 139"/>
            <p:cNvSpPr>
              <a:spLocks/>
            </p:cNvSpPr>
            <p:nvPr/>
          </p:nvSpPr>
          <p:spPr bwMode="auto">
            <a:xfrm>
              <a:off x="3766" y="3319"/>
              <a:ext cx="102" cy="89"/>
            </a:xfrm>
            <a:custGeom>
              <a:avLst/>
              <a:gdLst>
                <a:gd name="T0" fmla="*/ 0 w 102"/>
                <a:gd name="T1" fmla="*/ 71 h 89"/>
                <a:gd name="T2" fmla="*/ 27 w 102"/>
                <a:gd name="T3" fmla="*/ 39 h 89"/>
                <a:gd name="T4" fmla="*/ 58 w 102"/>
                <a:gd name="T5" fmla="*/ 11 h 89"/>
                <a:gd name="T6" fmla="*/ 76 w 102"/>
                <a:gd name="T7" fmla="*/ 0 h 89"/>
                <a:gd name="T8" fmla="*/ 92 w 102"/>
                <a:gd name="T9" fmla="*/ 0 h 89"/>
                <a:gd name="T10" fmla="*/ 102 w 102"/>
                <a:gd name="T11" fmla="*/ 3 h 89"/>
                <a:gd name="T12" fmla="*/ 102 w 102"/>
                <a:gd name="T13" fmla="*/ 16 h 89"/>
                <a:gd name="T14" fmla="*/ 84 w 102"/>
                <a:gd name="T15" fmla="*/ 37 h 89"/>
                <a:gd name="T16" fmla="*/ 37 w 102"/>
                <a:gd name="T17" fmla="*/ 89 h 89"/>
                <a:gd name="T18" fmla="*/ 19 w 102"/>
                <a:gd name="T19" fmla="*/ 78 h 89"/>
                <a:gd name="T20" fmla="*/ 0 w 102"/>
                <a:gd name="T21" fmla="*/ 71 h 89"/>
                <a:gd name="T22" fmla="*/ 0 w 102"/>
                <a:gd name="T23" fmla="*/ 71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89"/>
                <a:gd name="T38" fmla="*/ 102 w 102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89">
                  <a:moveTo>
                    <a:pt x="0" y="71"/>
                  </a:moveTo>
                  <a:lnTo>
                    <a:pt x="27" y="39"/>
                  </a:lnTo>
                  <a:lnTo>
                    <a:pt x="58" y="1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2" y="3"/>
                  </a:lnTo>
                  <a:lnTo>
                    <a:pt x="102" y="16"/>
                  </a:lnTo>
                  <a:lnTo>
                    <a:pt x="84" y="37"/>
                  </a:lnTo>
                  <a:lnTo>
                    <a:pt x="37" y="89"/>
                  </a:lnTo>
                  <a:lnTo>
                    <a:pt x="19" y="7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4" name="Freeform 140"/>
            <p:cNvSpPr>
              <a:spLocks/>
            </p:cNvSpPr>
            <p:nvPr/>
          </p:nvSpPr>
          <p:spPr bwMode="auto">
            <a:xfrm>
              <a:off x="3145" y="3246"/>
              <a:ext cx="233" cy="55"/>
            </a:xfrm>
            <a:custGeom>
              <a:avLst/>
              <a:gdLst>
                <a:gd name="T0" fmla="*/ 0 w 233"/>
                <a:gd name="T1" fmla="*/ 39 h 55"/>
                <a:gd name="T2" fmla="*/ 13 w 233"/>
                <a:gd name="T3" fmla="*/ 26 h 55"/>
                <a:gd name="T4" fmla="*/ 29 w 233"/>
                <a:gd name="T5" fmla="*/ 10 h 55"/>
                <a:gd name="T6" fmla="*/ 53 w 233"/>
                <a:gd name="T7" fmla="*/ 5 h 55"/>
                <a:gd name="T8" fmla="*/ 102 w 233"/>
                <a:gd name="T9" fmla="*/ 3 h 55"/>
                <a:gd name="T10" fmla="*/ 225 w 233"/>
                <a:gd name="T11" fmla="*/ 0 h 55"/>
                <a:gd name="T12" fmla="*/ 230 w 233"/>
                <a:gd name="T13" fmla="*/ 16 h 55"/>
                <a:gd name="T14" fmla="*/ 233 w 233"/>
                <a:gd name="T15" fmla="*/ 34 h 55"/>
                <a:gd name="T16" fmla="*/ 233 w 233"/>
                <a:gd name="T17" fmla="*/ 44 h 55"/>
                <a:gd name="T18" fmla="*/ 165 w 233"/>
                <a:gd name="T19" fmla="*/ 50 h 55"/>
                <a:gd name="T20" fmla="*/ 60 w 233"/>
                <a:gd name="T21" fmla="*/ 55 h 55"/>
                <a:gd name="T22" fmla="*/ 24 w 233"/>
                <a:gd name="T23" fmla="*/ 52 h 55"/>
                <a:gd name="T24" fmla="*/ 6 w 233"/>
                <a:gd name="T25" fmla="*/ 47 h 55"/>
                <a:gd name="T26" fmla="*/ 0 w 233"/>
                <a:gd name="T27" fmla="*/ 39 h 55"/>
                <a:gd name="T28" fmla="*/ 0 w 233"/>
                <a:gd name="T29" fmla="*/ 3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3"/>
                <a:gd name="T46" fmla="*/ 0 h 55"/>
                <a:gd name="T47" fmla="*/ 233 w 2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3" h="55">
                  <a:moveTo>
                    <a:pt x="0" y="39"/>
                  </a:moveTo>
                  <a:lnTo>
                    <a:pt x="13" y="26"/>
                  </a:lnTo>
                  <a:lnTo>
                    <a:pt x="29" y="10"/>
                  </a:lnTo>
                  <a:lnTo>
                    <a:pt x="53" y="5"/>
                  </a:lnTo>
                  <a:lnTo>
                    <a:pt x="102" y="3"/>
                  </a:lnTo>
                  <a:lnTo>
                    <a:pt x="225" y="0"/>
                  </a:lnTo>
                  <a:lnTo>
                    <a:pt x="230" y="16"/>
                  </a:lnTo>
                  <a:lnTo>
                    <a:pt x="233" y="34"/>
                  </a:lnTo>
                  <a:lnTo>
                    <a:pt x="233" y="44"/>
                  </a:lnTo>
                  <a:lnTo>
                    <a:pt x="165" y="50"/>
                  </a:lnTo>
                  <a:lnTo>
                    <a:pt x="60" y="55"/>
                  </a:lnTo>
                  <a:lnTo>
                    <a:pt x="24" y="52"/>
                  </a:lnTo>
                  <a:lnTo>
                    <a:pt x="6" y="4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5" name="Freeform 141"/>
            <p:cNvSpPr>
              <a:spLocks/>
            </p:cNvSpPr>
            <p:nvPr/>
          </p:nvSpPr>
          <p:spPr bwMode="auto">
            <a:xfrm>
              <a:off x="3779" y="3324"/>
              <a:ext cx="81" cy="71"/>
            </a:xfrm>
            <a:custGeom>
              <a:avLst/>
              <a:gdLst>
                <a:gd name="T0" fmla="*/ 0 w 81"/>
                <a:gd name="T1" fmla="*/ 63 h 71"/>
                <a:gd name="T2" fmla="*/ 11 w 81"/>
                <a:gd name="T3" fmla="*/ 68 h 71"/>
                <a:gd name="T4" fmla="*/ 19 w 81"/>
                <a:gd name="T5" fmla="*/ 71 h 71"/>
                <a:gd name="T6" fmla="*/ 76 w 81"/>
                <a:gd name="T7" fmla="*/ 11 h 71"/>
                <a:gd name="T8" fmla="*/ 81 w 81"/>
                <a:gd name="T9" fmla="*/ 0 h 71"/>
                <a:gd name="T10" fmla="*/ 76 w 81"/>
                <a:gd name="T11" fmla="*/ 0 h 71"/>
                <a:gd name="T12" fmla="*/ 66 w 81"/>
                <a:gd name="T13" fmla="*/ 0 h 71"/>
                <a:gd name="T14" fmla="*/ 45 w 81"/>
                <a:gd name="T15" fmla="*/ 13 h 71"/>
                <a:gd name="T16" fmla="*/ 14 w 81"/>
                <a:gd name="T17" fmla="*/ 45 h 71"/>
                <a:gd name="T18" fmla="*/ 0 w 81"/>
                <a:gd name="T19" fmla="*/ 63 h 71"/>
                <a:gd name="T20" fmla="*/ 0 w 81"/>
                <a:gd name="T21" fmla="*/ 6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71"/>
                <a:gd name="T35" fmla="*/ 81 w 81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71">
                  <a:moveTo>
                    <a:pt x="0" y="63"/>
                  </a:moveTo>
                  <a:lnTo>
                    <a:pt x="11" y="68"/>
                  </a:lnTo>
                  <a:lnTo>
                    <a:pt x="19" y="71"/>
                  </a:lnTo>
                  <a:lnTo>
                    <a:pt x="76" y="1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45" y="13"/>
                  </a:lnTo>
                  <a:lnTo>
                    <a:pt x="14" y="4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6" name="Freeform 142"/>
            <p:cNvSpPr>
              <a:spLocks/>
            </p:cNvSpPr>
            <p:nvPr/>
          </p:nvSpPr>
          <p:spPr bwMode="auto">
            <a:xfrm>
              <a:off x="3158" y="3254"/>
              <a:ext cx="207" cy="31"/>
            </a:xfrm>
            <a:custGeom>
              <a:avLst/>
              <a:gdLst>
                <a:gd name="T0" fmla="*/ 0 w 207"/>
                <a:gd name="T1" fmla="*/ 29 h 31"/>
                <a:gd name="T2" fmla="*/ 8 w 207"/>
                <a:gd name="T3" fmla="*/ 18 h 31"/>
                <a:gd name="T4" fmla="*/ 24 w 207"/>
                <a:gd name="T5" fmla="*/ 10 h 31"/>
                <a:gd name="T6" fmla="*/ 50 w 207"/>
                <a:gd name="T7" fmla="*/ 5 h 31"/>
                <a:gd name="T8" fmla="*/ 123 w 207"/>
                <a:gd name="T9" fmla="*/ 0 h 31"/>
                <a:gd name="T10" fmla="*/ 204 w 207"/>
                <a:gd name="T11" fmla="*/ 0 h 31"/>
                <a:gd name="T12" fmla="*/ 207 w 207"/>
                <a:gd name="T13" fmla="*/ 10 h 31"/>
                <a:gd name="T14" fmla="*/ 207 w 207"/>
                <a:gd name="T15" fmla="*/ 23 h 31"/>
                <a:gd name="T16" fmla="*/ 149 w 207"/>
                <a:gd name="T17" fmla="*/ 26 h 31"/>
                <a:gd name="T18" fmla="*/ 37 w 207"/>
                <a:gd name="T19" fmla="*/ 31 h 31"/>
                <a:gd name="T20" fmla="*/ 8 w 207"/>
                <a:gd name="T21" fmla="*/ 31 h 31"/>
                <a:gd name="T22" fmla="*/ 0 w 207"/>
                <a:gd name="T23" fmla="*/ 29 h 31"/>
                <a:gd name="T24" fmla="*/ 0 w 207"/>
                <a:gd name="T25" fmla="*/ 29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31"/>
                <a:gd name="T41" fmla="*/ 207 w 20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31">
                  <a:moveTo>
                    <a:pt x="0" y="29"/>
                  </a:moveTo>
                  <a:lnTo>
                    <a:pt x="8" y="18"/>
                  </a:lnTo>
                  <a:lnTo>
                    <a:pt x="24" y="10"/>
                  </a:lnTo>
                  <a:lnTo>
                    <a:pt x="50" y="5"/>
                  </a:lnTo>
                  <a:lnTo>
                    <a:pt x="123" y="0"/>
                  </a:lnTo>
                  <a:lnTo>
                    <a:pt x="204" y="0"/>
                  </a:lnTo>
                  <a:lnTo>
                    <a:pt x="207" y="10"/>
                  </a:lnTo>
                  <a:lnTo>
                    <a:pt x="207" y="23"/>
                  </a:lnTo>
                  <a:lnTo>
                    <a:pt x="149" y="26"/>
                  </a:lnTo>
                  <a:lnTo>
                    <a:pt x="37" y="31"/>
                  </a:lnTo>
                  <a:lnTo>
                    <a:pt x="8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7" name="Freeform 143"/>
            <p:cNvSpPr>
              <a:spLocks/>
            </p:cNvSpPr>
            <p:nvPr/>
          </p:nvSpPr>
          <p:spPr bwMode="auto">
            <a:xfrm>
              <a:off x="3787" y="3327"/>
              <a:ext cx="66" cy="63"/>
            </a:xfrm>
            <a:custGeom>
              <a:avLst/>
              <a:gdLst>
                <a:gd name="T0" fmla="*/ 0 w 66"/>
                <a:gd name="T1" fmla="*/ 57 h 63"/>
                <a:gd name="T2" fmla="*/ 19 w 66"/>
                <a:gd name="T3" fmla="*/ 36 h 63"/>
                <a:gd name="T4" fmla="*/ 42 w 66"/>
                <a:gd name="T5" fmla="*/ 13 h 63"/>
                <a:gd name="T6" fmla="*/ 53 w 66"/>
                <a:gd name="T7" fmla="*/ 5 h 63"/>
                <a:gd name="T8" fmla="*/ 60 w 66"/>
                <a:gd name="T9" fmla="*/ 3 h 63"/>
                <a:gd name="T10" fmla="*/ 66 w 66"/>
                <a:gd name="T11" fmla="*/ 0 h 63"/>
                <a:gd name="T12" fmla="*/ 55 w 66"/>
                <a:gd name="T13" fmla="*/ 10 h 63"/>
                <a:gd name="T14" fmla="*/ 8 w 66"/>
                <a:gd name="T15" fmla="*/ 63 h 63"/>
                <a:gd name="T16" fmla="*/ 3 w 66"/>
                <a:gd name="T17" fmla="*/ 57 h 63"/>
                <a:gd name="T18" fmla="*/ 0 w 66"/>
                <a:gd name="T19" fmla="*/ 57 h 63"/>
                <a:gd name="T20" fmla="*/ 0 w 66"/>
                <a:gd name="T21" fmla="*/ 57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63"/>
                <a:gd name="T35" fmla="*/ 66 w 6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63">
                  <a:moveTo>
                    <a:pt x="0" y="57"/>
                  </a:moveTo>
                  <a:lnTo>
                    <a:pt x="19" y="36"/>
                  </a:lnTo>
                  <a:lnTo>
                    <a:pt x="42" y="13"/>
                  </a:lnTo>
                  <a:lnTo>
                    <a:pt x="53" y="5"/>
                  </a:lnTo>
                  <a:lnTo>
                    <a:pt x="60" y="3"/>
                  </a:lnTo>
                  <a:lnTo>
                    <a:pt x="66" y="0"/>
                  </a:lnTo>
                  <a:lnTo>
                    <a:pt x="55" y="10"/>
                  </a:lnTo>
                  <a:lnTo>
                    <a:pt x="8" y="63"/>
                  </a:lnTo>
                  <a:lnTo>
                    <a:pt x="3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8" name="Freeform 144"/>
            <p:cNvSpPr>
              <a:spLocks/>
            </p:cNvSpPr>
            <p:nvPr/>
          </p:nvSpPr>
          <p:spPr bwMode="auto">
            <a:xfrm>
              <a:off x="3169" y="3259"/>
              <a:ext cx="190" cy="21"/>
            </a:xfrm>
            <a:custGeom>
              <a:avLst/>
              <a:gdLst>
                <a:gd name="T0" fmla="*/ 0 w 190"/>
                <a:gd name="T1" fmla="*/ 21 h 21"/>
                <a:gd name="T2" fmla="*/ 8 w 190"/>
                <a:gd name="T3" fmla="*/ 16 h 21"/>
                <a:gd name="T4" fmla="*/ 21 w 190"/>
                <a:gd name="T5" fmla="*/ 8 h 21"/>
                <a:gd name="T6" fmla="*/ 39 w 190"/>
                <a:gd name="T7" fmla="*/ 5 h 21"/>
                <a:gd name="T8" fmla="*/ 83 w 190"/>
                <a:gd name="T9" fmla="*/ 3 h 21"/>
                <a:gd name="T10" fmla="*/ 188 w 190"/>
                <a:gd name="T11" fmla="*/ 0 h 21"/>
                <a:gd name="T12" fmla="*/ 190 w 190"/>
                <a:gd name="T13" fmla="*/ 5 h 21"/>
                <a:gd name="T14" fmla="*/ 190 w 190"/>
                <a:gd name="T15" fmla="*/ 11 h 21"/>
                <a:gd name="T16" fmla="*/ 128 w 190"/>
                <a:gd name="T17" fmla="*/ 11 h 21"/>
                <a:gd name="T18" fmla="*/ 73 w 190"/>
                <a:gd name="T19" fmla="*/ 13 h 21"/>
                <a:gd name="T20" fmla="*/ 39 w 190"/>
                <a:gd name="T21" fmla="*/ 13 h 21"/>
                <a:gd name="T22" fmla="*/ 21 w 190"/>
                <a:gd name="T23" fmla="*/ 16 h 21"/>
                <a:gd name="T24" fmla="*/ 5 w 190"/>
                <a:gd name="T25" fmla="*/ 18 h 21"/>
                <a:gd name="T26" fmla="*/ 0 w 190"/>
                <a:gd name="T27" fmla="*/ 21 h 21"/>
                <a:gd name="T28" fmla="*/ 0 w 190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21"/>
                <a:gd name="T47" fmla="*/ 190 w 190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21">
                  <a:moveTo>
                    <a:pt x="0" y="21"/>
                  </a:moveTo>
                  <a:lnTo>
                    <a:pt x="8" y="16"/>
                  </a:lnTo>
                  <a:lnTo>
                    <a:pt x="21" y="8"/>
                  </a:lnTo>
                  <a:lnTo>
                    <a:pt x="39" y="5"/>
                  </a:lnTo>
                  <a:lnTo>
                    <a:pt x="83" y="3"/>
                  </a:lnTo>
                  <a:lnTo>
                    <a:pt x="188" y="0"/>
                  </a:lnTo>
                  <a:lnTo>
                    <a:pt x="190" y="5"/>
                  </a:lnTo>
                  <a:lnTo>
                    <a:pt x="190" y="11"/>
                  </a:lnTo>
                  <a:lnTo>
                    <a:pt x="128" y="11"/>
                  </a:lnTo>
                  <a:lnTo>
                    <a:pt x="73" y="13"/>
                  </a:lnTo>
                  <a:lnTo>
                    <a:pt x="39" y="13"/>
                  </a:lnTo>
                  <a:lnTo>
                    <a:pt x="21" y="16"/>
                  </a:lnTo>
                  <a:lnTo>
                    <a:pt x="5" y="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79" name="Freeform 145"/>
            <p:cNvSpPr>
              <a:spLocks/>
            </p:cNvSpPr>
            <p:nvPr/>
          </p:nvSpPr>
          <p:spPr bwMode="auto">
            <a:xfrm>
              <a:off x="3829" y="3363"/>
              <a:ext cx="55" cy="68"/>
            </a:xfrm>
            <a:custGeom>
              <a:avLst/>
              <a:gdLst>
                <a:gd name="T0" fmla="*/ 0 w 55"/>
                <a:gd name="T1" fmla="*/ 66 h 68"/>
                <a:gd name="T2" fmla="*/ 39 w 55"/>
                <a:gd name="T3" fmla="*/ 21 h 68"/>
                <a:gd name="T4" fmla="*/ 50 w 55"/>
                <a:gd name="T5" fmla="*/ 11 h 68"/>
                <a:gd name="T6" fmla="*/ 55 w 55"/>
                <a:gd name="T7" fmla="*/ 0 h 68"/>
                <a:gd name="T8" fmla="*/ 52 w 55"/>
                <a:gd name="T9" fmla="*/ 11 h 68"/>
                <a:gd name="T10" fmla="*/ 42 w 55"/>
                <a:gd name="T11" fmla="*/ 27 h 68"/>
                <a:gd name="T12" fmla="*/ 5 w 55"/>
                <a:gd name="T13" fmla="*/ 68 h 68"/>
                <a:gd name="T14" fmla="*/ 0 w 55"/>
                <a:gd name="T15" fmla="*/ 66 h 68"/>
                <a:gd name="T16" fmla="*/ 0 w 55"/>
                <a:gd name="T17" fmla="*/ 6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68"/>
                <a:gd name="T29" fmla="*/ 55 w 5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68">
                  <a:moveTo>
                    <a:pt x="0" y="66"/>
                  </a:moveTo>
                  <a:lnTo>
                    <a:pt x="39" y="21"/>
                  </a:lnTo>
                  <a:lnTo>
                    <a:pt x="50" y="11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42" y="27"/>
                  </a:lnTo>
                  <a:lnTo>
                    <a:pt x="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0" name="Freeform 146"/>
            <p:cNvSpPr>
              <a:spLocks/>
            </p:cNvSpPr>
            <p:nvPr/>
          </p:nvSpPr>
          <p:spPr bwMode="auto">
            <a:xfrm>
              <a:off x="3156" y="3330"/>
              <a:ext cx="216" cy="26"/>
            </a:xfrm>
            <a:custGeom>
              <a:avLst/>
              <a:gdLst>
                <a:gd name="T0" fmla="*/ 0 w 216"/>
                <a:gd name="T1" fmla="*/ 0 h 26"/>
                <a:gd name="T2" fmla="*/ 10 w 216"/>
                <a:gd name="T3" fmla="*/ 10 h 26"/>
                <a:gd name="T4" fmla="*/ 26 w 216"/>
                <a:gd name="T5" fmla="*/ 20 h 26"/>
                <a:gd name="T6" fmla="*/ 52 w 216"/>
                <a:gd name="T7" fmla="*/ 26 h 26"/>
                <a:gd name="T8" fmla="*/ 133 w 216"/>
                <a:gd name="T9" fmla="*/ 20 h 26"/>
                <a:gd name="T10" fmla="*/ 216 w 216"/>
                <a:gd name="T11" fmla="*/ 15 h 26"/>
                <a:gd name="T12" fmla="*/ 216 w 216"/>
                <a:gd name="T13" fmla="*/ 7 h 26"/>
                <a:gd name="T14" fmla="*/ 133 w 216"/>
                <a:gd name="T15" fmla="*/ 13 h 26"/>
                <a:gd name="T16" fmla="*/ 52 w 216"/>
                <a:gd name="T17" fmla="*/ 15 h 26"/>
                <a:gd name="T18" fmla="*/ 36 w 216"/>
                <a:gd name="T19" fmla="*/ 13 h 26"/>
                <a:gd name="T20" fmla="*/ 21 w 216"/>
                <a:gd name="T21" fmla="*/ 10 h 26"/>
                <a:gd name="T22" fmla="*/ 8 w 216"/>
                <a:gd name="T23" fmla="*/ 5 h 26"/>
                <a:gd name="T24" fmla="*/ 0 w 216"/>
                <a:gd name="T25" fmla="*/ 0 h 26"/>
                <a:gd name="T26" fmla="*/ 0 w 2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6"/>
                <a:gd name="T43" fmla="*/ 0 h 26"/>
                <a:gd name="T44" fmla="*/ 216 w 216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" h="26">
                  <a:moveTo>
                    <a:pt x="0" y="0"/>
                  </a:moveTo>
                  <a:lnTo>
                    <a:pt x="10" y="10"/>
                  </a:lnTo>
                  <a:lnTo>
                    <a:pt x="26" y="20"/>
                  </a:lnTo>
                  <a:lnTo>
                    <a:pt x="52" y="26"/>
                  </a:lnTo>
                  <a:lnTo>
                    <a:pt x="133" y="20"/>
                  </a:lnTo>
                  <a:lnTo>
                    <a:pt x="216" y="15"/>
                  </a:lnTo>
                  <a:lnTo>
                    <a:pt x="216" y="7"/>
                  </a:lnTo>
                  <a:lnTo>
                    <a:pt x="133" y="13"/>
                  </a:lnTo>
                  <a:lnTo>
                    <a:pt x="52" y="15"/>
                  </a:lnTo>
                  <a:lnTo>
                    <a:pt x="36" y="13"/>
                  </a:lnTo>
                  <a:lnTo>
                    <a:pt x="21" y="10"/>
                  </a:lnTo>
                  <a:lnTo>
                    <a:pt x="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1" name="Freeform 147"/>
            <p:cNvSpPr>
              <a:spLocks/>
            </p:cNvSpPr>
            <p:nvPr/>
          </p:nvSpPr>
          <p:spPr bwMode="auto">
            <a:xfrm>
              <a:off x="3566" y="3444"/>
              <a:ext cx="271" cy="251"/>
            </a:xfrm>
            <a:custGeom>
              <a:avLst/>
              <a:gdLst>
                <a:gd name="T0" fmla="*/ 208 w 271"/>
                <a:gd name="T1" fmla="*/ 0 h 251"/>
                <a:gd name="T2" fmla="*/ 143 w 271"/>
                <a:gd name="T3" fmla="*/ 89 h 251"/>
                <a:gd name="T4" fmla="*/ 65 w 271"/>
                <a:gd name="T5" fmla="*/ 172 h 251"/>
                <a:gd name="T6" fmla="*/ 46 w 271"/>
                <a:gd name="T7" fmla="*/ 186 h 251"/>
                <a:gd name="T8" fmla="*/ 26 w 271"/>
                <a:gd name="T9" fmla="*/ 183 h 251"/>
                <a:gd name="T10" fmla="*/ 0 w 271"/>
                <a:gd name="T11" fmla="*/ 172 h 251"/>
                <a:gd name="T12" fmla="*/ 33 w 271"/>
                <a:gd name="T13" fmla="*/ 235 h 251"/>
                <a:gd name="T14" fmla="*/ 117 w 271"/>
                <a:gd name="T15" fmla="*/ 251 h 251"/>
                <a:gd name="T16" fmla="*/ 271 w 271"/>
                <a:gd name="T17" fmla="*/ 68 h 251"/>
                <a:gd name="T18" fmla="*/ 208 w 271"/>
                <a:gd name="T19" fmla="*/ 0 h 251"/>
                <a:gd name="T20" fmla="*/ 208 w 271"/>
                <a:gd name="T21" fmla="*/ 0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1"/>
                <a:gd name="T34" fmla="*/ 0 h 251"/>
                <a:gd name="T35" fmla="*/ 271 w 271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1" h="251">
                  <a:moveTo>
                    <a:pt x="208" y="0"/>
                  </a:moveTo>
                  <a:lnTo>
                    <a:pt x="143" y="89"/>
                  </a:lnTo>
                  <a:lnTo>
                    <a:pt x="65" y="172"/>
                  </a:lnTo>
                  <a:lnTo>
                    <a:pt x="46" y="186"/>
                  </a:lnTo>
                  <a:lnTo>
                    <a:pt x="26" y="183"/>
                  </a:lnTo>
                  <a:lnTo>
                    <a:pt x="0" y="172"/>
                  </a:lnTo>
                  <a:lnTo>
                    <a:pt x="33" y="235"/>
                  </a:lnTo>
                  <a:lnTo>
                    <a:pt x="117" y="251"/>
                  </a:lnTo>
                  <a:lnTo>
                    <a:pt x="271" y="6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2" name="Freeform 148"/>
            <p:cNvSpPr>
              <a:spLocks/>
            </p:cNvSpPr>
            <p:nvPr/>
          </p:nvSpPr>
          <p:spPr bwMode="auto">
            <a:xfrm>
              <a:off x="3401" y="3262"/>
              <a:ext cx="178" cy="109"/>
            </a:xfrm>
            <a:custGeom>
              <a:avLst/>
              <a:gdLst>
                <a:gd name="T0" fmla="*/ 16 w 178"/>
                <a:gd name="T1" fmla="*/ 31 h 109"/>
                <a:gd name="T2" fmla="*/ 107 w 178"/>
                <a:gd name="T3" fmla="*/ 34 h 109"/>
                <a:gd name="T4" fmla="*/ 136 w 178"/>
                <a:gd name="T5" fmla="*/ 31 h 109"/>
                <a:gd name="T6" fmla="*/ 149 w 178"/>
                <a:gd name="T7" fmla="*/ 23 h 109"/>
                <a:gd name="T8" fmla="*/ 162 w 178"/>
                <a:gd name="T9" fmla="*/ 0 h 109"/>
                <a:gd name="T10" fmla="*/ 178 w 178"/>
                <a:gd name="T11" fmla="*/ 41 h 109"/>
                <a:gd name="T12" fmla="*/ 133 w 178"/>
                <a:gd name="T13" fmla="*/ 101 h 109"/>
                <a:gd name="T14" fmla="*/ 50 w 178"/>
                <a:gd name="T15" fmla="*/ 109 h 109"/>
                <a:gd name="T16" fmla="*/ 0 w 178"/>
                <a:gd name="T17" fmla="*/ 109 h 109"/>
                <a:gd name="T18" fmla="*/ 16 w 178"/>
                <a:gd name="T19" fmla="*/ 31 h 109"/>
                <a:gd name="T20" fmla="*/ 16 w 178"/>
                <a:gd name="T21" fmla="*/ 3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09"/>
                <a:gd name="T35" fmla="*/ 178 w 17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09">
                  <a:moveTo>
                    <a:pt x="16" y="31"/>
                  </a:moveTo>
                  <a:lnTo>
                    <a:pt x="107" y="34"/>
                  </a:lnTo>
                  <a:lnTo>
                    <a:pt x="136" y="31"/>
                  </a:lnTo>
                  <a:lnTo>
                    <a:pt x="149" y="23"/>
                  </a:lnTo>
                  <a:lnTo>
                    <a:pt x="162" y="0"/>
                  </a:lnTo>
                  <a:lnTo>
                    <a:pt x="178" y="41"/>
                  </a:lnTo>
                  <a:lnTo>
                    <a:pt x="133" y="101"/>
                  </a:lnTo>
                  <a:lnTo>
                    <a:pt x="50" y="109"/>
                  </a:lnTo>
                  <a:lnTo>
                    <a:pt x="0" y="109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3" name="Freeform 149"/>
            <p:cNvSpPr>
              <a:spLocks/>
            </p:cNvSpPr>
            <p:nvPr/>
          </p:nvSpPr>
          <p:spPr bwMode="auto">
            <a:xfrm>
              <a:off x="3375" y="3196"/>
              <a:ext cx="224" cy="199"/>
            </a:xfrm>
            <a:custGeom>
              <a:avLst/>
              <a:gdLst>
                <a:gd name="T0" fmla="*/ 16 w 224"/>
                <a:gd name="T1" fmla="*/ 45 h 199"/>
                <a:gd name="T2" fmla="*/ 26 w 224"/>
                <a:gd name="T3" fmla="*/ 45 h 199"/>
                <a:gd name="T4" fmla="*/ 37 w 224"/>
                <a:gd name="T5" fmla="*/ 45 h 199"/>
                <a:gd name="T6" fmla="*/ 52 w 224"/>
                <a:gd name="T7" fmla="*/ 42 h 199"/>
                <a:gd name="T8" fmla="*/ 70 w 224"/>
                <a:gd name="T9" fmla="*/ 42 h 199"/>
                <a:gd name="T10" fmla="*/ 86 w 224"/>
                <a:gd name="T11" fmla="*/ 42 h 199"/>
                <a:gd name="T12" fmla="*/ 99 w 224"/>
                <a:gd name="T13" fmla="*/ 42 h 199"/>
                <a:gd name="T14" fmla="*/ 110 w 224"/>
                <a:gd name="T15" fmla="*/ 42 h 199"/>
                <a:gd name="T16" fmla="*/ 125 w 224"/>
                <a:gd name="T17" fmla="*/ 45 h 199"/>
                <a:gd name="T18" fmla="*/ 138 w 224"/>
                <a:gd name="T19" fmla="*/ 45 h 199"/>
                <a:gd name="T20" fmla="*/ 149 w 224"/>
                <a:gd name="T21" fmla="*/ 47 h 199"/>
                <a:gd name="T22" fmla="*/ 164 w 224"/>
                <a:gd name="T23" fmla="*/ 55 h 199"/>
                <a:gd name="T24" fmla="*/ 177 w 224"/>
                <a:gd name="T25" fmla="*/ 68 h 199"/>
                <a:gd name="T26" fmla="*/ 183 w 224"/>
                <a:gd name="T27" fmla="*/ 89 h 199"/>
                <a:gd name="T28" fmla="*/ 183 w 224"/>
                <a:gd name="T29" fmla="*/ 105 h 199"/>
                <a:gd name="T30" fmla="*/ 177 w 224"/>
                <a:gd name="T31" fmla="*/ 123 h 199"/>
                <a:gd name="T32" fmla="*/ 164 w 224"/>
                <a:gd name="T33" fmla="*/ 136 h 199"/>
                <a:gd name="T34" fmla="*/ 149 w 224"/>
                <a:gd name="T35" fmla="*/ 147 h 199"/>
                <a:gd name="T36" fmla="*/ 136 w 224"/>
                <a:gd name="T37" fmla="*/ 149 h 199"/>
                <a:gd name="T38" fmla="*/ 123 w 224"/>
                <a:gd name="T39" fmla="*/ 149 h 199"/>
                <a:gd name="T40" fmla="*/ 107 w 224"/>
                <a:gd name="T41" fmla="*/ 152 h 199"/>
                <a:gd name="T42" fmla="*/ 86 w 224"/>
                <a:gd name="T43" fmla="*/ 152 h 199"/>
                <a:gd name="T44" fmla="*/ 65 w 224"/>
                <a:gd name="T45" fmla="*/ 152 h 199"/>
                <a:gd name="T46" fmla="*/ 47 w 224"/>
                <a:gd name="T47" fmla="*/ 152 h 199"/>
                <a:gd name="T48" fmla="*/ 31 w 224"/>
                <a:gd name="T49" fmla="*/ 152 h 199"/>
                <a:gd name="T50" fmla="*/ 18 w 224"/>
                <a:gd name="T51" fmla="*/ 152 h 199"/>
                <a:gd name="T52" fmla="*/ 13 w 224"/>
                <a:gd name="T53" fmla="*/ 199 h 199"/>
                <a:gd name="T54" fmla="*/ 23 w 224"/>
                <a:gd name="T55" fmla="*/ 196 h 199"/>
                <a:gd name="T56" fmla="*/ 34 w 224"/>
                <a:gd name="T57" fmla="*/ 196 h 199"/>
                <a:gd name="T58" fmla="*/ 50 w 224"/>
                <a:gd name="T59" fmla="*/ 196 h 199"/>
                <a:gd name="T60" fmla="*/ 70 w 224"/>
                <a:gd name="T61" fmla="*/ 194 h 199"/>
                <a:gd name="T62" fmla="*/ 81 w 224"/>
                <a:gd name="T63" fmla="*/ 194 h 199"/>
                <a:gd name="T64" fmla="*/ 91 w 224"/>
                <a:gd name="T65" fmla="*/ 194 h 199"/>
                <a:gd name="T66" fmla="*/ 104 w 224"/>
                <a:gd name="T67" fmla="*/ 191 h 199"/>
                <a:gd name="T68" fmla="*/ 117 w 224"/>
                <a:gd name="T69" fmla="*/ 188 h 199"/>
                <a:gd name="T70" fmla="*/ 130 w 224"/>
                <a:gd name="T71" fmla="*/ 188 h 199"/>
                <a:gd name="T72" fmla="*/ 146 w 224"/>
                <a:gd name="T73" fmla="*/ 188 h 199"/>
                <a:gd name="T74" fmla="*/ 159 w 224"/>
                <a:gd name="T75" fmla="*/ 183 h 199"/>
                <a:gd name="T76" fmla="*/ 172 w 224"/>
                <a:gd name="T77" fmla="*/ 178 h 199"/>
                <a:gd name="T78" fmla="*/ 183 w 224"/>
                <a:gd name="T79" fmla="*/ 167 h 199"/>
                <a:gd name="T80" fmla="*/ 196 w 224"/>
                <a:gd name="T81" fmla="*/ 157 h 199"/>
                <a:gd name="T82" fmla="*/ 204 w 224"/>
                <a:gd name="T83" fmla="*/ 144 h 199"/>
                <a:gd name="T84" fmla="*/ 214 w 224"/>
                <a:gd name="T85" fmla="*/ 128 h 199"/>
                <a:gd name="T86" fmla="*/ 219 w 224"/>
                <a:gd name="T87" fmla="*/ 113 h 199"/>
                <a:gd name="T88" fmla="*/ 224 w 224"/>
                <a:gd name="T89" fmla="*/ 97 h 199"/>
                <a:gd name="T90" fmla="*/ 224 w 224"/>
                <a:gd name="T91" fmla="*/ 81 h 199"/>
                <a:gd name="T92" fmla="*/ 222 w 224"/>
                <a:gd name="T93" fmla="*/ 66 h 199"/>
                <a:gd name="T94" fmla="*/ 214 w 224"/>
                <a:gd name="T95" fmla="*/ 50 h 199"/>
                <a:gd name="T96" fmla="*/ 206 w 224"/>
                <a:gd name="T97" fmla="*/ 37 h 199"/>
                <a:gd name="T98" fmla="*/ 193 w 224"/>
                <a:gd name="T99" fmla="*/ 24 h 199"/>
                <a:gd name="T100" fmla="*/ 175 w 224"/>
                <a:gd name="T101" fmla="*/ 14 h 199"/>
                <a:gd name="T102" fmla="*/ 164 w 224"/>
                <a:gd name="T103" fmla="*/ 11 h 199"/>
                <a:gd name="T104" fmla="*/ 154 w 224"/>
                <a:gd name="T105" fmla="*/ 6 h 199"/>
                <a:gd name="T106" fmla="*/ 141 w 224"/>
                <a:gd name="T107" fmla="*/ 3 h 199"/>
                <a:gd name="T108" fmla="*/ 128 w 224"/>
                <a:gd name="T109" fmla="*/ 0 h 199"/>
                <a:gd name="T110" fmla="*/ 16 w 224"/>
                <a:gd name="T111" fmla="*/ 45 h 1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199"/>
                <a:gd name="T170" fmla="*/ 224 w 224"/>
                <a:gd name="T171" fmla="*/ 199 h 1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199">
                  <a:moveTo>
                    <a:pt x="16" y="45"/>
                  </a:moveTo>
                  <a:lnTo>
                    <a:pt x="16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7" y="45"/>
                  </a:lnTo>
                  <a:lnTo>
                    <a:pt x="47" y="45"/>
                  </a:lnTo>
                  <a:lnTo>
                    <a:pt x="52" y="42"/>
                  </a:lnTo>
                  <a:lnTo>
                    <a:pt x="60" y="42"/>
                  </a:lnTo>
                  <a:lnTo>
                    <a:pt x="70" y="42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10" y="42"/>
                  </a:lnTo>
                  <a:lnTo>
                    <a:pt x="117" y="45"/>
                  </a:lnTo>
                  <a:lnTo>
                    <a:pt x="125" y="45"/>
                  </a:lnTo>
                  <a:lnTo>
                    <a:pt x="130" y="45"/>
                  </a:lnTo>
                  <a:lnTo>
                    <a:pt x="138" y="45"/>
                  </a:lnTo>
                  <a:lnTo>
                    <a:pt x="144" y="47"/>
                  </a:lnTo>
                  <a:lnTo>
                    <a:pt x="149" y="47"/>
                  </a:lnTo>
                  <a:lnTo>
                    <a:pt x="154" y="50"/>
                  </a:lnTo>
                  <a:lnTo>
                    <a:pt x="164" y="55"/>
                  </a:lnTo>
                  <a:lnTo>
                    <a:pt x="172" y="63"/>
                  </a:lnTo>
                  <a:lnTo>
                    <a:pt x="177" y="68"/>
                  </a:lnTo>
                  <a:lnTo>
                    <a:pt x="180" y="79"/>
                  </a:lnTo>
                  <a:lnTo>
                    <a:pt x="183" y="89"/>
                  </a:lnTo>
                  <a:lnTo>
                    <a:pt x="185" y="97"/>
                  </a:lnTo>
                  <a:lnTo>
                    <a:pt x="183" y="105"/>
                  </a:lnTo>
                  <a:lnTo>
                    <a:pt x="183" y="115"/>
                  </a:lnTo>
                  <a:lnTo>
                    <a:pt x="177" y="123"/>
                  </a:lnTo>
                  <a:lnTo>
                    <a:pt x="172" y="131"/>
                  </a:lnTo>
                  <a:lnTo>
                    <a:pt x="164" y="136"/>
                  </a:lnTo>
                  <a:lnTo>
                    <a:pt x="159" y="144"/>
                  </a:lnTo>
                  <a:lnTo>
                    <a:pt x="149" y="147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28" y="149"/>
                  </a:lnTo>
                  <a:lnTo>
                    <a:pt x="123" y="149"/>
                  </a:lnTo>
                  <a:lnTo>
                    <a:pt x="117" y="152"/>
                  </a:lnTo>
                  <a:lnTo>
                    <a:pt x="107" y="152"/>
                  </a:lnTo>
                  <a:lnTo>
                    <a:pt x="97" y="152"/>
                  </a:lnTo>
                  <a:lnTo>
                    <a:pt x="86" y="152"/>
                  </a:lnTo>
                  <a:lnTo>
                    <a:pt x="76" y="152"/>
                  </a:lnTo>
                  <a:lnTo>
                    <a:pt x="65" y="152"/>
                  </a:lnTo>
                  <a:lnTo>
                    <a:pt x="55" y="152"/>
                  </a:lnTo>
                  <a:lnTo>
                    <a:pt x="47" y="152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6" y="152"/>
                  </a:lnTo>
                  <a:lnTo>
                    <a:pt x="18" y="152"/>
                  </a:lnTo>
                  <a:lnTo>
                    <a:pt x="16" y="152"/>
                  </a:lnTo>
                  <a:lnTo>
                    <a:pt x="13" y="199"/>
                  </a:lnTo>
                  <a:lnTo>
                    <a:pt x="16" y="196"/>
                  </a:lnTo>
                  <a:lnTo>
                    <a:pt x="23" y="196"/>
                  </a:lnTo>
                  <a:lnTo>
                    <a:pt x="26" y="196"/>
                  </a:lnTo>
                  <a:lnTo>
                    <a:pt x="34" y="196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60" y="194"/>
                  </a:lnTo>
                  <a:lnTo>
                    <a:pt x="70" y="194"/>
                  </a:lnTo>
                  <a:lnTo>
                    <a:pt x="76" y="194"/>
                  </a:lnTo>
                  <a:lnTo>
                    <a:pt x="81" y="194"/>
                  </a:lnTo>
                  <a:lnTo>
                    <a:pt x="86" y="194"/>
                  </a:lnTo>
                  <a:lnTo>
                    <a:pt x="91" y="194"/>
                  </a:lnTo>
                  <a:lnTo>
                    <a:pt x="99" y="191"/>
                  </a:lnTo>
                  <a:lnTo>
                    <a:pt x="104" y="191"/>
                  </a:lnTo>
                  <a:lnTo>
                    <a:pt x="110" y="188"/>
                  </a:lnTo>
                  <a:lnTo>
                    <a:pt x="117" y="188"/>
                  </a:lnTo>
                  <a:lnTo>
                    <a:pt x="123" y="188"/>
                  </a:lnTo>
                  <a:lnTo>
                    <a:pt x="130" y="188"/>
                  </a:lnTo>
                  <a:lnTo>
                    <a:pt x="138" y="188"/>
                  </a:lnTo>
                  <a:lnTo>
                    <a:pt x="146" y="188"/>
                  </a:lnTo>
                  <a:lnTo>
                    <a:pt x="151" y="186"/>
                  </a:lnTo>
                  <a:lnTo>
                    <a:pt x="159" y="183"/>
                  </a:lnTo>
                  <a:lnTo>
                    <a:pt x="164" y="180"/>
                  </a:lnTo>
                  <a:lnTo>
                    <a:pt x="172" y="178"/>
                  </a:lnTo>
                  <a:lnTo>
                    <a:pt x="177" y="173"/>
                  </a:lnTo>
                  <a:lnTo>
                    <a:pt x="183" y="167"/>
                  </a:lnTo>
                  <a:lnTo>
                    <a:pt x="188" y="162"/>
                  </a:lnTo>
                  <a:lnTo>
                    <a:pt x="196" y="157"/>
                  </a:lnTo>
                  <a:lnTo>
                    <a:pt x="198" y="149"/>
                  </a:lnTo>
                  <a:lnTo>
                    <a:pt x="204" y="144"/>
                  </a:lnTo>
                  <a:lnTo>
                    <a:pt x="209" y="136"/>
                  </a:lnTo>
                  <a:lnTo>
                    <a:pt x="214" y="128"/>
                  </a:lnTo>
                  <a:lnTo>
                    <a:pt x="217" y="120"/>
                  </a:lnTo>
                  <a:lnTo>
                    <a:pt x="219" y="113"/>
                  </a:lnTo>
                  <a:lnTo>
                    <a:pt x="222" y="105"/>
                  </a:lnTo>
                  <a:lnTo>
                    <a:pt x="224" y="97"/>
                  </a:lnTo>
                  <a:lnTo>
                    <a:pt x="224" y="89"/>
                  </a:lnTo>
                  <a:lnTo>
                    <a:pt x="224" y="81"/>
                  </a:lnTo>
                  <a:lnTo>
                    <a:pt x="222" y="74"/>
                  </a:lnTo>
                  <a:lnTo>
                    <a:pt x="222" y="66"/>
                  </a:lnTo>
                  <a:lnTo>
                    <a:pt x="217" y="58"/>
                  </a:lnTo>
                  <a:lnTo>
                    <a:pt x="214" y="50"/>
                  </a:lnTo>
                  <a:lnTo>
                    <a:pt x="211" y="45"/>
                  </a:lnTo>
                  <a:lnTo>
                    <a:pt x="206" y="37"/>
                  </a:lnTo>
                  <a:lnTo>
                    <a:pt x="198" y="29"/>
                  </a:lnTo>
                  <a:lnTo>
                    <a:pt x="193" y="24"/>
                  </a:lnTo>
                  <a:lnTo>
                    <a:pt x="183" y="19"/>
                  </a:lnTo>
                  <a:lnTo>
                    <a:pt x="175" y="14"/>
                  </a:lnTo>
                  <a:lnTo>
                    <a:pt x="170" y="11"/>
                  </a:lnTo>
                  <a:lnTo>
                    <a:pt x="164" y="11"/>
                  </a:lnTo>
                  <a:lnTo>
                    <a:pt x="159" y="8"/>
                  </a:lnTo>
                  <a:lnTo>
                    <a:pt x="154" y="6"/>
                  </a:lnTo>
                  <a:lnTo>
                    <a:pt x="146" y="3"/>
                  </a:lnTo>
                  <a:lnTo>
                    <a:pt x="141" y="3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0" y="3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4" name="Freeform 150"/>
            <p:cNvSpPr>
              <a:spLocks/>
            </p:cNvSpPr>
            <p:nvPr/>
          </p:nvSpPr>
          <p:spPr bwMode="auto">
            <a:xfrm>
              <a:off x="3529" y="3382"/>
              <a:ext cx="331" cy="339"/>
            </a:xfrm>
            <a:custGeom>
              <a:avLst/>
              <a:gdLst>
                <a:gd name="T0" fmla="*/ 149 w 331"/>
                <a:gd name="T1" fmla="*/ 2 h 339"/>
                <a:gd name="T2" fmla="*/ 133 w 331"/>
                <a:gd name="T3" fmla="*/ 15 h 339"/>
                <a:gd name="T4" fmla="*/ 112 w 331"/>
                <a:gd name="T5" fmla="*/ 39 h 339"/>
                <a:gd name="T6" fmla="*/ 99 w 331"/>
                <a:gd name="T7" fmla="*/ 54 h 339"/>
                <a:gd name="T8" fmla="*/ 83 w 331"/>
                <a:gd name="T9" fmla="*/ 73 h 339"/>
                <a:gd name="T10" fmla="*/ 68 w 331"/>
                <a:gd name="T11" fmla="*/ 91 h 339"/>
                <a:gd name="T12" fmla="*/ 50 w 331"/>
                <a:gd name="T13" fmla="*/ 112 h 339"/>
                <a:gd name="T14" fmla="*/ 26 w 331"/>
                <a:gd name="T15" fmla="*/ 141 h 339"/>
                <a:gd name="T16" fmla="*/ 10 w 331"/>
                <a:gd name="T17" fmla="*/ 167 h 339"/>
                <a:gd name="T18" fmla="*/ 3 w 331"/>
                <a:gd name="T19" fmla="*/ 195 h 339"/>
                <a:gd name="T20" fmla="*/ 3 w 331"/>
                <a:gd name="T21" fmla="*/ 227 h 339"/>
                <a:gd name="T22" fmla="*/ 8 w 331"/>
                <a:gd name="T23" fmla="*/ 250 h 339"/>
                <a:gd name="T24" fmla="*/ 16 w 331"/>
                <a:gd name="T25" fmla="*/ 268 h 339"/>
                <a:gd name="T26" fmla="*/ 29 w 331"/>
                <a:gd name="T27" fmla="*/ 284 h 339"/>
                <a:gd name="T28" fmla="*/ 44 w 331"/>
                <a:gd name="T29" fmla="*/ 302 h 339"/>
                <a:gd name="T30" fmla="*/ 60 w 331"/>
                <a:gd name="T31" fmla="*/ 318 h 339"/>
                <a:gd name="T32" fmla="*/ 78 w 331"/>
                <a:gd name="T33" fmla="*/ 328 h 339"/>
                <a:gd name="T34" fmla="*/ 94 w 331"/>
                <a:gd name="T35" fmla="*/ 336 h 339"/>
                <a:gd name="T36" fmla="*/ 125 w 331"/>
                <a:gd name="T37" fmla="*/ 336 h 339"/>
                <a:gd name="T38" fmla="*/ 154 w 331"/>
                <a:gd name="T39" fmla="*/ 328 h 339"/>
                <a:gd name="T40" fmla="*/ 177 w 331"/>
                <a:gd name="T41" fmla="*/ 313 h 339"/>
                <a:gd name="T42" fmla="*/ 196 w 331"/>
                <a:gd name="T43" fmla="*/ 300 h 339"/>
                <a:gd name="T44" fmla="*/ 211 w 331"/>
                <a:gd name="T45" fmla="*/ 279 h 339"/>
                <a:gd name="T46" fmla="*/ 227 w 331"/>
                <a:gd name="T47" fmla="*/ 263 h 339"/>
                <a:gd name="T48" fmla="*/ 243 w 331"/>
                <a:gd name="T49" fmla="*/ 242 h 339"/>
                <a:gd name="T50" fmla="*/ 261 w 331"/>
                <a:gd name="T51" fmla="*/ 224 h 339"/>
                <a:gd name="T52" fmla="*/ 277 w 331"/>
                <a:gd name="T53" fmla="*/ 203 h 339"/>
                <a:gd name="T54" fmla="*/ 295 w 331"/>
                <a:gd name="T55" fmla="*/ 182 h 339"/>
                <a:gd name="T56" fmla="*/ 308 w 331"/>
                <a:gd name="T57" fmla="*/ 164 h 339"/>
                <a:gd name="T58" fmla="*/ 326 w 331"/>
                <a:gd name="T59" fmla="*/ 143 h 339"/>
                <a:gd name="T60" fmla="*/ 311 w 331"/>
                <a:gd name="T61" fmla="*/ 91 h 339"/>
                <a:gd name="T62" fmla="*/ 162 w 331"/>
                <a:gd name="T63" fmla="*/ 263 h 339"/>
                <a:gd name="T64" fmla="*/ 144 w 331"/>
                <a:gd name="T65" fmla="*/ 276 h 339"/>
                <a:gd name="T66" fmla="*/ 123 w 331"/>
                <a:gd name="T67" fmla="*/ 284 h 339"/>
                <a:gd name="T68" fmla="*/ 97 w 331"/>
                <a:gd name="T69" fmla="*/ 287 h 339"/>
                <a:gd name="T70" fmla="*/ 73 w 331"/>
                <a:gd name="T71" fmla="*/ 276 h 339"/>
                <a:gd name="T72" fmla="*/ 55 w 331"/>
                <a:gd name="T73" fmla="*/ 253 h 339"/>
                <a:gd name="T74" fmla="*/ 47 w 331"/>
                <a:gd name="T75" fmla="*/ 229 h 339"/>
                <a:gd name="T76" fmla="*/ 47 w 331"/>
                <a:gd name="T77" fmla="*/ 208 h 339"/>
                <a:gd name="T78" fmla="*/ 55 w 331"/>
                <a:gd name="T79" fmla="*/ 190 h 339"/>
                <a:gd name="T80" fmla="*/ 68 w 331"/>
                <a:gd name="T81" fmla="*/ 164 h 339"/>
                <a:gd name="T82" fmla="*/ 91 w 331"/>
                <a:gd name="T83" fmla="*/ 141 h 339"/>
                <a:gd name="T84" fmla="*/ 107 w 331"/>
                <a:gd name="T85" fmla="*/ 120 h 339"/>
                <a:gd name="T86" fmla="*/ 125 w 331"/>
                <a:gd name="T87" fmla="*/ 101 h 339"/>
                <a:gd name="T88" fmla="*/ 141 w 331"/>
                <a:gd name="T89" fmla="*/ 81 h 339"/>
                <a:gd name="T90" fmla="*/ 159 w 331"/>
                <a:gd name="T91" fmla="*/ 62 h 339"/>
                <a:gd name="T92" fmla="*/ 175 w 331"/>
                <a:gd name="T93" fmla="*/ 44 h 339"/>
                <a:gd name="T94" fmla="*/ 193 w 331"/>
                <a:gd name="T95" fmla="*/ 26 h 339"/>
                <a:gd name="T96" fmla="*/ 185 w 331"/>
                <a:gd name="T97" fmla="*/ 0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339"/>
                <a:gd name="T149" fmla="*/ 331 w 331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339">
                  <a:moveTo>
                    <a:pt x="185" y="0"/>
                  </a:moveTo>
                  <a:lnTo>
                    <a:pt x="149" y="2"/>
                  </a:lnTo>
                  <a:lnTo>
                    <a:pt x="144" y="5"/>
                  </a:lnTo>
                  <a:lnTo>
                    <a:pt x="138" y="10"/>
                  </a:lnTo>
                  <a:lnTo>
                    <a:pt x="133" y="15"/>
                  </a:lnTo>
                  <a:lnTo>
                    <a:pt x="125" y="23"/>
                  </a:lnTo>
                  <a:lnTo>
                    <a:pt x="117" y="34"/>
                  </a:lnTo>
                  <a:lnTo>
                    <a:pt x="112" y="39"/>
                  </a:lnTo>
                  <a:lnTo>
                    <a:pt x="110" y="44"/>
                  </a:lnTo>
                  <a:lnTo>
                    <a:pt x="102" y="49"/>
                  </a:lnTo>
                  <a:lnTo>
                    <a:pt x="99" y="54"/>
                  </a:lnTo>
                  <a:lnTo>
                    <a:pt x="94" y="62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8" y="78"/>
                  </a:lnTo>
                  <a:lnTo>
                    <a:pt x="73" y="83"/>
                  </a:lnTo>
                  <a:lnTo>
                    <a:pt x="68" y="91"/>
                  </a:lnTo>
                  <a:lnTo>
                    <a:pt x="63" y="96"/>
                  </a:lnTo>
                  <a:lnTo>
                    <a:pt x="57" y="101"/>
                  </a:lnTo>
                  <a:lnTo>
                    <a:pt x="50" y="112"/>
                  </a:lnTo>
                  <a:lnTo>
                    <a:pt x="39" y="122"/>
                  </a:lnTo>
                  <a:lnTo>
                    <a:pt x="31" y="133"/>
                  </a:lnTo>
                  <a:lnTo>
                    <a:pt x="26" y="141"/>
                  </a:lnTo>
                  <a:lnTo>
                    <a:pt x="21" y="148"/>
                  </a:lnTo>
                  <a:lnTo>
                    <a:pt x="16" y="156"/>
                  </a:lnTo>
                  <a:lnTo>
                    <a:pt x="10" y="167"/>
                  </a:lnTo>
                  <a:lnTo>
                    <a:pt x="8" y="174"/>
                  </a:lnTo>
                  <a:lnTo>
                    <a:pt x="5" y="185"/>
                  </a:lnTo>
                  <a:lnTo>
                    <a:pt x="3" y="195"/>
                  </a:lnTo>
                  <a:lnTo>
                    <a:pt x="0" y="206"/>
                  </a:lnTo>
                  <a:lnTo>
                    <a:pt x="3" y="216"/>
                  </a:lnTo>
                  <a:lnTo>
                    <a:pt x="3" y="227"/>
                  </a:lnTo>
                  <a:lnTo>
                    <a:pt x="5" y="240"/>
                  </a:lnTo>
                  <a:lnTo>
                    <a:pt x="5" y="245"/>
                  </a:lnTo>
                  <a:lnTo>
                    <a:pt x="8" y="250"/>
                  </a:lnTo>
                  <a:lnTo>
                    <a:pt x="10" y="255"/>
                  </a:lnTo>
                  <a:lnTo>
                    <a:pt x="13" y="263"/>
                  </a:lnTo>
                  <a:lnTo>
                    <a:pt x="16" y="268"/>
                  </a:lnTo>
                  <a:lnTo>
                    <a:pt x="18" y="274"/>
                  </a:lnTo>
                  <a:lnTo>
                    <a:pt x="23" y="279"/>
                  </a:lnTo>
                  <a:lnTo>
                    <a:pt x="29" y="284"/>
                  </a:lnTo>
                  <a:lnTo>
                    <a:pt x="31" y="289"/>
                  </a:lnTo>
                  <a:lnTo>
                    <a:pt x="37" y="297"/>
                  </a:lnTo>
                  <a:lnTo>
                    <a:pt x="44" y="302"/>
                  </a:lnTo>
                  <a:lnTo>
                    <a:pt x="50" y="308"/>
                  </a:lnTo>
                  <a:lnTo>
                    <a:pt x="55" y="313"/>
                  </a:lnTo>
                  <a:lnTo>
                    <a:pt x="60" y="318"/>
                  </a:lnTo>
                  <a:lnTo>
                    <a:pt x="65" y="323"/>
                  </a:lnTo>
                  <a:lnTo>
                    <a:pt x="73" y="326"/>
                  </a:lnTo>
                  <a:lnTo>
                    <a:pt x="78" y="328"/>
                  </a:lnTo>
                  <a:lnTo>
                    <a:pt x="83" y="331"/>
                  </a:lnTo>
                  <a:lnTo>
                    <a:pt x="89" y="334"/>
                  </a:lnTo>
                  <a:lnTo>
                    <a:pt x="94" y="336"/>
                  </a:lnTo>
                  <a:lnTo>
                    <a:pt x="104" y="336"/>
                  </a:lnTo>
                  <a:lnTo>
                    <a:pt x="115" y="339"/>
                  </a:lnTo>
                  <a:lnTo>
                    <a:pt x="125" y="336"/>
                  </a:lnTo>
                  <a:lnTo>
                    <a:pt x="136" y="336"/>
                  </a:lnTo>
                  <a:lnTo>
                    <a:pt x="144" y="331"/>
                  </a:lnTo>
                  <a:lnTo>
                    <a:pt x="154" y="328"/>
                  </a:lnTo>
                  <a:lnTo>
                    <a:pt x="162" y="323"/>
                  </a:lnTo>
                  <a:lnTo>
                    <a:pt x="170" y="318"/>
                  </a:lnTo>
                  <a:lnTo>
                    <a:pt x="177" y="313"/>
                  </a:lnTo>
                  <a:lnTo>
                    <a:pt x="185" y="308"/>
                  </a:lnTo>
                  <a:lnTo>
                    <a:pt x="190" y="302"/>
                  </a:lnTo>
                  <a:lnTo>
                    <a:pt x="196" y="300"/>
                  </a:lnTo>
                  <a:lnTo>
                    <a:pt x="201" y="292"/>
                  </a:lnTo>
                  <a:lnTo>
                    <a:pt x="209" y="284"/>
                  </a:lnTo>
                  <a:lnTo>
                    <a:pt x="211" y="279"/>
                  </a:lnTo>
                  <a:lnTo>
                    <a:pt x="217" y="274"/>
                  </a:lnTo>
                  <a:lnTo>
                    <a:pt x="222" y="268"/>
                  </a:lnTo>
                  <a:lnTo>
                    <a:pt x="227" y="263"/>
                  </a:lnTo>
                  <a:lnTo>
                    <a:pt x="232" y="255"/>
                  </a:lnTo>
                  <a:lnTo>
                    <a:pt x="237" y="250"/>
                  </a:lnTo>
                  <a:lnTo>
                    <a:pt x="243" y="242"/>
                  </a:lnTo>
                  <a:lnTo>
                    <a:pt x="248" y="237"/>
                  </a:lnTo>
                  <a:lnTo>
                    <a:pt x="253" y="229"/>
                  </a:lnTo>
                  <a:lnTo>
                    <a:pt x="261" y="224"/>
                  </a:lnTo>
                  <a:lnTo>
                    <a:pt x="266" y="216"/>
                  </a:lnTo>
                  <a:lnTo>
                    <a:pt x="271" y="208"/>
                  </a:lnTo>
                  <a:lnTo>
                    <a:pt x="277" y="203"/>
                  </a:lnTo>
                  <a:lnTo>
                    <a:pt x="282" y="195"/>
                  </a:lnTo>
                  <a:lnTo>
                    <a:pt x="287" y="188"/>
                  </a:lnTo>
                  <a:lnTo>
                    <a:pt x="295" y="182"/>
                  </a:lnTo>
                  <a:lnTo>
                    <a:pt x="297" y="174"/>
                  </a:lnTo>
                  <a:lnTo>
                    <a:pt x="303" y="169"/>
                  </a:lnTo>
                  <a:lnTo>
                    <a:pt x="308" y="164"/>
                  </a:lnTo>
                  <a:lnTo>
                    <a:pt x="313" y="159"/>
                  </a:lnTo>
                  <a:lnTo>
                    <a:pt x="318" y="148"/>
                  </a:lnTo>
                  <a:lnTo>
                    <a:pt x="326" y="143"/>
                  </a:lnTo>
                  <a:lnTo>
                    <a:pt x="329" y="141"/>
                  </a:lnTo>
                  <a:lnTo>
                    <a:pt x="331" y="138"/>
                  </a:lnTo>
                  <a:lnTo>
                    <a:pt x="311" y="91"/>
                  </a:lnTo>
                  <a:lnTo>
                    <a:pt x="172" y="258"/>
                  </a:lnTo>
                  <a:lnTo>
                    <a:pt x="167" y="258"/>
                  </a:lnTo>
                  <a:lnTo>
                    <a:pt x="162" y="263"/>
                  </a:lnTo>
                  <a:lnTo>
                    <a:pt x="157" y="268"/>
                  </a:lnTo>
                  <a:lnTo>
                    <a:pt x="151" y="271"/>
                  </a:lnTo>
                  <a:lnTo>
                    <a:pt x="144" y="276"/>
                  </a:lnTo>
                  <a:lnTo>
                    <a:pt x="138" y="279"/>
                  </a:lnTo>
                  <a:lnTo>
                    <a:pt x="130" y="281"/>
                  </a:lnTo>
                  <a:lnTo>
                    <a:pt x="123" y="284"/>
                  </a:lnTo>
                  <a:lnTo>
                    <a:pt x="115" y="287"/>
                  </a:lnTo>
                  <a:lnTo>
                    <a:pt x="107" y="287"/>
                  </a:lnTo>
                  <a:lnTo>
                    <a:pt x="97" y="287"/>
                  </a:lnTo>
                  <a:lnTo>
                    <a:pt x="89" y="284"/>
                  </a:lnTo>
                  <a:lnTo>
                    <a:pt x="81" y="279"/>
                  </a:lnTo>
                  <a:lnTo>
                    <a:pt x="73" y="276"/>
                  </a:lnTo>
                  <a:lnTo>
                    <a:pt x="65" y="268"/>
                  </a:lnTo>
                  <a:lnTo>
                    <a:pt x="60" y="261"/>
                  </a:lnTo>
                  <a:lnTo>
                    <a:pt x="55" y="253"/>
                  </a:lnTo>
                  <a:lnTo>
                    <a:pt x="50" y="245"/>
                  </a:lnTo>
                  <a:lnTo>
                    <a:pt x="47" y="237"/>
                  </a:lnTo>
                  <a:lnTo>
                    <a:pt x="47" y="229"/>
                  </a:lnTo>
                  <a:lnTo>
                    <a:pt x="47" y="221"/>
                  </a:lnTo>
                  <a:lnTo>
                    <a:pt x="47" y="216"/>
                  </a:lnTo>
                  <a:lnTo>
                    <a:pt x="47" y="208"/>
                  </a:lnTo>
                  <a:lnTo>
                    <a:pt x="50" y="201"/>
                  </a:lnTo>
                  <a:lnTo>
                    <a:pt x="52" y="195"/>
                  </a:lnTo>
                  <a:lnTo>
                    <a:pt x="55" y="190"/>
                  </a:lnTo>
                  <a:lnTo>
                    <a:pt x="60" y="180"/>
                  </a:lnTo>
                  <a:lnTo>
                    <a:pt x="65" y="172"/>
                  </a:lnTo>
                  <a:lnTo>
                    <a:pt x="68" y="164"/>
                  </a:lnTo>
                  <a:lnTo>
                    <a:pt x="73" y="159"/>
                  </a:lnTo>
                  <a:lnTo>
                    <a:pt x="81" y="148"/>
                  </a:lnTo>
                  <a:lnTo>
                    <a:pt x="91" y="141"/>
                  </a:lnTo>
                  <a:lnTo>
                    <a:pt x="97" y="133"/>
                  </a:lnTo>
                  <a:lnTo>
                    <a:pt x="102" y="125"/>
                  </a:lnTo>
                  <a:lnTo>
                    <a:pt x="107" y="120"/>
                  </a:lnTo>
                  <a:lnTo>
                    <a:pt x="112" y="114"/>
                  </a:lnTo>
                  <a:lnTo>
                    <a:pt x="117" y="107"/>
                  </a:lnTo>
                  <a:lnTo>
                    <a:pt x="125" y="101"/>
                  </a:lnTo>
                  <a:lnTo>
                    <a:pt x="130" y="94"/>
                  </a:lnTo>
                  <a:lnTo>
                    <a:pt x="138" y="88"/>
                  </a:lnTo>
                  <a:lnTo>
                    <a:pt x="141" y="81"/>
                  </a:lnTo>
                  <a:lnTo>
                    <a:pt x="149" y="75"/>
                  </a:lnTo>
                  <a:lnTo>
                    <a:pt x="154" y="68"/>
                  </a:lnTo>
                  <a:lnTo>
                    <a:pt x="159" y="62"/>
                  </a:lnTo>
                  <a:lnTo>
                    <a:pt x="164" y="54"/>
                  </a:lnTo>
                  <a:lnTo>
                    <a:pt x="170" y="49"/>
                  </a:lnTo>
                  <a:lnTo>
                    <a:pt x="175" y="44"/>
                  </a:lnTo>
                  <a:lnTo>
                    <a:pt x="180" y="41"/>
                  </a:lnTo>
                  <a:lnTo>
                    <a:pt x="188" y="31"/>
                  </a:lnTo>
                  <a:lnTo>
                    <a:pt x="193" y="26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5" name="Freeform 151"/>
            <p:cNvSpPr>
              <a:spLocks/>
            </p:cNvSpPr>
            <p:nvPr/>
          </p:nvSpPr>
          <p:spPr bwMode="auto">
            <a:xfrm>
              <a:off x="3704" y="3384"/>
              <a:ext cx="146" cy="146"/>
            </a:xfrm>
            <a:custGeom>
              <a:avLst/>
              <a:gdLst>
                <a:gd name="T0" fmla="*/ 0 w 146"/>
                <a:gd name="T1" fmla="*/ 26 h 146"/>
                <a:gd name="T2" fmla="*/ 10 w 146"/>
                <a:gd name="T3" fmla="*/ 29 h 146"/>
                <a:gd name="T4" fmla="*/ 15 w 146"/>
                <a:gd name="T5" fmla="*/ 29 h 146"/>
                <a:gd name="T6" fmla="*/ 21 w 146"/>
                <a:gd name="T7" fmla="*/ 34 h 146"/>
                <a:gd name="T8" fmla="*/ 26 w 146"/>
                <a:gd name="T9" fmla="*/ 34 h 146"/>
                <a:gd name="T10" fmla="*/ 34 w 146"/>
                <a:gd name="T11" fmla="*/ 39 h 146"/>
                <a:gd name="T12" fmla="*/ 39 w 146"/>
                <a:gd name="T13" fmla="*/ 42 h 146"/>
                <a:gd name="T14" fmla="*/ 47 w 146"/>
                <a:gd name="T15" fmla="*/ 50 h 146"/>
                <a:gd name="T16" fmla="*/ 55 w 146"/>
                <a:gd name="T17" fmla="*/ 52 h 146"/>
                <a:gd name="T18" fmla="*/ 62 w 146"/>
                <a:gd name="T19" fmla="*/ 63 h 146"/>
                <a:gd name="T20" fmla="*/ 70 w 146"/>
                <a:gd name="T21" fmla="*/ 68 h 146"/>
                <a:gd name="T22" fmla="*/ 75 w 146"/>
                <a:gd name="T23" fmla="*/ 76 h 146"/>
                <a:gd name="T24" fmla="*/ 83 w 146"/>
                <a:gd name="T25" fmla="*/ 84 h 146"/>
                <a:gd name="T26" fmla="*/ 91 w 146"/>
                <a:gd name="T27" fmla="*/ 89 h 146"/>
                <a:gd name="T28" fmla="*/ 94 w 146"/>
                <a:gd name="T29" fmla="*/ 97 h 146"/>
                <a:gd name="T30" fmla="*/ 102 w 146"/>
                <a:gd name="T31" fmla="*/ 105 h 146"/>
                <a:gd name="T32" fmla="*/ 104 w 146"/>
                <a:gd name="T33" fmla="*/ 110 h 146"/>
                <a:gd name="T34" fmla="*/ 109 w 146"/>
                <a:gd name="T35" fmla="*/ 118 h 146"/>
                <a:gd name="T36" fmla="*/ 117 w 146"/>
                <a:gd name="T37" fmla="*/ 128 h 146"/>
                <a:gd name="T38" fmla="*/ 122 w 146"/>
                <a:gd name="T39" fmla="*/ 139 h 146"/>
                <a:gd name="T40" fmla="*/ 125 w 146"/>
                <a:gd name="T41" fmla="*/ 144 h 146"/>
                <a:gd name="T42" fmla="*/ 128 w 146"/>
                <a:gd name="T43" fmla="*/ 146 h 146"/>
                <a:gd name="T44" fmla="*/ 146 w 146"/>
                <a:gd name="T45" fmla="*/ 105 h 146"/>
                <a:gd name="T46" fmla="*/ 143 w 146"/>
                <a:gd name="T47" fmla="*/ 102 h 146"/>
                <a:gd name="T48" fmla="*/ 141 w 146"/>
                <a:gd name="T49" fmla="*/ 94 h 146"/>
                <a:gd name="T50" fmla="*/ 138 w 146"/>
                <a:gd name="T51" fmla="*/ 86 h 146"/>
                <a:gd name="T52" fmla="*/ 133 w 146"/>
                <a:gd name="T53" fmla="*/ 81 h 146"/>
                <a:gd name="T54" fmla="*/ 130 w 146"/>
                <a:gd name="T55" fmla="*/ 73 h 146"/>
                <a:gd name="T56" fmla="*/ 125 w 146"/>
                <a:gd name="T57" fmla="*/ 66 h 146"/>
                <a:gd name="T58" fmla="*/ 117 w 146"/>
                <a:gd name="T59" fmla="*/ 58 h 146"/>
                <a:gd name="T60" fmla="*/ 109 w 146"/>
                <a:gd name="T61" fmla="*/ 50 h 146"/>
                <a:gd name="T62" fmla="*/ 102 w 146"/>
                <a:gd name="T63" fmla="*/ 39 h 146"/>
                <a:gd name="T64" fmla="*/ 91 w 146"/>
                <a:gd name="T65" fmla="*/ 32 h 146"/>
                <a:gd name="T66" fmla="*/ 83 w 146"/>
                <a:gd name="T67" fmla="*/ 26 h 146"/>
                <a:gd name="T68" fmla="*/ 78 w 146"/>
                <a:gd name="T69" fmla="*/ 24 h 146"/>
                <a:gd name="T70" fmla="*/ 70 w 146"/>
                <a:gd name="T71" fmla="*/ 19 h 146"/>
                <a:gd name="T72" fmla="*/ 65 w 146"/>
                <a:gd name="T73" fmla="*/ 13 h 146"/>
                <a:gd name="T74" fmla="*/ 57 w 146"/>
                <a:gd name="T75" fmla="*/ 11 h 146"/>
                <a:gd name="T76" fmla="*/ 52 w 146"/>
                <a:gd name="T77" fmla="*/ 6 h 146"/>
                <a:gd name="T78" fmla="*/ 42 w 146"/>
                <a:gd name="T79" fmla="*/ 3 h 146"/>
                <a:gd name="T80" fmla="*/ 36 w 146"/>
                <a:gd name="T81" fmla="*/ 0 h 146"/>
                <a:gd name="T82" fmla="*/ 0 w 146"/>
                <a:gd name="T83" fmla="*/ 26 h 146"/>
                <a:gd name="T84" fmla="*/ 0 w 146"/>
                <a:gd name="T85" fmla="*/ 26 h 1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6"/>
                <a:gd name="T130" fmla="*/ 0 h 146"/>
                <a:gd name="T131" fmla="*/ 146 w 146"/>
                <a:gd name="T132" fmla="*/ 146 h 1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6" h="146">
                  <a:moveTo>
                    <a:pt x="0" y="26"/>
                  </a:moveTo>
                  <a:lnTo>
                    <a:pt x="10" y="29"/>
                  </a:lnTo>
                  <a:lnTo>
                    <a:pt x="15" y="29"/>
                  </a:lnTo>
                  <a:lnTo>
                    <a:pt x="21" y="34"/>
                  </a:lnTo>
                  <a:lnTo>
                    <a:pt x="26" y="34"/>
                  </a:lnTo>
                  <a:lnTo>
                    <a:pt x="34" y="39"/>
                  </a:lnTo>
                  <a:lnTo>
                    <a:pt x="39" y="42"/>
                  </a:lnTo>
                  <a:lnTo>
                    <a:pt x="47" y="50"/>
                  </a:lnTo>
                  <a:lnTo>
                    <a:pt x="55" y="52"/>
                  </a:lnTo>
                  <a:lnTo>
                    <a:pt x="62" y="63"/>
                  </a:lnTo>
                  <a:lnTo>
                    <a:pt x="70" y="68"/>
                  </a:lnTo>
                  <a:lnTo>
                    <a:pt x="75" y="76"/>
                  </a:lnTo>
                  <a:lnTo>
                    <a:pt x="83" y="84"/>
                  </a:lnTo>
                  <a:lnTo>
                    <a:pt x="91" y="89"/>
                  </a:lnTo>
                  <a:lnTo>
                    <a:pt x="94" y="97"/>
                  </a:lnTo>
                  <a:lnTo>
                    <a:pt x="102" y="105"/>
                  </a:lnTo>
                  <a:lnTo>
                    <a:pt x="104" y="110"/>
                  </a:lnTo>
                  <a:lnTo>
                    <a:pt x="109" y="118"/>
                  </a:lnTo>
                  <a:lnTo>
                    <a:pt x="117" y="128"/>
                  </a:lnTo>
                  <a:lnTo>
                    <a:pt x="122" y="139"/>
                  </a:lnTo>
                  <a:lnTo>
                    <a:pt x="125" y="144"/>
                  </a:lnTo>
                  <a:lnTo>
                    <a:pt x="128" y="146"/>
                  </a:lnTo>
                  <a:lnTo>
                    <a:pt x="146" y="105"/>
                  </a:lnTo>
                  <a:lnTo>
                    <a:pt x="143" y="102"/>
                  </a:lnTo>
                  <a:lnTo>
                    <a:pt x="141" y="94"/>
                  </a:lnTo>
                  <a:lnTo>
                    <a:pt x="138" y="86"/>
                  </a:lnTo>
                  <a:lnTo>
                    <a:pt x="133" y="81"/>
                  </a:lnTo>
                  <a:lnTo>
                    <a:pt x="130" y="73"/>
                  </a:lnTo>
                  <a:lnTo>
                    <a:pt x="125" y="66"/>
                  </a:lnTo>
                  <a:lnTo>
                    <a:pt x="117" y="58"/>
                  </a:lnTo>
                  <a:lnTo>
                    <a:pt x="109" y="50"/>
                  </a:lnTo>
                  <a:lnTo>
                    <a:pt x="102" y="39"/>
                  </a:lnTo>
                  <a:lnTo>
                    <a:pt x="91" y="32"/>
                  </a:lnTo>
                  <a:lnTo>
                    <a:pt x="83" y="26"/>
                  </a:lnTo>
                  <a:lnTo>
                    <a:pt x="78" y="24"/>
                  </a:lnTo>
                  <a:lnTo>
                    <a:pt x="70" y="19"/>
                  </a:lnTo>
                  <a:lnTo>
                    <a:pt x="65" y="13"/>
                  </a:lnTo>
                  <a:lnTo>
                    <a:pt x="57" y="11"/>
                  </a:lnTo>
                  <a:lnTo>
                    <a:pt x="52" y="6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6" name="Freeform 152"/>
            <p:cNvSpPr>
              <a:spLocks/>
            </p:cNvSpPr>
            <p:nvPr/>
          </p:nvSpPr>
          <p:spPr bwMode="auto">
            <a:xfrm>
              <a:off x="3425" y="3296"/>
              <a:ext cx="127" cy="41"/>
            </a:xfrm>
            <a:custGeom>
              <a:avLst/>
              <a:gdLst>
                <a:gd name="T0" fmla="*/ 5 w 127"/>
                <a:gd name="T1" fmla="*/ 7 h 41"/>
                <a:gd name="T2" fmla="*/ 47 w 127"/>
                <a:gd name="T3" fmla="*/ 10 h 41"/>
                <a:gd name="T4" fmla="*/ 86 w 127"/>
                <a:gd name="T5" fmla="*/ 10 h 41"/>
                <a:gd name="T6" fmla="*/ 107 w 127"/>
                <a:gd name="T7" fmla="*/ 7 h 41"/>
                <a:gd name="T8" fmla="*/ 122 w 127"/>
                <a:gd name="T9" fmla="*/ 5 h 41"/>
                <a:gd name="T10" fmla="*/ 127 w 127"/>
                <a:gd name="T11" fmla="*/ 0 h 41"/>
                <a:gd name="T12" fmla="*/ 125 w 127"/>
                <a:gd name="T13" fmla="*/ 10 h 41"/>
                <a:gd name="T14" fmla="*/ 117 w 127"/>
                <a:gd name="T15" fmla="*/ 23 h 41"/>
                <a:gd name="T16" fmla="*/ 107 w 127"/>
                <a:gd name="T17" fmla="*/ 34 h 41"/>
                <a:gd name="T18" fmla="*/ 86 w 127"/>
                <a:gd name="T19" fmla="*/ 39 h 41"/>
                <a:gd name="T20" fmla="*/ 39 w 127"/>
                <a:gd name="T21" fmla="*/ 41 h 41"/>
                <a:gd name="T22" fmla="*/ 0 w 127"/>
                <a:gd name="T23" fmla="*/ 41 h 41"/>
                <a:gd name="T24" fmla="*/ 5 w 127"/>
                <a:gd name="T25" fmla="*/ 7 h 41"/>
                <a:gd name="T26" fmla="*/ 5 w 127"/>
                <a:gd name="T27" fmla="*/ 7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"/>
                <a:gd name="T43" fmla="*/ 0 h 41"/>
                <a:gd name="T44" fmla="*/ 127 w 127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" h="41">
                  <a:moveTo>
                    <a:pt x="5" y="7"/>
                  </a:moveTo>
                  <a:lnTo>
                    <a:pt x="47" y="10"/>
                  </a:lnTo>
                  <a:lnTo>
                    <a:pt x="86" y="10"/>
                  </a:lnTo>
                  <a:lnTo>
                    <a:pt x="107" y="7"/>
                  </a:lnTo>
                  <a:lnTo>
                    <a:pt x="122" y="5"/>
                  </a:lnTo>
                  <a:lnTo>
                    <a:pt x="127" y="0"/>
                  </a:lnTo>
                  <a:lnTo>
                    <a:pt x="125" y="10"/>
                  </a:lnTo>
                  <a:lnTo>
                    <a:pt x="117" y="23"/>
                  </a:lnTo>
                  <a:lnTo>
                    <a:pt x="107" y="34"/>
                  </a:lnTo>
                  <a:lnTo>
                    <a:pt x="86" y="39"/>
                  </a:lnTo>
                  <a:lnTo>
                    <a:pt x="39" y="41"/>
                  </a:lnTo>
                  <a:lnTo>
                    <a:pt x="0" y="4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7" name="Freeform 153"/>
            <p:cNvSpPr>
              <a:spLocks/>
            </p:cNvSpPr>
            <p:nvPr/>
          </p:nvSpPr>
          <p:spPr bwMode="auto">
            <a:xfrm>
              <a:off x="3602" y="3476"/>
              <a:ext cx="196" cy="182"/>
            </a:xfrm>
            <a:custGeom>
              <a:avLst/>
              <a:gdLst>
                <a:gd name="T0" fmla="*/ 170 w 196"/>
                <a:gd name="T1" fmla="*/ 0 h 182"/>
                <a:gd name="T2" fmla="*/ 102 w 196"/>
                <a:gd name="T3" fmla="*/ 86 h 182"/>
                <a:gd name="T4" fmla="*/ 42 w 196"/>
                <a:gd name="T5" fmla="*/ 154 h 182"/>
                <a:gd name="T6" fmla="*/ 21 w 196"/>
                <a:gd name="T7" fmla="*/ 164 h 182"/>
                <a:gd name="T8" fmla="*/ 0 w 196"/>
                <a:gd name="T9" fmla="*/ 167 h 182"/>
                <a:gd name="T10" fmla="*/ 16 w 196"/>
                <a:gd name="T11" fmla="*/ 177 h 182"/>
                <a:gd name="T12" fmla="*/ 37 w 196"/>
                <a:gd name="T13" fmla="*/ 182 h 182"/>
                <a:gd name="T14" fmla="*/ 55 w 196"/>
                <a:gd name="T15" fmla="*/ 177 h 182"/>
                <a:gd name="T16" fmla="*/ 78 w 196"/>
                <a:gd name="T17" fmla="*/ 164 h 182"/>
                <a:gd name="T18" fmla="*/ 196 w 196"/>
                <a:gd name="T19" fmla="*/ 26 h 182"/>
                <a:gd name="T20" fmla="*/ 185 w 196"/>
                <a:gd name="T21" fmla="*/ 13 h 182"/>
                <a:gd name="T22" fmla="*/ 170 w 196"/>
                <a:gd name="T23" fmla="*/ 0 h 182"/>
                <a:gd name="T24" fmla="*/ 170 w 196"/>
                <a:gd name="T25" fmla="*/ 0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182"/>
                <a:gd name="T41" fmla="*/ 196 w 196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182">
                  <a:moveTo>
                    <a:pt x="170" y="0"/>
                  </a:moveTo>
                  <a:lnTo>
                    <a:pt x="102" y="86"/>
                  </a:lnTo>
                  <a:lnTo>
                    <a:pt x="42" y="154"/>
                  </a:lnTo>
                  <a:lnTo>
                    <a:pt x="21" y="164"/>
                  </a:lnTo>
                  <a:lnTo>
                    <a:pt x="0" y="167"/>
                  </a:lnTo>
                  <a:lnTo>
                    <a:pt x="16" y="177"/>
                  </a:lnTo>
                  <a:lnTo>
                    <a:pt x="37" y="182"/>
                  </a:lnTo>
                  <a:lnTo>
                    <a:pt x="55" y="177"/>
                  </a:lnTo>
                  <a:lnTo>
                    <a:pt x="78" y="164"/>
                  </a:lnTo>
                  <a:lnTo>
                    <a:pt x="196" y="26"/>
                  </a:lnTo>
                  <a:lnTo>
                    <a:pt x="185" y="1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8" name="Freeform 154"/>
            <p:cNvSpPr>
              <a:spLocks/>
            </p:cNvSpPr>
            <p:nvPr/>
          </p:nvSpPr>
          <p:spPr bwMode="auto">
            <a:xfrm>
              <a:off x="3365" y="3215"/>
              <a:ext cx="67" cy="182"/>
            </a:xfrm>
            <a:custGeom>
              <a:avLst/>
              <a:gdLst>
                <a:gd name="T0" fmla="*/ 0 w 67"/>
                <a:gd name="T1" fmla="*/ 0 h 182"/>
                <a:gd name="T2" fmla="*/ 2 w 67"/>
                <a:gd name="T3" fmla="*/ 2 h 182"/>
                <a:gd name="T4" fmla="*/ 7 w 67"/>
                <a:gd name="T5" fmla="*/ 8 h 182"/>
                <a:gd name="T6" fmla="*/ 13 w 67"/>
                <a:gd name="T7" fmla="*/ 15 h 182"/>
                <a:gd name="T8" fmla="*/ 15 w 67"/>
                <a:gd name="T9" fmla="*/ 21 h 182"/>
                <a:gd name="T10" fmla="*/ 18 w 67"/>
                <a:gd name="T11" fmla="*/ 26 h 182"/>
                <a:gd name="T12" fmla="*/ 20 w 67"/>
                <a:gd name="T13" fmla="*/ 31 h 182"/>
                <a:gd name="T14" fmla="*/ 23 w 67"/>
                <a:gd name="T15" fmla="*/ 39 h 182"/>
                <a:gd name="T16" fmla="*/ 23 w 67"/>
                <a:gd name="T17" fmla="*/ 47 h 182"/>
                <a:gd name="T18" fmla="*/ 26 w 67"/>
                <a:gd name="T19" fmla="*/ 57 h 182"/>
                <a:gd name="T20" fmla="*/ 26 w 67"/>
                <a:gd name="T21" fmla="*/ 65 h 182"/>
                <a:gd name="T22" fmla="*/ 28 w 67"/>
                <a:gd name="T23" fmla="*/ 78 h 182"/>
                <a:gd name="T24" fmla="*/ 26 w 67"/>
                <a:gd name="T25" fmla="*/ 86 h 182"/>
                <a:gd name="T26" fmla="*/ 26 w 67"/>
                <a:gd name="T27" fmla="*/ 96 h 182"/>
                <a:gd name="T28" fmla="*/ 26 w 67"/>
                <a:gd name="T29" fmla="*/ 107 h 182"/>
                <a:gd name="T30" fmla="*/ 26 w 67"/>
                <a:gd name="T31" fmla="*/ 117 h 182"/>
                <a:gd name="T32" fmla="*/ 23 w 67"/>
                <a:gd name="T33" fmla="*/ 125 h 182"/>
                <a:gd name="T34" fmla="*/ 23 w 67"/>
                <a:gd name="T35" fmla="*/ 135 h 182"/>
                <a:gd name="T36" fmla="*/ 20 w 67"/>
                <a:gd name="T37" fmla="*/ 143 h 182"/>
                <a:gd name="T38" fmla="*/ 20 w 67"/>
                <a:gd name="T39" fmla="*/ 151 h 182"/>
                <a:gd name="T40" fmla="*/ 18 w 67"/>
                <a:gd name="T41" fmla="*/ 156 h 182"/>
                <a:gd name="T42" fmla="*/ 18 w 67"/>
                <a:gd name="T43" fmla="*/ 164 h 182"/>
                <a:gd name="T44" fmla="*/ 15 w 67"/>
                <a:gd name="T45" fmla="*/ 169 h 182"/>
                <a:gd name="T46" fmla="*/ 15 w 67"/>
                <a:gd name="T47" fmla="*/ 175 h 182"/>
                <a:gd name="T48" fmla="*/ 13 w 67"/>
                <a:gd name="T49" fmla="*/ 180 h 182"/>
                <a:gd name="T50" fmla="*/ 13 w 67"/>
                <a:gd name="T51" fmla="*/ 182 h 182"/>
                <a:gd name="T52" fmla="*/ 57 w 67"/>
                <a:gd name="T53" fmla="*/ 169 h 182"/>
                <a:gd name="T54" fmla="*/ 57 w 67"/>
                <a:gd name="T55" fmla="*/ 167 h 182"/>
                <a:gd name="T56" fmla="*/ 60 w 67"/>
                <a:gd name="T57" fmla="*/ 159 h 182"/>
                <a:gd name="T58" fmla="*/ 60 w 67"/>
                <a:gd name="T59" fmla="*/ 151 h 182"/>
                <a:gd name="T60" fmla="*/ 62 w 67"/>
                <a:gd name="T61" fmla="*/ 143 h 182"/>
                <a:gd name="T62" fmla="*/ 65 w 67"/>
                <a:gd name="T63" fmla="*/ 135 h 182"/>
                <a:gd name="T64" fmla="*/ 67 w 67"/>
                <a:gd name="T65" fmla="*/ 128 h 182"/>
                <a:gd name="T66" fmla="*/ 67 w 67"/>
                <a:gd name="T67" fmla="*/ 120 h 182"/>
                <a:gd name="T68" fmla="*/ 67 w 67"/>
                <a:gd name="T69" fmla="*/ 115 h 182"/>
                <a:gd name="T70" fmla="*/ 67 w 67"/>
                <a:gd name="T71" fmla="*/ 109 h 182"/>
                <a:gd name="T72" fmla="*/ 67 w 67"/>
                <a:gd name="T73" fmla="*/ 104 h 182"/>
                <a:gd name="T74" fmla="*/ 67 w 67"/>
                <a:gd name="T75" fmla="*/ 96 h 182"/>
                <a:gd name="T76" fmla="*/ 67 w 67"/>
                <a:gd name="T77" fmla="*/ 88 h 182"/>
                <a:gd name="T78" fmla="*/ 67 w 67"/>
                <a:gd name="T79" fmla="*/ 83 h 182"/>
                <a:gd name="T80" fmla="*/ 67 w 67"/>
                <a:gd name="T81" fmla="*/ 78 h 182"/>
                <a:gd name="T82" fmla="*/ 65 w 67"/>
                <a:gd name="T83" fmla="*/ 70 h 182"/>
                <a:gd name="T84" fmla="*/ 65 w 67"/>
                <a:gd name="T85" fmla="*/ 62 h 182"/>
                <a:gd name="T86" fmla="*/ 65 w 67"/>
                <a:gd name="T87" fmla="*/ 55 h 182"/>
                <a:gd name="T88" fmla="*/ 62 w 67"/>
                <a:gd name="T89" fmla="*/ 47 h 182"/>
                <a:gd name="T90" fmla="*/ 60 w 67"/>
                <a:gd name="T91" fmla="*/ 39 h 182"/>
                <a:gd name="T92" fmla="*/ 60 w 67"/>
                <a:gd name="T93" fmla="*/ 31 h 182"/>
                <a:gd name="T94" fmla="*/ 57 w 67"/>
                <a:gd name="T95" fmla="*/ 21 h 182"/>
                <a:gd name="T96" fmla="*/ 54 w 67"/>
                <a:gd name="T97" fmla="*/ 13 h 182"/>
                <a:gd name="T98" fmla="*/ 0 w 67"/>
                <a:gd name="T99" fmla="*/ 0 h 182"/>
                <a:gd name="T100" fmla="*/ 0 w 67"/>
                <a:gd name="T101" fmla="*/ 0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182"/>
                <a:gd name="T155" fmla="*/ 67 w 67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182">
                  <a:moveTo>
                    <a:pt x="0" y="0"/>
                  </a:moveTo>
                  <a:lnTo>
                    <a:pt x="2" y="2"/>
                  </a:lnTo>
                  <a:lnTo>
                    <a:pt x="7" y="8"/>
                  </a:lnTo>
                  <a:lnTo>
                    <a:pt x="13" y="15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3" y="47"/>
                  </a:lnTo>
                  <a:lnTo>
                    <a:pt x="26" y="57"/>
                  </a:lnTo>
                  <a:lnTo>
                    <a:pt x="26" y="65"/>
                  </a:lnTo>
                  <a:lnTo>
                    <a:pt x="28" y="78"/>
                  </a:lnTo>
                  <a:lnTo>
                    <a:pt x="26" y="86"/>
                  </a:lnTo>
                  <a:lnTo>
                    <a:pt x="26" y="96"/>
                  </a:lnTo>
                  <a:lnTo>
                    <a:pt x="26" y="107"/>
                  </a:lnTo>
                  <a:lnTo>
                    <a:pt x="26" y="117"/>
                  </a:lnTo>
                  <a:lnTo>
                    <a:pt x="23" y="125"/>
                  </a:lnTo>
                  <a:lnTo>
                    <a:pt x="23" y="135"/>
                  </a:lnTo>
                  <a:lnTo>
                    <a:pt x="20" y="143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64"/>
                  </a:lnTo>
                  <a:lnTo>
                    <a:pt x="15" y="169"/>
                  </a:lnTo>
                  <a:lnTo>
                    <a:pt x="15" y="175"/>
                  </a:lnTo>
                  <a:lnTo>
                    <a:pt x="13" y="180"/>
                  </a:lnTo>
                  <a:lnTo>
                    <a:pt x="13" y="182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60" y="159"/>
                  </a:lnTo>
                  <a:lnTo>
                    <a:pt x="60" y="151"/>
                  </a:lnTo>
                  <a:lnTo>
                    <a:pt x="62" y="143"/>
                  </a:lnTo>
                  <a:lnTo>
                    <a:pt x="65" y="135"/>
                  </a:lnTo>
                  <a:lnTo>
                    <a:pt x="67" y="128"/>
                  </a:lnTo>
                  <a:lnTo>
                    <a:pt x="67" y="120"/>
                  </a:lnTo>
                  <a:lnTo>
                    <a:pt x="67" y="115"/>
                  </a:lnTo>
                  <a:lnTo>
                    <a:pt x="67" y="109"/>
                  </a:lnTo>
                  <a:lnTo>
                    <a:pt x="67" y="104"/>
                  </a:lnTo>
                  <a:lnTo>
                    <a:pt x="67" y="96"/>
                  </a:lnTo>
                  <a:lnTo>
                    <a:pt x="67" y="88"/>
                  </a:lnTo>
                  <a:lnTo>
                    <a:pt x="67" y="83"/>
                  </a:lnTo>
                  <a:lnTo>
                    <a:pt x="67" y="78"/>
                  </a:lnTo>
                  <a:lnTo>
                    <a:pt x="65" y="70"/>
                  </a:lnTo>
                  <a:lnTo>
                    <a:pt x="65" y="62"/>
                  </a:lnTo>
                  <a:lnTo>
                    <a:pt x="65" y="55"/>
                  </a:lnTo>
                  <a:lnTo>
                    <a:pt x="62" y="47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7" y="21"/>
                  </a:lnTo>
                  <a:lnTo>
                    <a:pt x="5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89" name="Freeform 155"/>
            <p:cNvSpPr>
              <a:spLocks/>
            </p:cNvSpPr>
            <p:nvPr/>
          </p:nvSpPr>
          <p:spPr bwMode="auto">
            <a:xfrm>
              <a:off x="3432" y="3249"/>
              <a:ext cx="113" cy="36"/>
            </a:xfrm>
            <a:custGeom>
              <a:avLst/>
              <a:gdLst>
                <a:gd name="T0" fmla="*/ 0 w 113"/>
                <a:gd name="T1" fmla="*/ 0 h 36"/>
                <a:gd name="T2" fmla="*/ 37 w 113"/>
                <a:gd name="T3" fmla="*/ 0 h 36"/>
                <a:gd name="T4" fmla="*/ 68 w 113"/>
                <a:gd name="T5" fmla="*/ 2 h 36"/>
                <a:gd name="T6" fmla="*/ 84 w 113"/>
                <a:gd name="T7" fmla="*/ 5 h 36"/>
                <a:gd name="T8" fmla="*/ 97 w 113"/>
                <a:gd name="T9" fmla="*/ 10 h 36"/>
                <a:gd name="T10" fmla="*/ 107 w 113"/>
                <a:gd name="T11" fmla="*/ 15 h 36"/>
                <a:gd name="T12" fmla="*/ 113 w 113"/>
                <a:gd name="T13" fmla="*/ 26 h 36"/>
                <a:gd name="T14" fmla="*/ 107 w 113"/>
                <a:gd name="T15" fmla="*/ 31 h 36"/>
                <a:gd name="T16" fmla="*/ 97 w 113"/>
                <a:gd name="T17" fmla="*/ 36 h 36"/>
                <a:gd name="T18" fmla="*/ 73 w 113"/>
                <a:gd name="T19" fmla="*/ 36 h 36"/>
                <a:gd name="T20" fmla="*/ 8 w 113"/>
                <a:gd name="T21" fmla="*/ 36 h 36"/>
                <a:gd name="T22" fmla="*/ 6 w 113"/>
                <a:gd name="T23" fmla="*/ 18 h 36"/>
                <a:gd name="T24" fmla="*/ 3 w 113"/>
                <a:gd name="T25" fmla="*/ 5 h 36"/>
                <a:gd name="T26" fmla="*/ 0 w 113"/>
                <a:gd name="T27" fmla="*/ 0 h 36"/>
                <a:gd name="T28" fmla="*/ 0 w 113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36"/>
                <a:gd name="T47" fmla="*/ 113 w 11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36">
                  <a:moveTo>
                    <a:pt x="0" y="0"/>
                  </a:moveTo>
                  <a:lnTo>
                    <a:pt x="37" y="0"/>
                  </a:lnTo>
                  <a:lnTo>
                    <a:pt x="68" y="2"/>
                  </a:lnTo>
                  <a:lnTo>
                    <a:pt x="84" y="5"/>
                  </a:lnTo>
                  <a:lnTo>
                    <a:pt x="97" y="10"/>
                  </a:lnTo>
                  <a:lnTo>
                    <a:pt x="107" y="15"/>
                  </a:lnTo>
                  <a:lnTo>
                    <a:pt x="113" y="26"/>
                  </a:lnTo>
                  <a:lnTo>
                    <a:pt x="107" y="31"/>
                  </a:lnTo>
                  <a:lnTo>
                    <a:pt x="97" y="36"/>
                  </a:lnTo>
                  <a:lnTo>
                    <a:pt x="73" y="36"/>
                  </a:lnTo>
                  <a:lnTo>
                    <a:pt x="8" y="36"/>
                  </a:lnTo>
                  <a:lnTo>
                    <a:pt x="6" y="18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0" name="Freeform 156"/>
            <p:cNvSpPr>
              <a:spLocks/>
            </p:cNvSpPr>
            <p:nvPr/>
          </p:nvSpPr>
          <p:spPr bwMode="auto">
            <a:xfrm>
              <a:off x="3589" y="3429"/>
              <a:ext cx="162" cy="185"/>
            </a:xfrm>
            <a:custGeom>
              <a:avLst/>
              <a:gdLst>
                <a:gd name="T0" fmla="*/ 130 w 162"/>
                <a:gd name="T1" fmla="*/ 0 h 185"/>
                <a:gd name="T2" fmla="*/ 146 w 162"/>
                <a:gd name="T3" fmla="*/ 7 h 185"/>
                <a:gd name="T4" fmla="*/ 162 w 162"/>
                <a:gd name="T5" fmla="*/ 21 h 185"/>
                <a:gd name="T6" fmla="*/ 112 w 162"/>
                <a:gd name="T7" fmla="*/ 88 h 185"/>
                <a:gd name="T8" fmla="*/ 42 w 162"/>
                <a:gd name="T9" fmla="*/ 164 h 185"/>
                <a:gd name="T10" fmla="*/ 23 w 162"/>
                <a:gd name="T11" fmla="*/ 182 h 185"/>
                <a:gd name="T12" fmla="*/ 16 w 162"/>
                <a:gd name="T13" fmla="*/ 185 h 185"/>
                <a:gd name="T14" fmla="*/ 0 w 162"/>
                <a:gd name="T15" fmla="*/ 182 h 185"/>
                <a:gd name="T16" fmla="*/ 3 w 162"/>
                <a:gd name="T17" fmla="*/ 164 h 185"/>
                <a:gd name="T18" fmla="*/ 10 w 162"/>
                <a:gd name="T19" fmla="*/ 146 h 185"/>
                <a:gd name="T20" fmla="*/ 57 w 162"/>
                <a:gd name="T21" fmla="*/ 88 h 185"/>
                <a:gd name="T22" fmla="*/ 130 w 162"/>
                <a:gd name="T23" fmla="*/ 0 h 185"/>
                <a:gd name="T24" fmla="*/ 130 w 162"/>
                <a:gd name="T25" fmla="*/ 0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185"/>
                <a:gd name="T41" fmla="*/ 162 w 162"/>
                <a:gd name="T42" fmla="*/ 185 h 1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185">
                  <a:moveTo>
                    <a:pt x="130" y="0"/>
                  </a:moveTo>
                  <a:lnTo>
                    <a:pt x="146" y="7"/>
                  </a:lnTo>
                  <a:lnTo>
                    <a:pt x="162" y="21"/>
                  </a:lnTo>
                  <a:lnTo>
                    <a:pt x="112" y="88"/>
                  </a:lnTo>
                  <a:lnTo>
                    <a:pt x="42" y="164"/>
                  </a:lnTo>
                  <a:lnTo>
                    <a:pt x="23" y="182"/>
                  </a:lnTo>
                  <a:lnTo>
                    <a:pt x="16" y="185"/>
                  </a:lnTo>
                  <a:lnTo>
                    <a:pt x="0" y="182"/>
                  </a:lnTo>
                  <a:lnTo>
                    <a:pt x="3" y="164"/>
                  </a:lnTo>
                  <a:lnTo>
                    <a:pt x="10" y="146"/>
                  </a:lnTo>
                  <a:lnTo>
                    <a:pt x="57" y="8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1" name="Freeform 157"/>
            <p:cNvSpPr>
              <a:spLocks/>
            </p:cNvSpPr>
            <p:nvPr/>
          </p:nvSpPr>
          <p:spPr bwMode="auto">
            <a:xfrm>
              <a:off x="3445" y="3256"/>
              <a:ext cx="84" cy="19"/>
            </a:xfrm>
            <a:custGeom>
              <a:avLst/>
              <a:gdLst>
                <a:gd name="T0" fmla="*/ 0 w 84"/>
                <a:gd name="T1" fmla="*/ 3 h 19"/>
                <a:gd name="T2" fmla="*/ 24 w 84"/>
                <a:gd name="T3" fmla="*/ 0 h 19"/>
                <a:gd name="T4" fmla="*/ 53 w 84"/>
                <a:gd name="T5" fmla="*/ 3 h 19"/>
                <a:gd name="T6" fmla="*/ 71 w 84"/>
                <a:gd name="T7" fmla="*/ 6 h 19"/>
                <a:gd name="T8" fmla="*/ 79 w 84"/>
                <a:gd name="T9" fmla="*/ 8 h 19"/>
                <a:gd name="T10" fmla="*/ 84 w 84"/>
                <a:gd name="T11" fmla="*/ 14 h 19"/>
                <a:gd name="T12" fmla="*/ 76 w 84"/>
                <a:gd name="T13" fmla="*/ 19 h 19"/>
                <a:gd name="T14" fmla="*/ 27 w 84"/>
                <a:gd name="T15" fmla="*/ 19 h 19"/>
                <a:gd name="T16" fmla="*/ 0 w 84"/>
                <a:gd name="T17" fmla="*/ 19 h 19"/>
                <a:gd name="T18" fmla="*/ 0 w 84"/>
                <a:gd name="T19" fmla="*/ 8 h 19"/>
                <a:gd name="T20" fmla="*/ 0 w 84"/>
                <a:gd name="T21" fmla="*/ 6 h 19"/>
                <a:gd name="T22" fmla="*/ 0 w 84"/>
                <a:gd name="T23" fmla="*/ 3 h 19"/>
                <a:gd name="T24" fmla="*/ 0 w 84"/>
                <a:gd name="T25" fmla="*/ 3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19"/>
                <a:gd name="T41" fmla="*/ 84 w 8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19">
                  <a:moveTo>
                    <a:pt x="0" y="3"/>
                  </a:moveTo>
                  <a:lnTo>
                    <a:pt x="24" y="0"/>
                  </a:lnTo>
                  <a:lnTo>
                    <a:pt x="5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4" y="14"/>
                  </a:lnTo>
                  <a:lnTo>
                    <a:pt x="76" y="19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2" name="Freeform 158"/>
            <p:cNvSpPr>
              <a:spLocks/>
            </p:cNvSpPr>
            <p:nvPr/>
          </p:nvSpPr>
          <p:spPr bwMode="auto">
            <a:xfrm>
              <a:off x="3599" y="3442"/>
              <a:ext cx="136" cy="159"/>
            </a:xfrm>
            <a:custGeom>
              <a:avLst/>
              <a:gdLst>
                <a:gd name="T0" fmla="*/ 123 w 136"/>
                <a:gd name="T1" fmla="*/ 0 h 159"/>
                <a:gd name="T2" fmla="*/ 131 w 136"/>
                <a:gd name="T3" fmla="*/ 5 h 159"/>
                <a:gd name="T4" fmla="*/ 136 w 136"/>
                <a:gd name="T5" fmla="*/ 8 h 159"/>
                <a:gd name="T6" fmla="*/ 97 w 136"/>
                <a:gd name="T7" fmla="*/ 54 h 159"/>
                <a:gd name="T8" fmla="*/ 37 w 136"/>
                <a:gd name="T9" fmla="*/ 125 h 159"/>
                <a:gd name="T10" fmla="*/ 0 w 136"/>
                <a:gd name="T11" fmla="*/ 159 h 159"/>
                <a:gd name="T12" fmla="*/ 0 w 136"/>
                <a:gd name="T13" fmla="*/ 151 h 159"/>
                <a:gd name="T14" fmla="*/ 6 w 136"/>
                <a:gd name="T15" fmla="*/ 143 h 159"/>
                <a:gd name="T16" fmla="*/ 27 w 136"/>
                <a:gd name="T17" fmla="*/ 114 h 159"/>
                <a:gd name="T18" fmla="*/ 123 w 136"/>
                <a:gd name="T19" fmla="*/ 0 h 159"/>
                <a:gd name="T20" fmla="*/ 123 w 136"/>
                <a:gd name="T21" fmla="*/ 0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159"/>
                <a:gd name="T35" fmla="*/ 136 w 136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159">
                  <a:moveTo>
                    <a:pt x="123" y="0"/>
                  </a:moveTo>
                  <a:lnTo>
                    <a:pt x="131" y="5"/>
                  </a:lnTo>
                  <a:lnTo>
                    <a:pt x="136" y="8"/>
                  </a:lnTo>
                  <a:lnTo>
                    <a:pt x="97" y="54"/>
                  </a:lnTo>
                  <a:lnTo>
                    <a:pt x="37" y="125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6" y="143"/>
                  </a:lnTo>
                  <a:lnTo>
                    <a:pt x="27" y="11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3" name="Freeform 159"/>
            <p:cNvSpPr>
              <a:spLocks/>
            </p:cNvSpPr>
            <p:nvPr/>
          </p:nvSpPr>
          <p:spPr bwMode="auto">
            <a:xfrm>
              <a:off x="3344" y="2516"/>
              <a:ext cx="68" cy="73"/>
            </a:xfrm>
            <a:custGeom>
              <a:avLst/>
              <a:gdLst>
                <a:gd name="T0" fmla="*/ 34 w 68"/>
                <a:gd name="T1" fmla="*/ 73 h 73"/>
                <a:gd name="T2" fmla="*/ 41 w 68"/>
                <a:gd name="T3" fmla="*/ 70 h 73"/>
                <a:gd name="T4" fmla="*/ 47 w 68"/>
                <a:gd name="T5" fmla="*/ 67 h 73"/>
                <a:gd name="T6" fmla="*/ 52 w 68"/>
                <a:gd name="T7" fmla="*/ 65 h 73"/>
                <a:gd name="T8" fmla="*/ 57 w 68"/>
                <a:gd name="T9" fmla="*/ 60 h 73"/>
                <a:gd name="T10" fmla="*/ 60 w 68"/>
                <a:gd name="T11" fmla="*/ 54 h 73"/>
                <a:gd name="T12" fmla="*/ 65 w 68"/>
                <a:gd name="T13" fmla="*/ 49 h 73"/>
                <a:gd name="T14" fmla="*/ 68 w 68"/>
                <a:gd name="T15" fmla="*/ 41 h 73"/>
                <a:gd name="T16" fmla="*/ 68 w 68"/>
                <a:gd name="T17" fmla="*/ 36 h 73"/>
                <a:gd name="T18" fmla="*/ 68 w 68"/>
                <a:gd name="T19" fmla="*/ 28 h 73"/>
                <a:gd name="T20" fmla="*/ 65 w 68"/>
                <a:gd name="T21" fmla="*/ 23 h 73"/>
                <a:gd name="T22" fmla="*/ 60 w 68"/>
                <a:gd name="T23" fmla="*/ 15 h 73"/>
                <a:gd name="T24" fmla="*/ 57 w 68"/>
                <a:gd name="T25" fmla="*/ 10 h 73"/>
                <a:gd name="T26" fmla="*/ 52 w 68"/>
                <a:gd name="T27" fmla="*/ 5 h 73"/>
                <a:gd name="T28" fmla="*/ 47 w 68"/>
                <a:gd name="T29" fmla="*/ 2 h 73"/>
                <a:gd name="T30" fmla="*/ 41 w 68"/>
                <a:gd name="T31" fmla="*/ 0 h 73"/>
                <a:gd name="T32" fmla="*/ 34 w 68"/>
                <a:gd name="T33" fmla="*/ 0 h 73"/>
                <a:gd name="T34" fmla="*/ 28 w 68"/>
                <a:gd name="T35" fmla="*/ 0 h 73"/>
                <a:gd name="T36" fmla="*/ 21 w 68"/>
                <a:gd name="T37" fmla="*/ 2 h 73"/>
                <a:gd name="T38" fmla="*/ 13 w 68"/>
                <a:gd name="T39" fmla="*/ 5 h 73"/>
                <a:gd name="T40" fmla="*/ 10 w 68"/>
                <a:gd name="T41" fmla="*/ 10 h 73"/>
                <a:gd name="T42" fmla="*/ 5 w 68"/>
                <a:gd name="T43" fmla="*/ 15 h 73"/>
                <a:gd name="T44" fmla="*/ 2 w 68"/>
                <a:gd name="T45" fmla="*/ 23 h 73"/>
                <a:gd name="T46" fmla="*/ 0 w 68"/>
                <a:gd name="T47" fmla="*/ 28 h 73"/>
                <a:gd name="T48" fmla="*/ 0 w 68"/>
                <a:gd name="T49" fmla="*/ 36 h 73"/>
                <a:gd name="T50" fmla="*/ 0 w 68"/>
                <a:gd name="T51" fmla="*/ 41 h 73"/>
                <a:gd name="T52" fmla="*/ 2 w 68"/>
                <a:gd name="T53" fmla="*/ 49 h 73"/>
                <a:gd name="T54" fmla="*/ 5 w 68"/>
                <a:gd name="T55" fmla="*/ 54 h 73"/>
                <a:gd name="T56" fmla="*/ 10 w 68"/>
                <a:gd name="T57" fmla="*/ 60 h 73"/>
                <a:gd name="T58" fmla="*/ 13 w 68"/>
                <a:gd name="T59" fmla="*/ 65 h 73"/>
                <a:gd name="T60" fmla="*/ 21 w 68"/>
                <a:gd name="T61" fmla="*/ 67 h 73"/>
                <a:gd name="T62" fmla="*/ 28 w 68"/>
                <a:gd name="T63" fmla="*/ 70 h 73"/>
                <a:gd name="T64" fmla="*/ 34 w 68"/>
                <a:gd name="T65" fmla="*/ 73 h 73"/>
                <a:gd name="T66" fmla="*/ 34 w 68"/>
                <a:gd name="T67" fmla="*/ 7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3"/>
                <a:gd name="T104" fmla="*/ 68 w 68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3">
                  <a:moveTo>
                    <a:pt x="34" y="73"/>
                  </a:moveTo>
                  <a:lnTo>
                    <a:pt x="41" y="70"/>
                  </a:lnTo>
                  <a:lnTo>
                    <a:pt x="47" y="67"/>
                  </a:lnTo>
                  <a:lnTo>
                    <a:pt x="52" y="65"/>
                  </a:lnTo>
                  <a:lnTo>
                    <a:pt x="57" y="60"/>
                  </a:lnTo>
                  <a:lnTo>
                    <a:pt x="60" y="54"/>
                  </a:lnTo>
                  <a:lnTo>
                    <a:pt x="65" y="49"/>
                  </a:lnTo>
                  <a:lnTo>
                    <a:pt x="68" y="41"/>
                  </a:lnTo>
                  <a:lnTo>
                    <a:pt x="68" y="36"/>
                  </a:lnTo>
                  <a:lnTo>
                    <a:pt x="68" y="28"/>
                  </a:lnTo>
                  <a:lnTo>
                    <a:pt x="65" y="23"/>
                  </a:lnTo>
                  <a:lnTo>
                    <a:pt x="60" y="15"/>
                  </a:lnTo>
                  <a:lnTo>
                    <a:pt x="57" y="10"/>
                  </a:lnTo>
                  <a:lnTo>
                    <a:pt x="52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10" y="60"/>
                  </a:lnTo>
                  <a:lnTo>
                    <a:pt x="13" y="65"/>
                  </a:lnTo>
                  <a:lnTo>
                    <a:pt x="21" y="67"/>
                  </a:lnTo>
                  <a:lnTo>
                    <a:pt x="28" y="70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4" name="Freeform 160"/>
            <p:cNvSpPr>
              <a:spLocks/>
            </p:cNvSpPr>
            <p:nvPr/>
          </p:nvSpPr>
          <p:spPr bwMode="auto">
            <a:xfrm>
              <a:off x="3654" y="2586"/>
              <a:ext cx="65" cy="68"/>
            </a:xfrm>
            <a:custGeom>
              <a:avLst/>
              <a:gdLst>
                <a:gd name="T0" fmla="*/ 32 w 65"/>
                <a:gd name="T1" fmla="*/ 68 h 68"/>
                <a:gd name="T2" fmla="*/ 37 w 65"/>
                <a:gd name="T3" fmla="*/ 65 h 68"/>
                <a:gd name="T4" fmla="*/ 45 w 65"/>
                <a:gd name="T5" fmla="*/ 65 h 68"/>
                <a:gd name="T6" fmla="*/ 50 w 65"/>
                <a:gd name="T7" fmla="*/ 60 h 68"/>
                <a:gd name="T8" fmla="*/ 55 w 65"/>
                <a:gd name="T9" fmla="*/ 55 h 68"/>
                <a:gd name="T10" fmla="*/ 58 w 65"/>
                <a:gd name="T11" fmla="*/ 50 h 68"/>
                <a:gd name="T12" fmla="*/ 63 w 65"/>
                <a:gd name="T13" fmla="*/ 44 h 68"/>
                <a:gd name="T14" fmla="*/ 63 w 65"/>
                <a:gd name="T15" fmla="*/ 39 h 68"/>
                <a:gd name="T16" fmla="*/ 65 w 65"/>
                <a:gd name="T17" fmla="*/ 31 h 68"/>
                <a:gd name="T18" fmla="*/ 63 w 65"/>
                <a:gd name="T19" fmla="*/ 26 h 68"/>
                <a:gd name="T20" fmla="*/ 63 w 65"/>
                <a:gd name="T21" fmla="*/ 18 h 68"/>
                <a:gd name="T22" fmla="*/ 58 w 65"/>
                <a:gd name="T23" fmla="*/ 13 h 68"/>
                <a:gd name="T24" fmla="*/ 55 w 65"/>
                <a:gd name="T25" fmla="*/ 8 h 68"/>
                <a:gd name="T26" fmla="*/ 50 w 65"/>
                <a:gd name="T27" fmla="*/ 3 h 68"/>
                <a:gd name="T28" fmla="*/ 45 w 65"/>
                <a:gd name="T29" fmla="*/ 3 h 68"/>
                <a:gd name="T30" fmla="*/ 37 w 65"/>
                <a:gd name="T31" fmla="*/ 0 h 68"/>
                <a:gd name="T32" fmla="*/ 32 w 65"/>
                <a:gd name="T33" fmla="*/ 0 h 68"/>
                <a:gd name="T34" fmla="*/ 26 w 65"/>
                <a:gd name="T35" fmla="*/ 0 h 68"/>
                <a:gd name="T36" fmla="*/ 19 w 65"/>
                <a:gd name="T37" fmla="*/ 3 h 68"/>
                <a:gd name="T38" fmla="*/ 13 w 65"/>
                <a:gd name="T39" fmla="*/ 3 h 68"/>
                <a:gd name="T40" fmla="*/ 8 w 65"/>
                <a:gd name="T41" fmla="*/ 8 h 68"/>
                <a:gd name="T42" fmla="*/ 3 w 65"/>
                <a:gd name="T43" fmla="*/ 13 h 68"/>
                <a:gd name="T44" fmla="*/ 3 w 65"/>
                <a:gd name="T45" fmla="*/ 18 h 68"/>
                <a:gd name="T46" fmla="*/ 0 w 65"/>
                <a:gd name="T47" fmla="*/ 26 h 68"/>
                <a:gd name="T48" fmla="*/ 0 w 65"/>
                <a:gd name="T49" fmla="*/ 31 h 68"/>
                <a:gd name="T50" fmla="*/ 0 w 65"/>
                <a:gd name="T51" fmla="*/ 39 h 68"/>
                <a:gd name="T52" fmla="*/ 3 w 65"/>
                <a:gd name="T53" fmla="*/ 44 h 68"/>
                <a:gd name="T54" fmla="*/ 3 w 65"/>
                <a:gd name="T55" fmla="*/ 50 h 68"/>
                <a:gd name="T56" fmla="*/ 8 w 65"/>
                <a:gd name="T57" fmla="*/ 55 h 68"/>
                <a:gd name="T58" fmla="*/ 13 w 65"/>
                <a:gd name="T59" fmla="*/ 60 h 68"/>
                <a:gd name="T60" fmla="*/ 19 w 65"/>
                <a:gd name="T61" fmla="*/ 65 h 68"/>
                <a:gd name="T62" fmla="*/ 26 w 65"/>
                <a:gd name="T63" fmla="*/ 65 h 68"/>
                <a:gd name="T64" fmla="*/ 32 w 65"/>
                <a:gd name="T65" fmla="*/ 68 h 68"/>
                <a:gd name="T66" fmla="*/ 32 w 65"/>
                <a:gd name="T67" fmla="*/ 68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68"/>
                <a:gd name="T104" fmla="*/ 65 w 65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68">
                  <a:moveTo>
                    <a:pt x="32" y="68"/>
                  </a:moveTo>
                  <a:lnTo>
                    <a:pt x="37" y="65"/>
                  </a:lnTo>
                  <a:lnTo>
                    <a:pt x="45" y="65"/>
                  </a:lnTo>
                  <a:lnTo>
                    <a:pt x="50" y="60"/>
                  </a:lnTo>
                  <a:lnTo>
                    <a:pt x="55" y="55"/>
                  </a:lnTo>
                  <a:lnTo>
                    <a:pt x="58" y="50"/>
                  </a:lnTo>
                  <a:lnTo>
                    <a:pt x="63" y="44"/>
                  </a:lnTo>
                  <a:lnTo>
                    <a:pt x="63" y="39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63" y="18"/>
                  </a:lnTo>
                  <a:lnTo>
                    <a:pt x="58" y="13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3" y="3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4"/>
                  </a:lnTo>
                  <a:lnTo>
                    <a:pt x="3" y="50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9" y="65"/>
                  </a:lnTo>
                  <a:lnTo>
                    <a:pt x="26" y="65"/>
                  </a:lnTo>
                  <a:lnTo>
                    <a:pt x="32" y="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5" name="Freeform 161"/>
            <p:cNvSpPr>
              <a:spLocks/>
            </p:cNvSpPr>
            <p:nvPr/>
          </p:nvSpPr>
          <p:spPr bwMode="auto">
            <a:xfrm>
              <a:off x="3965" y="2654"/>
              <a:ext cx="62" cy="65"/>
            </a:xfrm>
            <a:custGeom>
              <a:avLst/>
              <a:gdLst>
                <a:gd name="T0" fmla="*/ 31 w 62"/>
                <a:gd name="T1" fmla="*/ 65 h 65"/>
                <a:gd name="T2" fmla="*/ 36 w 62"/>
                <a:gd name="T3" fmla="*/ 62 h 65"/>
                <a:gd name="T4" fmla="*/ 42 w 62"/>
                <a:gd name="T5" fmla="*/ 62 h 65"/>
                <a:gd name="T6" fmla="*/ 47 w 62"/>
                <a:gd name="T7" fmla="*/ 57 h 65"/>
                <a:gd name="T8" fmla="*/ 52 w 62"/>
                <a:gd name="T9" fmla="*/ 55 h 65"/>
                <a:gd name="T10" fmla="*/ 55 w 62"/>
                <a:gd name="T11" fmla="*/ 49 h 65"/>
                <a:gd name="T12" fmla="*/ 60 w 62"/>
                <a:gd name="T13" fmla="*/ 47 h 65"/>
                <a:gd name="T14" fmla="*/ 60 w 62"/>
                <a:gd name="T15" fmla="*/ 39 h 65"/>
                <a:gd name="T16" fmla="*/ 62 w 62"/>
                <a:gd name="T17" fmla="*/ 34 h 65"/>
                <a:gd name="T18" fmla="*/ 60 w 62"/>
                <a:gd name="T19" fmla="*/ 26 h 65"/>
                <a:gd name="T20" fmla="*/ 60 w 62"/>
                <a:gd name="T21" fmla="*/ 18 h 65"/>
                <a:gd name="T22" fmla="*/ 55 w 62"/>
                <a:gd name="T23" fmla="*/ 13 h 65"/>
                <a:gd name="T24" fmla="*/ 52 w 62"/>
                <a:gd name="T25" fmla="*/ 8 h 65"/>
                <a:gd name="T26" fmla="*/ 47 w 62"/>
                <a:gd name="T27" fmla="*/ 2 h 65"/>
                <a:gd name="T28" fmla="*/ 42 w 62"/>
                <a:gd name="T29" fmla="*/ 2 h 65"/>
                <a:gd name="T30" fmla="*/ 36 w 62"/>
                <a:gd name="T31" fmla="*/ 0 h 65"/>
                <a:gd name="T32" fmla="*/ 31 w 62"/>
                <a:gd name="T33" fmla="*/ 0 h 65"/>
                <a:gd name="T34" fmla="*/ 23 w 62"/>
                <a:gd name="T35" fmla="*/ 0 h 65"/>
                <a:gd name="T36" fmla="*/ 15 w 62"/>
                <a:gd name="T37" fmla="*/ 2 h 65"/>
                <a:gd name="T38" fmla="*/ 10 w 62"/>
                <a:gd name="T39" fmla="*/ 2 h 65"/>
                <a:gd name="T40" fmla="*/ 8 w 62"/>
                <a:gd name="T41" fmla="*/ 8 h 65"/>
                <a:gd name="T42" fmla="*/ 2 w 62"/>
                <a:gd name="T43" fmla="*/ 13 h 65"/>
                <a:gd name="T44" fmla="*/ 0 w 62"/>
                <a:gd name="T45" fmla="*/ 18 h 65"/>
                <a:gd name="T46" fmla="*/ 0 w 62"/>
                <a:gd name="T47" fmla="*/ 26 h 65"/>
                <a:gd name="T48" fmla="*/ 0 w 62"/>
                <a:gd name="T49" fmla="*/ 34 h 65"/>
                <a:gd name="T50" fmla="*/ 0 w 62"/>
                <a:gd name="T51" fmla="*/ 39 h 65"/>
                <a:gd name="T52" fmla="*/ 0 w 62"/>
                <a:gd name="T53" fmla="*/ 47 h 65"/>
                <a:gd name="T54" fmla="*/ 2 w 62"/>
                <a:gd name="T55" fmla="*/ 49 h 65"/>
                <a:gd name="T56" fmla="*/ 8 w 62"/>
                <a:gd name="T57" fmla="*/ 55 h 65"/>
                <a:gd name="T58" fmla="*/ 10 w 62"/>
                <a:gd name="T59" fmla="*/ 57 h 65"/>
                <a:gd name="T60" fmla="*/ 15 w 62"/>
                <a:gd name="T61" fmla="*/ 62 h 65"/>
                <a:gd name="T62" fmla="*/ 23 w 62"/>
                <a:gd name="T63" fmla="*/ 62 h 65"/>
                <a:gd name="T64" fmla="*/ 31 w 62"/>
                <a:gd name="T65" fmla="*/ 65 h 65"/>
                <a:gd name="T66" fmla="*/ 31 w 62"/>
                <a:gd name="T67" fmla="*/ 65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65"/>
                <a:gd name="T104" fmla="*/ 62 w 62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65">
                  <a:moveTo>
                    <a:pt x="31" y="65"/>
                  </a:moveTo>
                  <a:lnTo>
                    <a:pt x="36" y="62"/>
                  </a:lnTo>
                  <a:lnTo>
                    <a:pt x="42" y="62"/>
                  </a:lnTo>
                  <a:lnTo>
                    <a:pt x="47" y="57"/>
                  </a:lnTo>
                  <a:lnTo>
                    <a:pt x="52" y="55"/>
                  </a:lnTo>
                  <a:lnTo>
                    <a:pt x="55" y="49"/>
                  </a:lnTo>
                  <a:lnTo>
                    <a:pt x="60" y="47"/>
                  </a:lnTo>
                  <a:lnTo>
                    <a:pt x="60" y="39"/>
                  </a:lnTo>
                  <a:lnTo>
                    <a:pt x="62" y="34"/>
                  </a:lnTo>
                  <a:lnTo>
                    <a:pt x="60" y="26"/>
                  </a:lnTo>
                  <a:lnTo>
                    <a:pt x="60" y="18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8" y="8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49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5" y="62"/>
                  </a:lnTo>
                  <a:lnTo>
                    <a:pt x="23" y="62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6" name="Freeform 162"/>
            <p:cNvSpPr>
              <a:spLocks/>
            </p:cNvSpPr>
            <p:nvPr/>
          </p:nvSpPr>
          <p:spPr bwMode="auto">
            <a:xfrm>
              <a:off x="4270" y="2724"/>
              <a:ext cx="65" cy="68"/>
            </a:xfrm>
            <a:custGeom>
              <a:avLst/>
              <a:gdLst>
                <a:gd name="T0" fmla="*/ 31 w 65"/>
                <a:gd name="T1" fmla="*/ 68 h 68"/>
                <a:gd name="T2" fmla="*/ 39 w 65"/>
                <a:gd name="T3" fmla="*/ 65 h 68"/>
                <a:gd name="T4" fmla="*/ 44 w 65"/>
                <a:gd name="T5" fmla="*/ 63 h 68"/>
                <a:gd name="T6" fmla="*/ 50 w 65"/>
                <a:gd name="T7" fmla="*/ 60 h 68"/>
                <a:gd name="T8" fmla="*/ 55 w 65"/>
                <a:gd name="T9" fmla="*/ 58 h 68"/>
                <a:gd name="T10" fmla="*/ 60 w 65"/>
                <a:gd name="T11" fmla="*/ 52 h 68"/>
                <a:gd name="T12" fmla="*/ 63 w 65"/>
                <a:gd name="T13" fmla="*/ 47 h 68"/>
                <a:gd name="T14" fmla="*/ 65 w 65"/>
                <a:gd name="T15" fmla="*/ 39 h 68"/>
                <a:gd name="T16" fmla="*/ 65 w 65"/>
                <a:gd name="T17" fmla="*/ 34 h 68"/>
                <a:gd name="T18" fmla="*/ 65 w 65"/>
                <a:gd name="T19" fmla="*/ 26 h 68"/>
                <a:gd name="T20" fmla="*/ 63 w 65"/>
                <a:gd name="T21" fmla="*/ 21 h 68"/>
                <a:gd name="T22" fmla="*/ 60 w 65"/>
                <a:gd name="T23" fmla="*/ 13 h 68"/>
                <a:gd name="T24" fmla="*/ 55 w 65"/>
                <a:gd name="T25" fmla="*/ 11 h 68"/>
                <a:gd name="T26" fmla="*/ 50 w 65"/>
                <a:gd name="T27" fmla="*/ 5 h 68"/>
                <a:gd name="T28" fmla="*/ 44 w 65"/>
                <a:gd name="T29" fmla="*/ 3 h 68"/>
                <a:gd name="T30" fmla="*/ 39 w 65"/>
                <a:gd name="T31" fmla="*/ 0 h 68"/>
                <a:gd name="T32" fmla="*/ 31 w 65"/>
                <a:gd name="T33" fmla="*/ 0 h 68"/>
                <a:gd name="T34" fmla="*/ 26 w 65"/>
                <a:gd name="T35" fmla="*/ 0 h 68"/>
                <a:gd name="T36" fmla="*/ 21 w 65"/>
                <a:gd name="T37" fmla="*/ 3 h 68"/>
                <a:gd name="T38" fmla="*/ 13 w 65"/>
                <a:gd name="T39" fmla="*/ 5 h 68"/>
                <a:gd name="T40" fmla="*/ 11 w 65"/>
                <a:gd name="T41" fmla="*/ 11 h 68"/>
                <a:gd name="T42" fmla="*/ 5 w 65"/>
                <a:gd name="T43" fmla="*/ 13 h 68"/>
                <a:gd name="T44" fmla="*/ 3 w 65"/>
                <a:gd name="T45" fmla="*/ 21 h 68"/>
                <a:gd name="T46" fmla="*/ 0 w 65"/>
                <a:gd name="T47" fmla="*/ 26 h 68"/>
                <a:gd name="T48" fmla="*/ 0 w 65"/>
                <a:gd name="T49" fmla="*/ 34 h 68"/>
                <a:gd name="T50" fmla="*/ 0 w 65"/>
                <a:gd name="T51" fmla="*/ 39 h 68"/>
                <a:gd name="T52" fmla="*/ 3 w 65"/>
                <a:gd name="T53" fmla="*/ 47 h 68"/>
                <a:gd name="T54" fmla="*/ 5 w 65"/>
                <a:gd name="T55" fmla="*/ 52 h 68"/>
                <a:gd name="T56" fmla="*/ 11 w 65"/>
                <a:gd name="T57" fmla="*/ 58 h 68"/>
                <a:gd name="T58" fmla="*/ 13 w 65"/>
                <a:gd name="T59" fmla="*/ 60 h 68"/>
                <a:gd name="T60" fmla="*/ 21 w 65"/>
                <a:gd name="T61" fmla="*/ 63 h 68"/>
                <a:gd name="T62" fmla="*/ 26 w 65"/>
                <a:gd name="T63" fmla="*/ 65 h 68"/>
                <a:gd name="T64" fmla="*/ 31 w 65"/>
                <a:gd name="T65" fmla="*/ 68 h 68"/>
                <a:gd name="T66" fmla="*/ 31 w 65"/>
                <a:gd name="T67" fmla="*/ 68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68"/>
                <a:gd name="T104" fmla="*/ 65 w 65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68">
                  <a:moveTo>
                    <a:pt x="31" y="68"/>
                  </a:moveTo>
                  <a:lnTo>
                    <a:pt x="39" y="65"/>
                  </a:lnTo>
                  <a:lnTo>
                    <a:pt x="44" y="63"/>
                  </a:lnTo>
                  <a:lnTo>
                    <a:pt x="50" y="60"/>
                  </a:lnTo>
                  <a:lnTo>
                    <a:pt x="55" y="58"/>
                  </a:lnTo>
                  <a:lnTo>
                    <a:pt x="60" y="52"/>
                  </a:lnTo>
                  <a:lnTo>
                    <a:pt x="63" y="47"/>
                  </a:lnTo>
                  <a:lnTo>
                    <a:pt x="65" y="39"/>
                  </a:lnTo>
                  <a:lnTo>
                    <a:pt x="65" y="34"/>
                  </a:lnTo>
                  <a:lnTo>
                    <a:pt x="65" y="26"/>
                  </a:lnTo>
                  <a:lnTo>
                    <a:pt x="63" y="21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50" y="5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3" y="5"/>
                  </a:lnTo>
                  <a:lnTo>
                    <a:pt x="11" y="11"/>
                  </a:lnTo>
                  <a:lnTo>
                    <a:pt x="5" y="13"/>
                  </a:lnTo>
                  <a:lnTo>
                    <a:pt x="3" y="2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21" y="63"/>
                  </a:lnTo>
                  <a:lnTo>
                    <a:pt x="26" y="65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7" name="Freeform 163"/>
            <p:cNvSpPr>
              <a:spLocks/>
            </p:cNvSpPr>
            <p:nvPr/>
          </p:nvSpPr>
          <p:spPr bwMode="auto">
            <a:xfrm>
              <a:off x="3234" y="2784"/>
              <a:ext cx="63" cy="65"/>
            </a:xfrm>
            <a:custGeom>
              <a:avLst/>
              <a:gdLst>
                <a:gd name="T0" fmla="*/ 31 w 63"/>
                <a:gd name="T1" fmla="*/ 65 h 65"/>
                <a:gd name="T2" fmla="*/ 37 w 63"/>
                <a:gd name="T3" fmla="*/ 63 h 65"/>
                <a:gd name="T4" fmla="*/ 44 w 63"/>
                <a:gd name="T5" fmla="*/ 60 h 65"/>
                <a:gd name="T6" fmla="*/ 50 w 63"/>
                <a:gd name="T7" fmla="*/ 58 h 65"/>
                <a:gd name="T8" fmla="*/ 55 w 63"/>
                <a:gd name="T9" fmla="*/ 55 h 65"/>
                <a:gd name="T10" fmla="*/ 58 w 63"/>
                <a:gd name="T11" fmla="*/ 50 h 65"/>
                <a:gd name="T12" fmla="*/ 60 w 63"/>
                <a:gd name="T13" fmla="*/ 45 h 65"/>
                <a:gd name="T14" fmla="*/ 63 w 63"/>
                <a:gd name="T15" fmla="*/ 39 h 65"/>
                <a:gd name="T16" fmla="*/ 63 w 63"/>
                <a:gd name="T17" fmla="*/ 34 h 65"/>
                <a:gd name="T18" fmla="*/ 63 w 63"/>
                <a:gd name="T19" fmla="*/ 26 h 65"/>
                <a:gd name="T20" fmla="*/ 60 w 63"/>
                <a:gd name="T21" fmla="*/ 19 h 65"/>
                <a:gd name="T22" fmla="*/ 58 w 63"/>
                <a:gd name="T23" fmla="*/ 13 h 65"/>
                <a:gd name="T24" fmla="*/ 55 w 63"/>
                <a:gd name="T25" fmla="*/ 8 h 65"/>
                <a:gd name="T26" fmla="*/ 50 w 63"/>
                <a:gd name="T27" fmla="*/ 3 h 65"/>
                <a:gd name="T28" fmla="*/ 44 w 63"/>
                <a:gd name="T29" fmla="*/ 0 h 65"/>
                <a:gd name="T30" fmla="*/ 37 w 63"/>
                <a:gd name="T31" fmla="*/ 0 h 65"/>
                <a:gd name="T32" fmla="*/ 31 w 63"/>
                <a:gd name="T33" fmla="*/ 0 h 65"/>
                <a:gd name="T34" fmla="*/ 24 w 63"/>
                <a:gd name="T35" fmla="*/ 0 h 65"/>
                <a:gd name="T36" fmla="*/ 18 w 63"/>
                <a:gd name="T37" fmla="*/ 0 h 65"/>
                <a:gd name="T38" fmla="*/ 13 w 63"/>
                <a:gd name="T39" fmla="*/ 3 h 65"/>
                <a:gd name="T40" fmla="*/ 11 w 63"/>
                <a:gd name="T41" fmla="*/ 8 h 65"/>
                <a:gd name="T42" fmla="*/ 5 w 63"/>
                <a:gd name="T43" fmla="*/ 13 h 65"/>
                <a:gd name="T44" fmla="*/ 3 w 63"/>
                <a:gd name="T45" fmla="*/ 19 h 65"/>
                <a:gd name="T46" fmla="*/ 0 w 63"/>
                <a:gd name="T47" fmla="*/ 26 h 65"/>
                <a:gd name="T48" fmla="*/ 0 w 63"/>
                <a:gd name="T49" fmla="*/ 34 h 65"/>
                <a:gd name="T50" fmla="*/ 0 w 63"/>
                <a:gd name="T51" fmla="*/ 39 h 65"/>
                <a:gd name="T52" fmla="*/ 3 w 63"/>
                <a:gd name="T53" fmla="*/ 45 h 65"/>
                <a:gd name="T54" fmla="*/ 5 w 63"/>
                <a:gd name="T55" fmla="*/ 50 h 65"/>
                <a:gd name="T56" fmla="*/ 11 w 63"/>
                <a:gd name="T57" fmla="*/ 55 h 65"/>
                <a:gd name="T58" fmla="*/ 13 w 63"/>
                <a:gd name="T59" fmla="*/ 58 h 65"/>
                <a:gd name="T60" fmla="*/ 18 w 63"/>
                <a:gd name="T61" fmla="*/ 60 h 65"/>
                <a:gd name="T62" fmla="*/ 24 w 63"/>
                <a:gd name="T63" fmla="*/ 63 h 65"/>
                <a:gd name="T64" fmla="*/ 31 w 63"/>
                <a:gd name="T65" fmla="*/ 65 h 65"/>
                <a:gd name="T66" fmla="*/ 31 w 63"/>
                <a:gd name="T67" fmla="*/ 65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65"/>
                <a:gd name="T104" fmla="*/ 63 w 6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65">
                  <a:moveTo>
                    <a:pt x="31" y="65"/>
                  </a:moveTo>
                  <a:lnTo>
                    <a:pt x="37" y="63"/>
                  </a:lnTo>
                  <a:lnTo>
                    <a:pt x="44" y="60"/>
                  </a:lnTo>
                  <a:lnTo>
                    <a:pt x="50" y="58"/>
                  </a:lnTo>
                  <a:lnTo>
                    <a:pt x="55" y="55"/>
                  </a:lnTo>
                  <a:lnTo>
                    <a:pt x="58" y="50"/>
                  </a:lnTo>
                  <a:lnTo>
                    <a:pt x="60" y="45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26"/>
                  </a:lnTo>
                  <a:lnTo>
                    <a:pt x="60" y="19"/>
                  </a:lnTo>
                  <a:lnTo>
                    <a:pt x="58" y="13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3"/>
                  </a:lnTo>
                  <a:lnTo>
                    <a:pt x="11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11" y="55"/>
                  </a:lnTo>
                  <a:lnTo>
                    <a:pt x="13" y="58"/>
                  </a:lnTo>
                  <a:lnTo>
                    <a:pt x="18" y="60"/>
                  </a:lnTo>
                  <a:lnTo>
                    <a:pt x="24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8" name="Freeform 164"/>
            <p:cNvSpPr>
              <a:spLocks/>
            </p:cNvSpPr>
            <p:nvPr/>
          </p:nvSpPr>
          <p:spPr bwMode="auto">
            <a:xfrm>
              <a:off x="3545" y="2857"/>
              <a:ext cx="54" cy="58"/>
            </a:xfrm>
            <a:custGeom>
              <a:avLst/>
              <a:gdLst>
                <a:gd name="T0" fmla="*/ 28 w 54"/>
                <a:gd name="T1" fmla="*/ 58 h 58"/>
                <a:gd name="T2" fmla="*/ 39 w 54"/>
                <a:gd name="T3" fmla="*/ 55 h 58"/>
                <a:gd name="T4" fmla="*/ 47 w 54"/>
                <a:gd name="T5" fmla="*/ 50 h 58"/>
                <a:gd name="T6" fmla="*/ 49 w 54"/>
                <a:gd name="T7" fmla="*/ 45 h 58"/>
                <a:gd name="T8" fmla="*/ 52 w 54"/>
                <a:gd name="T9" fmla="*/ 39 h 58"/>
                <a:gd name="T10" fmla="*/ 54 w 54"/>
                <a:gd name="T11" fmla="*/ 34 h 58"/>
                <a:gd name="T12" fmla="*/ 54 w 54"/>
                <a:gd name="T13" fmla="*/ 29 h 58"/>
                <a:gd name="T14" fmla="*/ 52 w 54"/>
                <a:gd name="T15" fmla="*/ 19 h 58"/>
                <a:gd name="T16" fmla="*/ 47 w 54"/>
                <a:gd name="T17" fmla="*/ 8 h 58"/>
                <a:gd name="T18" fmla="*/ 39 w 54"/>
                <a:gd name="T19" fmla="*/ 3 h 58"/>
                <a:gd name="T20" fmla="*/ 28 w 54"/>
                <a:gd name="T21" fmla="*/ 0 h 58"/>
                <a:gd name="T22" fmla="*/ 15 w 54"/>
                <a:gd name="T23" fmla="*/ 3 h 58"/>
                <a:gd name="T24" fmla="*/ 7 w 54"/>
                <a:gd name="T25" fmla="*/ 8 h 58"/>
                <a:gd name="T26" fmla="*/ 2 w 54"/>
                <a:gd name="T27" fmla="*/ 19 h 58"/>
                <a:gd name="T28" fmla="*/ 0 w 54"/>
                <a:gd name="T29" fmla="*/ 29 h 58"/>
                <a:gd name="T30" fmla="*/ 0 w 54"/>
                <a:gd name="T31" fmla="*/ 34 h 58"/>
                <a:gd name="T32" fmla="*/ 2 w 54"/>
                <a:gd name="T33" fmla="*/ 39 h 58"/>
                <a:gd name="T34" fmla="*/ 5 w 54"/>
                <a:gd name="T35" fmla="*/ 45 h 58"/>
                <a:gd name="T36" fmla="*/ 7 w 54"/>
                <a:gd name="T37" fmla="*/ 50 h 58"/>
                <a:gd name="T38" fmla="*/ 15 w 54"/>
                <a:gd name="T39" fmla="*/ 55 h 58"/>
                <a:gd name="T40" fmla="*/ 28 w 54"/>
                <a:gd name="T41" fmla="*/ 58 h 58"/>
                <a:gd name="T42" fmla="*/ 28 w 54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58"/>
                <a:gd name="T68" fmla="*/ 54 w 54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58">
                  <a:moveTo>
                    <a:pt x="28" y="58"/>
                  </a:moveTo>
                  <a:lnTo>
                    <a:pt x="39" y="55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39"/>
                  </a:lnTo>
                  <a:lnTo>
                    <a:pt x="54" y="34"/>
                  </a:lnTo>
                  <a:lnTo>
                    <a:pt x="54" y="29"/>
                  </a:lnTo>
                  <a:lnTo>
                    <a:pt x="52" y="19"/>
                  </a:lnTo>
                  <a:lnTo>
                    <a:pt x="47" y="8"/>
                  </a:lnTo>
                  <a:lnTo>
                    <a:pt x="39" y="3"/>
                  </a:lnTo>
                  <a:lnTo>
                    <a:pt x="28" y="0"/>
                  </a:lnTo>
                  <a:lnTo>
                    <a:pt x="15" y="3"/>
                  </a:lnTo>
                  <a:lnTo>
                    <a:pt x="7" y="8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9"/>
                  </a:lnTo>
                  <a:lnTo>
                    <a:pt x="5" y="45"/>
                  </a:lnTo>
                  <a:lnTo>
                    <a:pt x="7" y="50"/>
                  </a:lnTo>
                  <a:lnTo>
                    <a:pt x="15" y="55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699" name="Freeform 165"/>
            <p:cNvSpPr>
              <a:spLocks/>
            </p:cNvSpPr>
            <p:nvPr/>
          </p:nvSpPr>
          <p:spPr bwMode="auto">
            <a:xfrm>
              <a:off x="3853" y="2923"/>
              <a:ext cx="60" cy="60"/>
            </a:xfrm>
            <a:custGeom>
              <a:avLst/>
              <a:gdLst>
                <a:gd name="T0" fmla="*/ 31 w 60"/>
                <a:gd name="T1" fmla="*/ 60 h 60"/>
                <a:gd name="T2" fmla="*/ 36 w 60"/>
                <a:gd name="T3" fmla="*/ 60 h 60"/>
                <a:gd name="T4" fmla="*/ 41 w 60"/>
                <a:gd name="T5" fmla="*/ 57 h 60"/>
                <a:gd name="T6" fmla="*/ 47 w 60"/>
                <a:gd name="T7" fmla="*/ 54 h 60"/>
                <a:gd name="T8" fmla="*/ 52 w 60"/>
                <a:gd name="T9" fmla="*/ 52 h 60"/>
                <a:gd name="T10" fmla="*/ 54 w 60"/>
                <a:gd name="T11" fmla="*/ 46 h 60"/>
                <a:gd name="T12" fmla="*/ 57 w 60"/>
                <a:gd name="T13" fmla="*/ 44 h 60"/>
                <a:gd name="T14" fmla="*/ 60 w 60"/>
                <a:gd name="T15" fmla="*/ 36 h 60"/>
                <a:gd name="T16" fmla="*/ 60 w 60"/>
                <a:gd name="T17" fmla="*/ 31 h 60"/>
                <a:gd name="T18" fmla="*/ 60 w 60"/>
                <a:gd name="T19" fmla="*/ 26 h 60"/>
                <a:gd name="T20" fmla="*/ 57 w 60"/>
                <a:gd name="T21" fmla="*/ 18 h 60"/>
                <a:gd name="T22" fmla="*/ 54 w 60"/>
                <a:gd name="T23" fmla="*/ 13 h 60"/>
                <a:gd name="T24" fmla="*/ 52 w 60"/>
                <a:gd name="T25" fmla="*/ 10 h 60"/>
                <a:gd name="T26" fmla="*/ 47 w 60"/>
                <a:gd name="T27" fmla="*/ 5 h 60"/>
                <a:gd name="T28" fmla="*/ 41 w 60"/>
                <a:gd name="T29" fmla="*/ 2 h 60"/>
                <a:gd name="T30" fmla="*/ 36 w 60"/>
                <a:gd name="T31" fmla="*/ 0 h 60"/>
                <a:gd name="T32" fmla="*/ 31 w 60"/>
                <a:gd name="T33" fmla="*/ 0 h 60"/>
                <a:gd name="T34" fmla="*/ 23 w 60"/>
                <a:gd name="T35" fmla="*/ 0 h 60"/>
                <a:gd name="T36" fmla="*/ 18 w 60"/>
                <a:gd name="T37" fmla="*/ 2 h 60"/>
                <a:gd name="T38" fmla="*/ 13 w 60"/>
                <a:gd name="T39" fmla="*/ 5 h 60"/>
                <a:gd name="T40" fmla="*/ 10 w 60"/>
                <a:gd name="T41" fmla="*/ 10 h 60"/>
                <a:gd name="T42" fmla="*/ 5 w 60"/>
                <a:gd name="T43" fmla="*/ 13 h 60"/>
                <a:gd name="T44" fmla="*/ 2 w 60"/>
                <a:gd name="T45" fmla="*/ 18 h 60"/>
                <a:gd name="T46" fmla="*/ 0 w 60"/>
                <a:gd name="T47" fmla="*/ 26 h 60"/>
                <a:gd name="T48" fmla="*/ 0 w 60"/>
                <a:gd name="T49" fmla="*/ 31 h 60"/>
                <a:gd name="T50" fmla="*/ 0 w 60"/>
                <a:gd name="T51" fmla="*/ 36 h 60"/>
                <a:gd name="T52" fmla="*/ 2 w 60"/>
                <a:gd name="T53" fmla="*/ 44 h 60"/>
                <a:gd name="T54" fmla="*/ 5 w 60"/>
                <a:gd name="T55" fmla="*/ 46 h 60"/>
                <a:gd name="T56" fmla="*/ 10 w 60"/>
                <a:gd name="T57" fmla="*/ 52 h 60"/>
                <a:gd name="T58" fmla="*/ 13 w 60"/>
                <a:gd name="T59" fmla="*/ 54 h 60"/>
                <a:gd name="T60" fmla="*/ 18 w 60"/>
                <a:gd name="T61" fmla="*/ 57 h 60"/>
                <a:gd name="T62" fmla="*/ 23 w 60"/>
                <a:gd name="T63" fmla="*/ 60 h 60"/>
                <a:gd name="T64" fmla="*/ 31 w 60"/>
                <a:gd name="T65" fmla="*/ 60 h 60"/>
                <a:gd name="T66" fmla="*/ 31 w 60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60"/>
                <a:gd name="T104" fmla="*/ 60 w 60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60">
                  <a:moveTo>
                    <a:pt x="31" y="60"/>
                  </a:moveTo>
                  <a:lnTo>
                    <a:pt x="36" y="60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2" y="52"/>
                  </a:lnTo>
                  <a:lnTo>
                    <a:pt x="54" y="46"/>
                  </a:lnTo>
                  <a:lnTo>
                    <a:pt x="57" y="44"/>
                  </a:lnTo>
                  <a:lnTo>
                    <a:pt x="60" y="36"/>
                  </a:lnTo>
                  <a:lnTo>
                    <a:pt x="60" y="31"/>
                  </a:lnTo>
                  <a:lnTo>
                    <a:pt x="60" y="26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2" y="10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3" y="60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0" name="Freeform 166"/>
            <p:cNvSpPr>
              <a:spLocks/>
            </p:cNvSpPr>
            <p:nvPr/>
          </p:nvSpPr>
          <p:spPr bwMode="auto">
            <a:xfrm>
              <a:off x="4163" y="2996"/>
              <a:ext cx="55" cy="60"/>
            </a:xfrm>
            <a:custGeom>
              <a:avLst/>
              <a:gdLst>
                <a:gd name="T0" fmla="*/ 26 w 55"/>
                <a:gd name="T1" fmla="*/ 60 h 60"/>
                <a:gd name="T2" fmla="*/ 31 w 55"/>
                <a:gd name="T3" fmla="*/ 57 h 60"/>
                <a:gd name="T4" fmla="*/ 37 w 55"/>
                <a:gd name="T5" fmla="*/ 57 h 60"/>
                <a:gd name="T6" fmla="*/ 42 w 55"/>
                <a:gd name="T7" fmla="*/ 52 h 60"/>
                <a:gd name="T8" fmla="*/ 47 w 55"/>
                <a:gd name="T9" fmla="*/ 49 h 60"/>
                <a:gd name="T10" fmla="*/ 50 w 55"/>
                <a:gd name="T11" fmla="*/ 44 h 60"/>
                <a:gd name="T12" fmla="*/ 52 w 55"/>
                <a:gd name="T13" fmla="*/ 41 h 60"/>
                <a:gd name="T14" fmla="*/ 55 w 55"/>
                <a:gd name="T15" fmla="*/ 33 h 60"/>
                <a:gd name="T16" fmla="*/ 55 w 55"/>
                <a:gd name="T17" fmla="*/ 28 h 60"/>
                <a:gd name="T18" fmla="*/ 55 w 55"/>
                <a:gd name="T19" fmla="*/ 23 h 60"/>
                <a:gd name="T20" fmla="*/ 52 w 55"/>
                <a:gd name="T21" fmla="*/ 18 h 60"/>
                <a:gd name="T22" fmla="*/ 50 w 55"/>
                <a:gd name="T23" fmla="*/ 10 h 60"/>
                <a:gd name="T24" fmla="*/ 47 w 55"/>
                <a:gd name="T25" fmla="*/ 7 h 60"/>
                <a:gd name="T26" fmla="*/ 42 w 55"/>
                <a:gd name="T27" fmla="*/ 2 h 60"/>
                <a:gd name="T28" fmla="*/ 37 w 55"/>
                <a:gd name="T29" fmla="*/ 2 h 60"/>
                <a:gd name="T30" fmla="*/ 31 w 55"/>
                <a:gd name="T31" fmla="*/ 0 h 60"/>
                <a:gd name="T32" fmla="*/ 26 w 55"/>
                <a:gd name="T33" fmla="*/ 0 h 60"/>
                <a:gd name="T34" fmla="*/ 21 w 55"/>
                <a:gd name="T35" fmla="*/ 0 h 60"/>
                <a:gd name="T36" fmla="*/ 16 w 55"/>
                <a:gd name="T37" fmla="*/ 2 h 60"/>
                <a:gd name="T38" fmla="*/ 8 w 55"/>
                <a:gd name="T39" fmla="*/ 2 h 60"/>
                <a:gd name="T40" fmla="*/ 5 w 55"/>
                <a:gd name="T41" fmla="*/ 7 h 60"/>
                <a:gd name="T42" fmla="*/ 3 w 55"/>
                <a:gd name="T43" fmla="*/ 10 h 60"/>
                <a:gd name="T44" fmla="*/ 0 w 55"/>
                <a:gd name="T45" fmla="*/ 18 h 60"/>
                <a:gd name="T46" fmla="*/ 0 w 55"/>
                <a:gd name="T47" fmla="*/ 23 h 60"/>
                <a:gd name="T48" fmla="*/ 0 w 55"/>
                <a:gd name="T49" fmla="*/ 28 h 60"/>
                <a:gd name="T50" fmla="*/ 0 w 55"/>
                <a:gd name="T51" fmla="*/ 33 h 60"/>
                <a:gd name="T52" fmla="*/ 0 w 55"/>
                <a:gd name="T53" fmla="*/ 41 h 60"/>
                <a:gd name="T54" fmla="*/ 3 w 55"/>
                <a:gd name="T55" fmla="*/ 44 h 60"/>
                <a:gd name="T56" fmla="*/ 5 w 55"/>
                <a:gd name="T57" fmla="*/ 49 h 60"/>
                <a:gd name="T58" fmla="*/ 8 w 55"/>
                <a:gd name="T59" fmla="*/ 52 h 60"/>
                <a:gd name="T60" fmla="*/ 16 w 55"/>
                <a:gd name="T61" fmla="*/ 57 h 60"/>
                <a:gd name="T62" fmla="*/ 21 w 55"/>
                <a:gd name="T63" fmla="*/ 57 h 60"/>
                <a:gd name="T64" fmla="*/ 26 w 55"/>
                <a:gd name="T65" fmla="*/ 60 h 60"/>
                <a:gd name="T66" fmla="*/ 26 w 55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26" y="60"/>
                  </a:moveTo>
                  <a:lnTo>
                    <a:pt x="31" y="57"/>
                  </a:lnTo>
                  <a:lnTo>
                    <a:pt x="37" y="57"/>
                  </a:lnTo>
                  <a:lnTo>
                    <a:pt x="42" y="52"/>
                  </a:lnTo>
                  <a:lnTo>
                    <a:pt x="47" y="49"/>
                  </a:lnTo>
                  <a:lnTo>
                    <a:pt x="50" y="44"/>
                  </a:lnTo>
                  <a:lnTo>
                    <a:pt x="52" y="41"/>
                  </a:lnTo>
                  <a:lnTo>
                    <a:pt x="55" y="33"/>
                  </a:lnTo>
                  <a:lnTo>
                    <a:pt x="55" y="28"/>
                  </a:lnTo>
                  <a:lnTo>
                    <a:pt x="55" y="23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7" y="7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16" y="57"/>
                  </a:lnTo>
                  <a:lnTo>
                    <a:pt x="21" y="5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1" name="Freeform 167"/>
            <p:cNvSpPr>
              <a:spLocks/>
            </p:cNvSpPr>
            <p:nvPr/>
          </p:nvSpPr>
          <p:spPr bwMode="auto">
            <a:xfrm>
              <a:off x="3344" y="2513"/>
              <a:ext cx="88" cy="91"/>
            </a:xfrm>
            <a:custGeom>
              <a:avLst/>
              <a:gdLst>
                <a:gd name="T0" fmla="*/ 62 w 88"/>
                <a:gd name="T1" fmla="*/ 8 h 91"/>
                <a:gd name="T2" fmla="*/ 70 w 88"/>
                <a:gd name="T3" fmla="*/ 16 h 91"/>
                <a:gd name="T4" fmla="*/ 75 w 88"/>
                <a:gd name="T5" fmla="*/ 31 h 91"/>
                <a:gd name="T6" fmla="*/ 78 w 88"/>
                <a:gd name="T7" fmla="*/ 44 h 91"/>
                <a:gd name="T8" fmla="*/ 73 w 88"/>
                <a:gd name="T9" fmla="*/ 57 h 91"/>
                <a:gd name="T10" fmla="*/ 62 w 88"/>
                <a:gd name="T11" fmla="*/ 70 h 91"/>
                <a:gd name="T12" fmla="*/ 52 w 88"/>
                <a:gd name="T13" fmla="*/ 78 h 91"/>
                <a:gd name="T14" fmla="*/ 36 w 88"/>
                <a:gd name="T15" fmla="*/ 81 h 91"/>
                <a:gd name="T16" fmla="*/ 23 w 88"/>
                <a:gd name="T17" fmla="*/ 78 h 91"/>
                <a:gd name="T18" fmla="*/ 10 w 88"/>
                <a:gd name="T19" fmla="*/ 73 h 91"/>
                <a:gd name="T20" fmla="*/ 0 w 88"/>
                <a:gd name="T21" fmla="*/ 63 h 91"/>
                <a:gd name="T22" fmla="*/ 5 w 88"/>
                <a:gd name="T23" fmla="*/ 76 h 91"/>
                <a:gd name="T24" fmla="*/ 13 w 88"/>
                <a:gd name="T25" fmla="*/ 83 h 91"/>
                <a:gd name="T26" fmla="*/ 26 w 88"/>
                <a:gd name="T27" fmla="*/ 89 h 91"/>
                <a:gd name="T28" fmla="*/ 41 w 88"/>
                <a:gd name="T29" fmla="*/ 91 h 91"/>
                <a:gd name="T30" fmla="*/ 57 w 88"/>
                <a:gd name="T31" fmla="*/ 86 h 91"/>
                <a:gd name="T32" fmla="*/ 70 w 88"/>
                <a:gd name="T33" fmla="*/ 81 h 91"/>
                <a:gd name="T34" fmla="*/ 81 w 88"/>
                <a:gd name="T35" fmla="*/ 68 h 91"/>
                <a:gd name="T36" fmla="*/ 86 w 88"/>
                <a:gd name="T37" fmla="*/ 55 h 91"/>
                <a:gd name="T38" fmla="*/ 88 w 88"/>
                <a:gd name="T39" fmla="*/ 39 h 91"/>
                <a:gd name="T40" fmla="*/ 83 w 88"/>
                <a:gd name="T41" fmla="*/ 21 h 91"/>
                <a:gd name="T42" fmla="*/ 78 w 88"/>
                <a:gd name="T43" fmla="*/ 13 h 91"/>
                <a:gd name="T44" fmla="*/ 68 w 88"/>
                <a:gd name="T45" fmla="*/ 3 h 91"/>
                <a:gd name="T46" fmla="*/ 52 w 88"/>
                <a:gd name="T47" fmla="*/ 0 h 91"/>
                <a:gd name="T48" fmla="*/ 62 w 88"/>
                <a:gd name="T49" fmla="*/ 8 h 91"/>
                <a:gd name="T50" fmla="*/ 62 w 88"/>
                <a:gd name="T51" fmla="*/ 8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91"/>
                <a:gd name="T80" fmla="*/ 88 w 8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91">
                  <a:moveTo>
                    <a:pt x="62" y="8"/>
                  </a:moveTo>
                  <a:lnTo>
                    <a:pt x="70" y="16"/>
                  </a:lnTo>
                  <a:lnTo>
                    <a:pt x="75" y="31"/>
                  </a:lnTo>
                  <a:lnTo>
                    <a:pt x="78" y="44"/>
                  </a:lnTo>
                  <a:lnTo>
                    <a:pt x="73" y="57"/>
                  </a:lnTo>
                  <a:lnTo>
                    <a:pt x="62" y="70"/>
                  </a:lnTo>
                  <a:lnTo>
                    <a:pt x="52" y="78"/>
                  </a:lnTo>
                  <a:lnTo>
                    <a:pt x="36" y="81"/>
                  </a:lnTo>
                  <a:lnTo>
                    <a:pt x="23" y="78"/>
                  </a:lnTo>
                  <a:lnTo>
                    <a:pt x="10" y="73"/>
                  </a:lnTo>
                  <a:lnTo>
                    <a:pt x="0" y="63"/>
                  </a:lnTo>
                  <a:lnTo>
                    <a:pt x="5" y="76"/>
                  </a:lnTo>
                  <a:lnTo>
                    <a:pt x="13" y="83"/>
                  </a:lnTo>
                  <a:lnTo>
                    <a:pt x="26" y="89"/>
                  </a:lnTo>
                  <a:lnTo>
                    <a:pt x="41" y="91"/>
                  </a:lnTo>
                  <a:lnTo>
                    <a:pt x="57" y="86"/>
                  </a:lnTo>
                  <a:lnTo>
                    <a:pt x="70" y="81"/>
                  </a:lnTo>
                  <a:lnTo>
                    <a:pt x="81" y="68"/>
                  </a:lnTo>
                  <a:lnTo>
                    <a:pt x="86" y="55"/>
                  </a:lnTo>
                  <a:lnTo>
                    <a:pt x="88" y="39"/>
                  </a:lnTo>
                  <a:lnTo>
                    <a:pt x="83" y="21"/>
                  </a:lnTo>
                  <a:lnTo>
                    <a:pt x="78" y="13"/>
                  </a:lnTo>
                  <a:lnTo>
                    <a:pt x="68" y="3"/>
                  </a:lnTo>
                  <a:lnTo>
                    <a:pt x="52" y="0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2" name="Freeform 168"/>
            <p:cNvSpPr>
              <a:spLocks/>
            </p:cNvSpPr>
            <p:nvPr/>
          </p:nvSpPr>
          <p:spPr bwMode="auto">
            <a:xfrm>
              <a:off x="3654" y="2583"/>
              <a:ext cx="89" cy="89"/>
            </a:xfrm>
            <a:custGeom>
              <a:avLst/>
              <a:gdLst>
                <a:gd name="T0" fmla="*/ 63 w 89"/>
                <a:gd name="T1" fmla="*/ 6 h 89"/>
                <a:gd name="T2" fmla="*/ 73 w 89"/>
                <a:gd name="T3" fmla="*/ 16 h 89"/>
                <a:gd name="T4" fmla="*/ 76 w 89"/>
                <a:gd name="T5" fmla="*/ 29 h 89"/>
                <a:gd name="T6" fmla="*/ 76 w 89"/>
                <a:gd name="T7" fmla="*/ 42 h 89"/>
                <a:gd name="T8" fmla="*/ 73 w 89"/>
                <a:gd name="T9" fmla="*/ 58 h 89"/>
                <a:gd name="T10" fmla="*/ 65 w 89"/>
                <a:gd name="T11" fmla="*/ 68 h 89"/>
                <a:gd name="T12" fmla="*/ 52 w 89"/>
                <a:gd name="T13" fmla="*/ 76 h 89"/>
                <a:gd name="T14" fmla="*/ 37 w 89"/>
                <a:gd name="T15" fmla="*/ 79 h 89"/>
                <a:gd name="T16" fmla="*/ 24 w 89"/>
                <a:gd name="T17" fmla="*/ 79 h 89"/>
                <a:gd name="T18" fmla="*/ 11 w 89"/>
                <a:gd name="T19" fmla="*/ 73 h 89"/>
                <a:gd name="T20" fmla="*/ 0 w 89"/>
                <a:gd name="T21" fmla="*/ 60 h 89"/>
                <a:gd name="T22" fmla="*/ 5 w 89"/>
                <a:gd name="T23" fmla="*/ 73 h 89"/>
                <a:gd name="T24" fmla="*/ 13 w 89"/>
                <a:gd name="T25" fmla="*/ 81 h 89"/>
                <a:gd name="T26" fmla="*/ 24 w 89"/>
                <a:gd name="T27" fmla="*/ 89 h 89"/>
                <a:gd name="T28" fmla="*/ 42 w 89"/>
                <a:gd name="T29" fmla="*/ 89 h 89"/>
                <a:gd name="T30" fmla="*/ 60 w 89"/>
                <a:gd name="T31" fmla="*/ 86 h 89"/>
                <a:gd name="T32" fmla="*/ 73 w 89"/>
                <a:gd name="T33" fmla="*/ 79 h 89"/>
                <a:gd name="T34" fmla="*/ 81 w 89"/>
                <a:gd name="T35" fmla="*/ 68 h 89"/>
                <a:gd name="T36" fmla="*/ 86 w 89"/>
                <a:gd name="T37" fmla="*/ 55 h 89"/>
                <a:gd name="T38" fmla="*/ 89 w 89"/>
                <a:gd name="T39" fmla="*/ 37 h 89"/>
                <a:gd name="T40" fmla="*/ 86 w 89"/>
                <a:gd name="T41" fmla="*/ 21 h 89"/>
                <a:gd name="T42" fmla="*/ 79 w 89"/>
                <a:gd name="T43" fmla="*/ 11 h 89"/>
                <a:gd name="T44" fmla="*/ 65 w 89"/>
                <a:gd name="T45" fmla="*/ 6 h 89"/>
                <a:gd name="T46" fmla="*/ 55 w 89"/>
                <a:gd name="T47" fmla="*/ 0 h 89"/>
                <a:gd name="T48" fmla="*/ 63 w 89"/>
                <a:gd name="T49" fmla="*/ 6 h 89"/>
                <a:gd name="T50" fmla="*/ 63 w 89"/>
                <a:gd name="T51" fmla="*/ 6 h 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89"/>
                <a:gd name="T80" fmla="*/ 89 w 89"/>
                <a:gd name="T81" fmla="*/ 89 h 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89">
                  <a:moveTo>
                    <a:pt x="63" y="6"/>
                  </a:moveTo>
                  <a:lnTo>
                    <a:pt x="73" y="16"/>
                  </a:lnTo>
                  <a:lnTo>
                    <a:pt x="76" y="29"/>
                  </a:lnTo>
                  <a:lnTo>
                    <a:pt x="76" y="42"/>
                  </a:lnTo>
                  <a:lnTo>
                    <a:pt x="73" y="58"/>
                  </a:lnTo>
                  <a:lnTo>
                    <a:pt x="65" y="68"/>
                  </a:lnTo>
                  <a:lnTo>
                    <a:pt x="52" y="76"/>
                  </a:lnTo>
                  <a:lnTo>
                    <a:pt x="37" y="79"/>
                  </a:lnTo>
                  <a:lnTo>
                    <a:pt x="24" y="79"/>
                  </a:lnTo>
                  <a:lnTo>
                    <a:pt x="11" y="73"/>
                  </a:lnTo>
                  <a:lnTo>
                    <a:pt x="0" y="60"/>
                  </a:lnTo>
                  <a:lnTo>
                    <a:pt x="5" y="73"/>
                  </a:lnTo>
                  <a:lnTo>
                    <a:pt x="13" y="81"/>
                  </a:lnTo>
                  <a:lnTo>
                    <a:pt x="24" y="89"/>
                  </a:lnTo>
                  <a:lnTo>
                    <a:pt x="42" y="89"/>
                  </a:lnTo>
                  <a:lnTo>
                    <a:pt x="60" y="86"/>
                  </a:lnTo>
                  <a:lnTo>
                    <a:pt x="73" y="79"/>
                  </a:lnTo>
                  <a:lnTo>
                    <a:pt x="81" y="68"/>
                  </a:lnTo>
                  <a:lnTo>
                    <a:pt x="86" y="55"/>
                  </a:lnTo>
                  <a:lnTo>
                    <a:pt x="89" y="37"/>
                  </a:lnTo>
                  <a:lnTo>
                    <a:pt x="86" y="21"/>
                  </a:lnTo>
                  <a:lnTo>
                    <a:pt x="79" y="11"/>
                  </a:lnTo>
                  <a:lnTo>
                    <a:pt x="65" y="6"/>
                  </a:lnTo>
                  <a:lnTo>
                    <a:pt x="55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3" name="Freeform 169"/>
            <p:cNvSpPr>
              <a:spLocks/>
            </p:cNvSpPr>
            <p:nvPr/>
          </p:nvSpPr>
          <p:spPr bwMode="auto">
            <a:xfrm>
              <a:off x="3960" y="2651"/>
              <a:ext cx="86" cy="92"/>
            </a:xfrm>
            <a:custGeom>
              <a:avLst/>
              <a:gdLst>
                <a:gd name="T0" fmla="*/ 62 w 86"/>
                <a:gd name="T1" fmla="*/ 8 h 92"/>
                <a:gd name="T2" fmla="*/ 73 w 86"/>
                <a:gd name="T3" fmla="*/ 18 h 92"/>
                <a:gd name="T4" fmla="*/ 75 w 86"/>
                <a:gd name="T5" fmla="*/ 32 h 92"/>
                <a:gd name="T6" fmla="*/ 75 w 86"/>
                <a:gd name="T7" fmla="*/ 47 h 92"/>
                <a:gd name="T8" fmla="*/ 73 w 86"/>
                <a:gd name="T9" fmla="*/ 58 h 92"/>
                <a:gd name="T10" fmla="*/ 62 w 86"/>
                <a:gd name="T11" fmla="*/ 71 h 92"/>
                <a:gd name="T12" fmla="*/ 52 w 86"/>
                <a:gd name="T13" fmla="*/ 76 h 92"/>
                <a:gd name="T14" fmla="*/ 36 w 86"/>
                <a:gd name="T15" fmla="*/ 81 h 92"/>
                <a:gd name="T16" fmla="*/ 23 w 86"/>
                <a:gd name="T17" fmla="*/ 78 h 92"/>
                <a:gd name="T18" fmla="*/ 13 w 86"/>
                <a:gd name="T19" fmla="*/ 73 h 92"/>
                <a:gd name="T20" fmla="*/ 0 w 86"/>
                <a:gd name="T21" fmla="*/ 65 h 92"/>
                <a:gd name="T22" fmla="*/ 5 w 86"/>
                <a:gd name="T23" fmla="*/ 76 h 92"/>
                <a:gd name="T24" fmla="*/ 13 w 86"/>
                <a:gd name="T25" fmla="*/ 84 h 92"/>
                <a:gd name="T26" fmla="*/ 23 w 86"/>
                <a:gd name="T27" fmla="*/ 89 h 92"/>
                <a:gd name="T28" fmla="*/ 41 w 86"/>
                <a:gd name="T29" fmla="*/ 92 h 92"/>
                <a:gd name="T30" fmla="*/ 60 w 86"/>
                <a:gd name="T31" fmla="*/ 89 h 92"/>
                <a:gd name="T32" fmla="*/ 73 w 86"/>
                <a:gd name="T33" fmla="*/ 81 h 92"/>
                <a:gd name="T34" fmla="*/ 80 w 86"/>
                <a:gd name="T35" fmla="*/ 71 h 92"/>
                <a:gd name="T36" fmla="*/ 86 w 86"/>
                <a:gd name="T37" fmla="*/ 55 h 92"/>
                <a:gd name="T38" fmla="*/ 86 w 86"/>
                <a:gd name="T39" fmla="*/ 39 h 92"/>
                <a:gd name="T40" fmla="*/ 86 w 86"/>
                <a:gd name="T41" fmla="*/ 24 h 92"/>
                <a:gd name="T42" fmla="*/ 78 w 86"/>
                <a:gd name="T43" fmla="*/ 13 h 92"/>
                <a:gd name="T44" fmla="*/ 67 w 86"/>
                <a:gd name="T45" fmla="*/ 5 h 92"/>
                <a:gd name="T46" fmla="*/ 54 w 86"/>
                <a:gd name="T47" fmla="*/ 0 h 92"/>
                <a:gd name="T48" fmla="*/ 62 w 86"/>
                <a:gd name="T49" fmla="*/ 8 h 92"/>
                <a:gd name="T50" fmla="*/ 62 w 86"/>
                <a:gd name="T51" fmla="*/ 8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92"/>
                <a:gd name="T80" fmla="*/ 86 w 86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92">
                  <a:moveTo>
                    <a:pt x="62" y="8"/>
                  </a:moveTo>
                  <a:lnTo>
                    <a:pt x="73" y="18"/>
                  </a:lnTo>
                  <a:lnTo>
                    <a:pt x="75" y="32"/>
                  </a:lnTo>
                  <a:lnTo>
                    <a:pt x="75" y="47"/>
                  </a:lnTo>
                  <a:lnTo>
                    <a:pt x="73" y="58"/>
                  </a:lnTo>
                  <a:lnTo>
                    <a:pt x="62" y="71"/>
                  </a:lnTo>
                  <a:lnTo>
                    <a:pt x="52" y="76"/>
                  </a:lnTo>
                  <a:lnTo>
                    <a:pt x="36" y="81"/>
                  </a:lnTo>
                  <a:lnTo>
                    <a:pt x="23" y="78"/>
                  </a:lnTo>
                  <a:lnTo>
                    <a:pt x="13" y="73"/>
                  </a:lnTo>
                  <a:lnTo>
                    <a:pt x="0" y="65"/>
                  </a:lnTo>
                  <a:lnTo>
                    <a:pt x="5" y="76"/>
                  </a:lnTo>
                  <a:lnTo>
                    <a:pt x="13" y="84"/>
                  </a:lnTo>
                  <a:lnTo>
                    <a:pt x="23" y="89"/>
                  </a:lnTo>
                  <a:lnTo>
                    <a:pt x="41" y="92"/>
                  </a:lnTo>
                  <a:lnTo>
                    <a:pt x="60" y="89"/>
                  </a:lnTo>
                  <a:lnTo>
                    <a:pt x="73" y="81"/>
                  </a:lnTo>
                  <a:lnTo>
                    <a:pt x="80" y="71"/>
                  </a:lnTo>
                  <a:lnTo>
                    <a:pt x="86" y="55"/>
                  </a:lnTo>
                  <a:lnTo>
                    <a:pt x="86" y="39"/>
                  </a:lnTo>
                  <a:lnTo>
                    <a:pt x="86" y="24"/>
                  </a:lnTo>
                  <a:lnTo>
                    <a:pt x="78" y="13"/>
                  </a:lnTo>
                  <a:lnTo>
                    <a:pt x="67" y="5"/>
                  </a:lnTo>
                  <a:lnTo>
                    <a:pt x="54" y="0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4" name="Freeform 170"/>
            <p:cNvSpPr>
              <a:spLocks/>
            </p:cNvSpPr>
            <p:nvPr/>
          </p:nvSpPr>
          <p:spPr bwMode="auto">
            <a:xfrm>
              <a:off x="4270" y="2722"/>
              <a:ext cx="86" cy="88"/>
            </a:xfrm>
            <a:custGeom>
              <a:avLst/>
              <a:gdLst>
                <a:gd name="T0" fmla="*/ 63 w 86"/>
                <a:gd name="T1" fmla="*/ 5 h 88"/>
                <a:gd name="T2" fmla="*/ 68 w 86"/>
                <a:gd name="T3" fmla="*/ 15 h 88"/>
                <a:gd name="T4" fmla="*/ 73 w 86"/>
                <a:gd name="T5" fmla="*/ 28 h 88"/>
                <a:gd name="T6" fmla="*/ 76 w 86"/>
                <a:gd name="T7" fmla="*/ 44 h 88"/>
                <a:gd name="T8" fmla="*/ 71 w 86"/>
                <a:gd name="T9" fmla="*/ 57 h 88"/>
                <a:gd name="T10" fmla="*/ 63 w 86"/>
                <a:gd name="T11" fmla="*/ 67 h 88"/>
                <a:gd name="T12" fmla="*/ 50 w 86"/>
                <a:gd name="T13" fmla="*/ 75 h 88"/>
                <a:gd name="T14" fmla="*/ 34 w 86"/>
                <a:gd name="T15" fmla="*/ 78 h 88"/>
                <a:gd name="T16" fmla="*/ 21 w 86"/>
                <a:gd name="T17" fmla="*/ 78 h 88"/>
                <a:gd name="T18" fmla="*/ 8 w 86"/>
                <a:gd name="T19" fmla="*/ 70 h 88"/>
                <a:gd name="T20" fmla="*/ 0 w 86"/>
                <a:gd name="T21" fmla="*/ 62 h 88"/>
                <a:gd name="T22" fmla="*/ 3 w 86"/>
                <a:gd name="T23" fmla="*/ 73 h 88"/>
                <a:gd name="T24" fmla="*/ 11 w 86"/>
                <a:gd name="T25" fmla="*/ 83 h 88"/>
                <a:gd name="T26" fmla="*/ 24 w 86"/>
                <a:gd name="T27" fmla="*/ 88 h 88"/>
                <a:gd name="T28" fmla="*/ 39 w 86"/>
                <a:gd name="T29" fmla="*/ 88 h 88"/>
                <a:gd name="T30" fmla="*/ 57 w 86"/>
                <a:gd name="T31" fmla="*/ 86 h 88"/>
                <a:gd name="T32" fmla="*/ 68 w 86"/>
                <a:gd name="T33" fmla="*/ 78 h 88"/>
                <a:gd name="T34" fmla="*/ 81 w 86"/>
                <a:gd name="T35" fmla="*/ 67 h 88"/>
                <a:gd name="T36" fmla="*/ 84 w 86"/>
                <a:gd name="T37" fmla="*/ 52 h 88"/>
                <a:gd name="T38" fmla="*/ 86 w 86"/>
                <a:gd name="T39" fmla="*/ 36 h 88"/>
                <a:gd name="T40" fmla="*/ 84 w 86"/>
                <a:gd name="T41" fmla="*/ 21 h 88"/>
                <a:gd name="T42" fmla="*/ 76 w 86"/>
                <a:gd name="T43" fmla="*/ 10 h 88"/>
                <a:gd name="T44" fmla="*/ 65 w 86"/>
                <a:gd name="T45" fmla="*/ 2 h 88"/>
                <a:gd name="T46" fmla="*/ 50 w 86"/>
                <a:gd name="T47" fmla="*/ 0 h 88"/>
                <a:gd name="T48" fmla="*/ 63 w 86"/>
                <a:gd name="T49" fmla="*/ 5 h 88"/>
                <a:gd name="T50" fmla="*/ 63 w 86"/>
                <a:gd name="T51" fmla="*/ 5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8"/>
                <a:gd name="T80" fmla="*/ 86 w 8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8">
                  <a:moveTo>
                    <a:pt x="63" y="5"/>
                  </a:moveTo>
                  <a:lnTo>
                    <a:pt x="68" y="15"/>
                  </a:lnTo>
                  <a:lnTo>
                    <a:pt x="73" y="28"/>
                  </a:lnTo>
                  <a:lnTo>
                    <a:pt x="76" y="44"/>
                  </a:lnTo>
                  <a:lnTo>
                    <a:pt x="71" y="57"/>
                  </a:lnTo>
                  <a:lnTo>
                    <a:pt x="63" y="67"/>
                  </a:lnTo>
                  <a:lnTo>
                    <a:pt x="50" y="75"/>
                  </a:lnTo>
                  <a:lnTo>
                    <a:pt x="34" y="78"/>
                  </a:lnTo>
                  <a:lnTo>
                    <a:pt x="21" y="78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3" y="73"/>
                  </a:lnTo>
                  <a:lnTo>
                    <a:pt x="11" y="83"/>
                  </a:lnTo>
                  <a:lnTo>
                    <a:pt x="24" y="88"/>
                  </a:lnTo>
                  <a:lnTo>
                    <a:pt x="39" y="88"/>
                  </a:lnTo>
                  <a:lnTo>
                    <a:pt x="57" y="86"/>
                  </a:lnTo>
                  <a:lnTo>
                    <a:pt x="68" y="78"/>
                  </a:lnTo>
                  <a:lnTo>
                    <a:pt x="81" y="67"/>
                  </a:lnTo>
                  <a:lnTo>
                    <a:pt x="84" y="52"/>
                  </a:lnTo>
                  <a:lnTo>
                    <a:pt x="86" y="36"/>
                  </a:lnTo>
                  <a:lnTo>
                    <a:pt x="84" y="21"/>
                  </a:lnTo>
                  <a:lnTo>
                    <a:pt x="76" y="10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63" y="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5" name="Freeform 171"/>
            <p:cNvSpPr>
              <a:spLocks/>
            </p:cNvSpPr>
            <p:nvPr/>
          </p:nvSpPr>
          <p:spPr bwMode="auto">
            <a:xfrm>
              <a:off x="3231" y="2776"/>
              <a:ext cx="87" cy="92"/>
            </a:xfrm>
            <a:custGeom>
              <a:avLst/>
              <a:gdLst>
                <a:gd name="T0" fmla="*/ 63 w 87"/>
                <a:gd name="T1" fmla="*/ 8 h 92"/>
                <a:gd name="T2" fmla="*/ 74 w 87"/>
                <a:gd name="T3" fmla="*/ 16 h 92"/>
                <a:gd name="T4" fmla="*/ 76 w 87"/>
                <a:gd name="T5" fmla="*/ 29 h 92"/>
                <a:gd name="T6" fmla="*/ 76 w 87"/>
                <a:gd name="T7" fmla="*/ 45 h 92"/>
                <a:gd name="T8" fmla="*/ 74 w 87"/>
                <a:gd name="T9" fmla="*/ 58 h 92"/>
                <a:gd name="T10" fmla="*/ 63 w 87"/>
                <a:gd name="T11" fmla="*/ 71 h 92"/>
                <a:gd name="T12" fmla="*/ 53 w 87"/>
                <a:gd name="T13" fmla="*/ 79 h 92"/>
                <a:gd name="T14" fmla="*/ 37 w 87"/>
                <a:gd name="T15" fmla="*/ 79 h 92"/>
                <a:gd name="T16" fmla="*/ 24 w 87"/>
                <a:gd name="T17" fmla="*/ 79 h 92"/>
                <a:gd name="T18" fmla="*/ 14 w 87"/>
                <a:gd name="T19" fmla="*/ 73 h 92"/>
                <a:gd name="T20" fmla="*/ 0 w 87"/>
                <a:gd name="T21" fmla="*/ 63 h 92"/>
                <a:gd name="T22" fmla="*/ 6 w 87"/>
                <a:gd name="T23" fmla="*/ 73 h 92"/>
                <a:gd name="T24" fmla="*/ 14 w 87"/>
                <a:gd name="T25" fmla="*/ 84 h 92"/>
                <a:gd name="T26" fmla="*/ 24 w 87"/>
                <a:gd name="T27" fmla="*/ 92 h 92"/>
                <a:gd name="T28" fmla="*/ 42 w 87"/>
                <a:gd name="T29" fmla="*/ 92 h 92"/>
                <a:gd name="T30" fmla="*/ 61 w 87"/>
                <a:gd name="T31" fmla="*/ 87 h 92"/>
                <a:gd name="T32" fmla="*/ 74 w 87"/>
                <a:gd name="T33" fmla="*/ 81 h 92"/>
                <a:gd name="T34" fmla="*/ 81 w 87"/>
                <a:gd name="T35" fmla="*/ 68 h 92"/>
                <a:gd name="T36" fmla="*/ 87 w 87"/>
                <a:gd name="T37" fmla="*/ 55 h 92"/>
                <a:gd name="T38" fmla="*/ 87 w 87"/>
                <a:gd name="T39" fmla="*/ 40 h 92"/>
                <a:gd name="T40" fmla="*/ 87 w 87"/>
                <a:gd name="T41" fmla="*/ 24 h 92"/>
                <a:gd name="T42" fmla="*/ 79 w 87"/>
                <a:gd name="T43" fmla="*/ 13 h 92"/>
                <a:gd name="T44" fmla="*/ 66 w 87"/>
                <a:gd name="T45" fmla="*/ 6 h 92"/>
                <a:gd name="T46" fmla="*/ 55 w 87"/>
                <a:gd name="T47" fmla="*/ 0 h 92"/>
                <a:gd name="T48" fmla="*/ 63 w 87"/>
                <a:gd name="T49" fmla="*/ 8 h 92"/>
                <a:gd name="T50" fmla="*/ 63 w 87"/>
                <a:gd name="T51" fmla="*/ 8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7"/>
                <a:gd name="T79" fmla="*/ 0 h 92"/>
                <a:gd name="T80" fmla="*/ 87 w 87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7" h="92">
                  <a:moveTo>
                    <a:pt x="63" y="8"/>
                  </a:moveTo>
                  <a:lnTo>
                    <a:pt x="74" y="16"/>
                  </a:lnTo>
                  <a:lnTo>
                    <a:pt x="76" y="29"/>
                  </a:lnTo>
                  <a:lnTo>
                    <a:pt x="76" y="45"/>
                  </a:lnTo>
                  <a:lnTo>
                    <a:pt x="74" y="58"/>
                  </a:lnTo>
                  <a:lnTo>
                    <a:pt x="63" y="71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4" y="79"/>
                  </a:lnTo>
                  <a:lnTo>
                    <a:pt x="14" y="73"/>
                  </a:lnTo>
                  <a:lnTo>
                    <a:pt x="0" y="63"/>
                  </a:lnTo>
                  <a:lnTo>
                    <a:pt x="6" y="73"/>
                  </a:lnTo>
                  <a:lnTo>
                    <a:pt x="14" y="84"/>
                  </a:lnTo>
                  <a:lnTo>
                    <a:pt x="24" y="92"/>
                  </a:lnTo>
                  <a:lnTo>
                    <a:pt x="42" y="92"/>
                  </a:lnTo>
                  <a:lnTo>
                    <a:pt x="61" y="87"/>
                  </a:lnTo>
                  <a:lnTo>
                    <a:pt x="74" y="81"/>
                  </a:lnTo>
                  <a:lnTo>
                    <a:pt x="81" y="68"/>
                  </a:lnTo>
                  <a:lnTo>
                    <a:pt x="87" y="55"/>
                  </a:lnTo>
                  <a:lnTo>
                    <a:pt x="87" y="40"/>
                  </a:lnTo>
                  <a:lnTo>
                    <a:pt x="87" y="24"/>
                  </a:lnTo>
                  <a:lnTo>
                    <a:pt x="79" y="13"/>
                  </a:lnTo>
                  <a:lnTo>
                    <a:pt x="66" y="6"/>
                  </a:lnTo>
                  <a:lnTo>
                    <a:pt x="55" y="0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6" name="Freeform 172"/>
            <p:cNvSpPr>
              <a:spLocks/>
            </p:cNvSpPr>
            <p:nvPr/>
          </p:nvSpPr>
          <p:spPr bwMode="auto">
            <a:xfrm>
              <a:off x="3542" y="2847"/>
              <a:ext cx="89" cy="89"/>
            </a:xfrm>
            <a:custGeom>
              <a:avLst/>
              <a:gdLst>
                <a:gd name="T0" fmla="*/ 65 w 89"/>
                <a:gd name="T1" fmla="*/ 5 h 89"/>
                <a:gd name="T2" fmla="*/ 70 w 89"/>
                <a:gd name="T3" fmla="*/ 16 h 89"/>
                <a:gd name="T4" fmla="*/ 76 w 89"/>
                <a:gd name="T5" fmla="*/ 29 h 89"/>
                <a:gd name="T6" fmla="*/ 76 w 89"/>
                <a:gd name="T7" fmla="*/ 44 h 89"/>
                <a:gd name="T8" fmla="*/ 73 w 89"/>
                <a:gd name="T9" fmla="*/ 57 h 89"/>
                <a:gd name="T10" fmla="*/ 65 w 89"/>
                <a:gd name="T11" fmla="*/ 68 h 89"/>
                <a:gd name="T12" fmla="*/ 50 w 89"/>
                <a:gd name="T13" fmla="*/ 76 h 89"/>
                <a:gd name="T14" fmla="*/ 37 w 89"/>
                <a:gd name="T15" fmla="*/ 81 h 89"/>
                <a:gd name="T16" fmla="*/ 24 w 89"/>
                <a:gd name="T17" fmla="*/ 78 h 89"/>
                <a:gd name="T18" fmla="*/ 10 w 89"/>
                <a:gd name="T19" fmla="*/ 73 h 89"/>
                <a:gd name="T20" fmla="*/ 0 w 89"/>
                <a:gd name="T21" fmla="*/ 62 h 89"/>
                <a:gd name="T22" fmla="*/ 5 w 89"/>
                <a:gd name="T23" fmla="*/ 73 h 89"/>
                <a:gd name="T24" fmla="*/ 10 w 89"/>
                <a:gd name="T25" fmla="*/ 81 h 89"/>
                <a:gd name="T26" fmla="*/ 26 w 89"/>
                <a:gd name="T27" fmla="*/ 89 h 89"/>
                <a:gd name="T28" fmla="*/ 42 w 89"/>
                <a:gd name="T29" fmla="*/ 89 h 89"/>
                <a:gd name="T30" fmla="*/ 57 w 89"/>
                <a:gd name="T31" fmla="*/ 89 h 89"/>
                <a:gd name="T32" fmla="*/ 70 w 89"/>
                <a:gd name="T33" fmla="*/ 81 h 89"/>
                <a:gd name="T34" fmla="*/ 84 w 89"/>
                <a:gd name="T35" fmla="*/ 68 h 89"/>
                <a:gd name="T36" fmla="*/ 86 w 89"/>
                <a:gd name="T37" fmla="*/ 52 h 89"/>
                <a:gd name="T38" fmla="*/ 89 w 89"/>
                <a:gd name="T39" fmla="*/ 36 h 89"/>
                <a:gd name="T40" fmla="*/ 84 w 89"/>
                <a:gd name="T41" fmla="*/ 23 h 89"/>
                <a:gd name="T42" fmla="*/ 76 w 89"/>
                <a:gd name="T43" fmla="*/ 10 h 89"/>
                <a:gd name="T44" fmla="*/ 68 w 89"/>
                <a:gd name="T45" fmla="*/ 2 h 89"/>
                <a:gd name="T46" fmla="*/ 52 w 89"/>
                <a:gd name="T47" fmla="*/ 0 h 89"/>
                <a:gd name="T48" fmla="*/ 65 w 89"/>
                <a:gd name="T49" fmla="*/ 5 h 89"/>
                <a:gd name="T50" fmla="*/ 65 w 89"/>
                <a:gd name="T51" fmla="*/ 5 h 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89"/>
                <a:gd name="T80" fmla="*/ 89 w 89"/>
                <a:gd name="T81" fmla="*/ 89 h 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89">
                  <a:moveTo>
                    <a:pt x="65" y="5"/>
                  </a:moveTo>
                  <a:lnTo>
                    <a:pt x="70" y="16"/>
                  </a:lnTo>
                  <a:lnTo>
                    <a:pt x="76" y="29"/>
                  </a:lnTo>
                  <a:lnTo>
                    <a:pt x="76" y="44"/>
                  </a:lnTo>
                  <a:lnTo>
                    <a:pt x="73" y="57"/>
                  </a:lnTo>
                  <a:lnTo>
                    <a:pt x="65" y="68"/>
                  </a:lnTo>
                  <a:lnTo>
                    <a:pt x="50" y="76"/>
                  </a:lnTo>
                  <a:lnTo>
                    <a:pt x="37" y="81"/>
                  </a:lnTo>
                  <a:lnTo>
                    <a:pt x="24" y="78"/>
                  </a:lnTo>
                  <a:lnTo>
                    <a:pt x="10" y="73"/>
                  </a:lnTo>
                  <a:lnTo>
                    <a:pt x="0" y="62"/>
                  </a:lnTo>
                  <a:lnTo>
                    <a:pt x="5" y="73"/>
                  </a:lnTo>
                  <a:lnTo>
                    <a:pt x="10" y="81"/>
                  </a:lnTo>
                  <a:lnTo>
                    <a:pt x="26" y="89"/>
                  </a:lnTo>
                  <a:lnTo>
                    <a:pt x="42" y="89"/>
                  </a:lnTo>
                  <a:lnTo>
                    <a:pt x="57" y="89"/>
                  </a:lnTo>
                  <a:lnTo>
                    <a:pt x="70" y="81"/>
                  </a:lnTo>
                  <a:lnTo>
                    <a:pt x="84" y="68"/>
                  </a:lnTo>
                  <a:lnTo>
                    <a:pt x="86" y="52"/>
                  </a:lnTo>
                  <a:lnTo>
                    <a:pt x="89" y="36"/>
                  </a:lnTo>
                  <a:lnTo>
                    <a:pt x="84" y="23"/>
                  </a:lnTo>
                  <a:lnTo>
                    <a:pt x="76" y="10"/>
                  </a:lnTo>
                  <a:lnTo>
                    <a:pt x="68" y="2"/>
                  </a:lnTo>
                  <a:lnTo>
                    <a:pt x="52" y="0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7" name="Freeform 173"/>
            <p:cNvSpPr>
              <a:spLocks/>
            </p:cNvSpPr>
            <p:nvPr/>
          </p:nvSpPr>
          <p:spPr bwMode="auto">
            <a:xfrm>
              <a:off x="3847" y="2915"/>
              <a:ext cx="89" cy="91"/>
            </a:xfrm>
            <a:custGeom>
              <a:avLst/>
              <a:gdLst>
                <a:gd name="T0" fmla="*/ 66 w 89"/>
                <a:gd name="T1" fmla="*/ 8 h 91"/>
                <a:gd name="T2" fmla="*/ 71 w 89"/>
                <a:gd name="T3" fmla="*/ 18 h 91"/>
                <a:gd name="T4" fmla="*/ 76 w 89"/>
                <a:gd name="T5" fmla="*/ 31 h 91"/>
                <a:gd name="T6" fmla="*/ 76 w 89"/>
                <a:gd name="T7" fmla="*/ 44 h 91"/>
                <a:gd name="T8" fmla="*/ 71 w 89"/>
                <a:gd name="T9" fmla="*/ 57 h 91"/>
                <a:gd name="T10" fmla="*/ 66 w 89"/>
                <a:gd name="T11" fmla="*/ 70 h 91"/>
                <a:gd name="T12" fmla="*/ 53 w 89"/>
                <a:gd name="T13" fmla="*/ 78 h 91"/>
                <a:gd name="T14" fmla="*/ 37 w 89"/>
                <a:gd name="T15" fmla="*/ 81 h 91"/>
                <a:gd name="T16" fmla="*/ 24 w 89"/>
                <a:gd name="T17" fmla="*/ 78 h 91"/>
                <a:gd name="T18" fmla="*/ 11 w 89"/>
                <a:gd name="T19" fmla="*/ 73 h 91"/>
                <a:gd name="T20" fmla="*/ 0 w 89"/>
                <a:gd name="T21" fmla="*/ 62 h 91"/>
                <a:gd name="T22" fmla="*/ 6 w 89"/>
                <a:gd name="T23" fmla="*/ 75 h 91"/>
                <a:gd name="T24" fmla="*/ 13 w 89"/>
                <a:gd name="T25" fmla="*/ 83 h 91"/>
                <a:gd name="T26" fmla="*/ 24 w 89"/>
                <a:gd name="T27" fmla="*/ 88 h 91"/>
                <a:gd name="T28" fmla="*/ 39 w 89"/>
                <a:gd name="T29" fmla="*/ 91 h 91"/>
                <a:gd name="T30" fmla="*/ 60 w 89"/>
                <a:gd name="T31" fmla="*/ 88 h 91"/>
                <a:gd name="T32" fmla="*/ 71 w 89"/>
                <a:gd name="T33" fmla="*/ 81 h 91"/>
                <a:gd name="T34" fmla="*/ 81 w 89"/>
                <a:gd name="T35" fmla="*/ 68 h 91"/>
                <a:gd name="T36" fmla="*/ 86 w 89"/>
                <a:gd name="T37" fmla="*/ 54 h 91"/>
                <a:gd name="T38" fmla="*/ 89 w 89"/>
                <a:gd name="T39" fmla="*/ 39 h 91"/>
                <a:gd name="T40" fmla="*/ 86 w 89"/>
                <a:gd name="T41" fmla="*/ 23 h 91"/>
                <a:gd name="T42" fmla="*/ 79 w 89"/>
                <a:gd name="T43" fmla="*/ 13 h 91"/>
                <a:gd name="T44" fmla="*/ 66 w 89"/>
                <a:gd name="T45" fmla="*/ 5 h 91"/>
                <a:gd name="T46" fmla="*/ 53 w 89"/>
                <a:gd name="T47" fmla="*/ 0 h 91"/>
                <a:gd name="T48" fmla="*/ 66 w 89"/>
                <a:gd name="T49" fmla="*/ 8 h 91"/>
                <a:gd name="T50" fmla="*/ 66 w 89"/>
                <a:gd name="T51" fmla="*/ 8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91"/>
                <a:gd name="T80" fmla="*/ 89 w 89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91">
                  <a:moveTo>
                    <a:pt x="66" y="8"/>
                  </a:moveTo>
                  <a:lnTo>
                    <a:pt x="71" y="18"/>
                  </a:lnTo>
                  <a:lnTo>
                    <a:pt x="76" y="31"/>
                  </a:lnTo>
                  <a:lnTo>
                    <a:pt x="76" y="44"/>
                  </a:lnTo>
                  <a:lnTo>
                    <a:pt x="71" y="57"/>
                  </a:lnTo>
                  <a:lnTo>
                    <a:pt x="66" y="70"/>
                  </a:lnTo>
                  <a:lnTo>
                    <a:pt x="53" y="78"/>
                  </a:lnTo>
                  <a:lnTo>
                    <a:pt x="37" y="81"/>
                  </a:lnTo>
                  <a:lnTo>
                    <a:pt x="24" y="78"/>
                  </a:lnTo>
                  <a:lnTo>
                    <a:pt x="11" y="73"/>
                  </a:lnTo>
                  <a:lnTo>
                    <a:pt x="0" y="62"/>
                  </a:lnTo>
                  <a:lnTo>
                    <a:pt x="6" y="75"/>
                  </a:lnTo>
                  <a:lnTo>
                    <a:pt x="13" y="83"/>
                  </a:lnTo>
                  <a:lnTo>
                    <a:pt x="24" y="88"/>
                  </a:lnTo>
                  <a:lnTo>
                    <a:pt x="39" y="91"/>
                  </a:lnTo>
                  <a:lnTo>
                    <a:pt x="60" y="88"/>
                  </a:lnTo>
                  <a:lnTo>
                    <a:pt x="71" y="81"/>
                  </a:lnTo>
                  <a:lnTo>
                    <a:pt x="81" y="68"/>
                  </a:lnTo>
                  <a:lnTo>
                    <a:pt x="86" y="54"/>
                  </a:lnTo>
                  <a:lnTo>
                    <a:pt x="89" y="39"/>
                  </a:lnTo>
                  <a:lnTo>
                    <a:pt x="86" y="23"/>
                  </a:lnTo>
                  <a:lnTo>
                    <a:pt x="79" y="13"/>
                  </a:lnTo>
                  <a:lnTo>
                    <a:pt x="66" y="5"/>
                  </a:lnTo>
                  <a:lnTo>
                    <a:pt x="53" y="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8" name="Freeform 174"/>
            <p:cNvSpPr>
              <a:spLocks/>
            </p:cNvSpPr>
            <p:nvPr/>
          </p:nvSpPr>
          <p:spPr bwMode="auto">
            <a:xfrm>
              <a:off x="4155" y="2983"/>
              <a:ext cx="89" cy="91"/>
            </a:xfrm>
            <a:custGeom>
              <a:avLst/>
              <a:gdLst>
                <a:gd name="T0" fmla="*/ 63 w 89"/>
                <a:gd name="T1" fmla="*/ 7 h 91"/>
                <a:gd name="T2" fmla="*/ 73 w 89"/>
                <a:gd name="T3" fmla="*/ 18 h 91"/>
                <a:gd name="T4" fmla="*/ 76 w 89"/>
                <a:gd name="T5" fmla="*/ 31 h 91"/>
                <a:gd name="T6" fmla="*/ 76 w 89"/>
                <a:gd name="T7" fmla="*/ 44 h 91"/>
                <a:gd name="T8" fmla="*/ 73 w 89"/>
                <a:gd name="T9" fmla="*/ 60 h 91"/>
                <a:gd name="T10" fmla="*/ 63 w 89"/>
                <a:gd name="T11" fmla="*/ 73 h 91"/>
                <a:gd name="T12" fmla="*/ 52 w 89"/>
                <a:gd name="T13" fmla="*/ 80 h 91"/>
                <a:gd name="T14" fmla="*/ 37 w 89"/>
                <a:gd name="T15" fmla="*/ 80 h 91"/>
                <a:gd name="T16" fmla="*/ 26 w 89"/>
                <a:gd name="T17" fmla="*/ 80 h 91"/>
                <a:gd name="T18" fmla="*/ 13 w 89"/>
                <a:gd name="T19" fmla="*/ 73 h 91"/>
                <a:gd name="T20" fmla="*/ 0 w 89"/>
                <a:gd name="T21" fmla="*/ 65 h 91"/>
                <a:gd name="T22" fmla="*/ 8 w 89"/>
                <a:gd name="T23" fmla="*/ 75 h 91"/>
                <a:gd name="T24" fmla="*/ 13 w 89"/>
                <a:gd name="T25" fmla="*/ 86 h 91"/>
                <a:gd name="T26" fmla="*/ 26 w 89"/>
                <a:gd name="T27" fmla="*/ 91 h 91"/>
                <a:gd name="T28" fmla="*/ 42 w 89"/>
                <a:gd name="T29" fmla="*/ 91 h 91"/>
                <a:gd name="T30" fmla="*/ 60 w 89"/>
                <a:gd name="T31" fmla="*/ 88 h 91"/>
                <a:gd name="T32" fmla="*/ 73 w 89"/>
                <a:gd name="T33" fmla="*/ 80 h 91"/>
                <a:gd name="T34" fmla="*/ 81 w 89"/>
                <a:gd name="T35" fmla="*/ 70 h 91"/>
                <a:gd name="T36" fmla="*/ 89 w 89"/>
                <a:gd name="T37" fmla="*/ 54 h 91"/>
                <a:gd name="T38" fmla="*/ 89 w 89"/>
                <a:gd name="T39" fmla="*/ 39 h 91"/>
                <a:gd name="T40" fmla="*/ 86 w 89"/>
                <a:gd name="T41" fmla="*/ 23 h 91"/>
                <a:gd name="T42" fmla="*/ 79 w 89"/>
                <a:gd name="T43" fmla="*/ 15 h 91"/>
                <a:gd name="T44" fmla="*/ 68 w 89"/>
                <a:gd name="T45" fmla="*/ 5 h 91"/>
                <a:gd name="T46" fmla="*/ 55 w 89"/>
                <a:gd name="T47" fmla="*/ 0 h 91"/>
                <a:gd name="T48" fmla="*/ 63 w 89"/>
                <a:gd name="T49" fmla="*/ 7 h 91"/>
                <a:gd name="T50" fmla="*/ 63 w 89"/>
                <a:gd name="T51" fmla="*/ 7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91"/>
                <a:gd name="T80" fmla="*/ 89 w 89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91">
                  <a:moveTo>
                    <a:pt x="63" y="7"/>
                  </a:moveTo>
                  <a:lnTo>
                    <a:pt x="73" y="18"/>
                  </a:lnTo>
                  <a:lnTo>
                    <a:pt x="76" y="31"/>
                  </a:lnTo>
                  <a:lnTo>
                    <a:pt x="76" y="44"/>
                  </a:lnTo>
                  <a:lnTo>
                    <a:pt x="73" y="60"/>
                  </a:lnTo>
                  <a:lnTo>
                    <a:pt x="63" y="73"/>
                  </a:lnTo>
                  <a:lnTo>
                    <a:pt x="52" y="80"/>
                  </a:lnTo>
                  <a:lnTo>
                    <a:pt x="37" y="80"/>
                  </a:lnTo>
                  <a:lnTo>
                    <a:pt x="26" y="80"/>
                  </a:lnTo>
                  <a:lnTo>
                    <a:pt x="13" y="73"/>
                  </a:lnTo>
                  <a:lnTo>
                    <a:pt x="0" y="65"/>
                  </a:lnTo>
                  <a:lnTo>
                    <a:pt x="8" y="75"/>
                  </a:lnTo>
                  <a:lnTo>
                    <a:pt x="13" y="86"/>
                  </a:lnTo>
                  <a:lnTo>
                    <a:pt x="26" y="91"/>
                  </a:lnTo>
                  <a:lnTo>
                    <a:pt x="42" y="91"/>
                  </a:lnTo>
                  <a:lnTo>
                    <a:pt x="60" y="88"/>
                  </a:lnTo>
                  <a:lnTo>
                    <a:pt x="73" y="80"/>
                  </a:lnTo>
                  <a:lnTo>
                    <a:pt x="81" y="70"/>
                  </a:lnTo>
                  <a:lnTo>
                    <a:pt x="89" y="54"/>
                  </a:lnTo>
                  <a:lnTo>
                    <a:pt x="89" y="39"/>
                  </a:lnTo>
                  <a:lnTo>
                    <a:pt x="86" y="23"/>
                  </a:lnTo>
                  <a:lnTo>
                    <a:pt x="79" y="15"/>
                  </a:lnTo>
                  <a:lnTo>
                    <a:pt x="68" y="5"/>
                  </a:lnTo>
                  <a:lnTo>
                    <a:pt x="55" y="0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09" name="Freeform 175"/>
            <p:cNvSpPr>
              <a:spLocks/>
            </p:cNvSpPr>
            <p:nvPr/>
          </p:nvSpPr>
          <p:spPr bwMode="auto">
            <a:xfrm>
              <a:off x="3357" y="2529"/>
              <a:ext cx="36" cy="39"/>
            </a:xfrm>
            <a:custGeom>
              <a:avLst/>
              <a:gdLst>
                <a:gd name="T0" fmla="*/ 18 w 36"/>
                <a:gd name="T1" fmla="*/ 39 h 39"/>
                <a:gd name="T2" fmla="*/ 26 w 36"/>
                <a:gd name="T3" fmla="*/ 39 h 39"/>
                <a:gd name="T4" fmla="*/ 31 w 36"/>
                <a:gd name="T5" fmla="*/ 34 h 39"/>
                <a:gd name="T6" fmla="*/ 34 w 36"/>
                <a:gd name="T7" fmla="*/ 26 h 39"/>
                <a:gd name="T8" fmla="*/ 36 w 36"/>
                <a:gd name="T9" fmla="*/ 18 h 39"/>
                <a:gd name="T10" fmla="*/ 34 w 36"/>
                <a:gd name="T11" fmla="*/ 13 h 39"/>
                <a:gd name="T12" fmla="*/ 31 w 36"/>
                <a:gd name="T13" fmla="*/ 5 h 39"/>
                <a:gd name="T14" fmla="*/ 26 w 36"/>
                <a:gd name="T15" fmla="*/ 2 h 39"/>
                <a:gd name="T16" fmla="*/ 18 w 36"/>
                <a:gd name="T17" fmla="*/ 0 h 39"/>
                <a:gd name="T18" fmla="*/ 10 w 36"/>
                <a:gd name="T19" fmla="*/ 2 h 39"/>
                <a:gd name="T20" fmla="*/ 2 w 36"/>
                <a:gd name="T21" fmla="*/ 5 h 39"/>
                <a:gd name="T22" fmla="*/ 0 w 36"/>
                <a:gd name="T23" fmla="*/ 13 h 39"/>
                <a:gd name="T24" fmla="*/ 0 w 36"/>
                <a:gd name="T25" fmla="*/ 18 h 39"/>
                <a:gd name="T26" fmla="*/ 0 w 36"/>
                <a:gd name="T27" fmla="*/ 26 h 39"/>
                <a:gd name="T28" fmla="*/ 2 w 36"/>
                <a:gd name="T29" fmla="*/ 34 h 39"/>
                <a:gd name="T30" fmla="*/ 10 w 36"/>
                <a:gd name="T31" fmla="*/ 39 h 39"/>
                <a:gd name="T32" fmla="*/ 18 w 36"/>
                <a:gd name="T33" fmla="*/ 39 h 39"/>
                <a:gd name="T34" fmla="*/ 18 w 36"/>
                <a:gd name="T35" fmla="*/ 39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39"/>
                <a:gd name="T56" fmla="*/ 36 w 36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39">
                  <a:moveTo>
                    <a:pt x="18" y="39"/>
                  </a:moveTo>
                  <a:lnTo>
                    <a:pt x="26" y="39"/>
                  </a:lnTo>
                  <a:lnTo>
                    <a:pt x="31" y="34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2" y="5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10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0" name="Freeform 176"/>
            <p:cNvSpPr>
              <a:spLocks/>
            </p:cNvSpPr>
            <p:nvPr/>
          </p:nvSpPr>
          <p:spPr bwMode="auto">
            <a:xfrm>
              <a:off x="3662" y="2594"/>
              <a:ext cx="39" cy="44"/>
            </a:xfrm>
            <a:custGeom>
              <a:avLst/>
              <a:gdLst>
                <a:gd name="T0" fmla="*/ 18 w 39"/>
                <a:gd name="T1" fmla="*/ 44 h 44"/>
                <a:gd name="T2" fmla="*/ 26 w 39"/>
                <a:gd name="T3" fmla="*/ 42 h 44"/>
                <a:gd name="T4" fmla="*/ 34 w 39"/>
                <a:gd name="T5" fmla="*/ 36 h 44"/>
                <a:gd name="T6" fmla="*/ 39 w 39"/>
                <a:gd name="T7" fmla="*/ 29 h 44"/>
                <a:gd name="T8" fmla="*/ 39 w 39"/>
                <a:gd name="T9" fmla="*/ 23 h 44"/>
                <a:gd name="T10" fmla="*/ 39 w 39"/>
                <a:gd name="T11" fmla="*/ 13 h 44"/>
                <a:gd name="T12" fmla="*/ 34 w 39"/>
                <a:gd name="T13" fmla="*/ 8 h 44"/>
                <a:gd name="T14" fmla="*/ 26 w 39"/>
                <a:gd name="T15" fmla="*/ 2 h 44"/>
                <a:gd name="T16" fmla="*/ 18 w 39"/>
                <a:gd name="T17" fmla="*/ 0 h 44"/>
                <a:gd name="T18" fmla="*/ 11 w 39"/>
                <a:gd name="T19" fmla="*/ 2 h 44"/>
                <a:gd name="T20" fmla="*/ 5 w 39"/>
                <a:gd name="T21" fmla="*/ 8 h 44"/>
                <a:gd name="T22" fmla="*/ 0 w 39"/>
                <a:gd name="T23" fmla="*/ 13 h 44"/>
                <a:gd name="T24" fmla="*/ 0 w 39"/>
                <a:gd name="T25" fmla="*/ 23 h 44"/>
                <a:gd name="T26" fmla="*/ 0 w 39"/>
                <a:gd name="T27" fmla="*/ 29 h 44"/>
                <a:gd name="T28" fmla="*/ 5 w 39"/>
                <a:gd name="T29" fmla="*/ 36 h 44"/>
                <a:gd name="T30" fmla="*/ 11 w 39"/>
                <a:gd name="T31" fmla="*/ 42 h 44"/>
                <a:gd name="T32" fmla="*/ 18 w 39"/>
                <a:gd name="T33" fmla="*/ 44 h 44"/>
                <a:gd name="T34" fmla="*/ 18 w 39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44"/>
                <a:gd name="T56" fmla="*/ 39 w 39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44">
                  <a:moveTo>
                    <a:pt x="18" y="44"/>
                  </a:moveTo>
                  <a:lnTo>
                    <a:pt x="26" y="42"/>
                  </a:lnTo>
                  <a:lnTo>
                    <a:pt x="34" y="36"/>
                  </a:lnTo>
                  <a:lnTo>
                    <a:pt x="39" y="29"/>
                  </a:lnTo>
                  <a:lnTo>
                    <a:pt x="39" y="23"/>
                  </a:lnTo>
                  <a:lnTo>
                    <a:pt x="39" y="13"/>
                  </a:lnTo>
                  <a:lnTo>
                    <a:pt x="34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1" y="42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1" name="Freeform 177"/>
            <p:cNvSpPr>
              <a:spLocks/>
            </p:cNvSpPr>
            <p:nvPr/>
          </p:nvSpPr>
          <p:spPr bwMode="auto">
            <a:xfrm>
              <a:off x="3973" y="2664"/>
              <a:ext cx="36" cy="39"/>
            </a:xfrm>
            <a:custGeom>
              <a:avLst/>
              <a:gdLst>
                <a:gd name="T0" fmla="*/ 18 w 36"/>
                <a:gd name="T1" fmla="*/ 39 h 39"/>
                <a:gd name="T2" fmla="*/ 23 w 36"/>
                <a:gd name="T3" fmla="*/ 37 h 39"/>
                <a:gd name="T4" fmla="*/ 28 w 36"/>
                <a:gd name="T5" fmla="*/ 34 h 39"/>
                <a:gd name="T6" fmla="*/ 34 w 36"/>
                <a:gd name="T7" fmla="*/ 26 h 39"/>
                <a:gd name="T8" fmla="*/ 36 w 36"/>
                <a:gd name="T9" fmla="*/ 19 h 39"/>
                <a:gd name="T10" fmla="*/ 34 w 36"/>
                <a:gd name="T11" fmla="*/ 13 h 39"/>
                <a:gd name="T12" fmla="*/ 28 w 36"/>
                <a:gd name="T13" fmla="*/ 5 h 39"/>
                <a:gd name="T14" fmla="*/ 23 w 36"/>
                <a:gd name="T15" fmla="*/ 3 h 39"/>
                <a:gd name="T16" fmla="*/ 18 w 36"/>
                <a:gd name="T17" fmla="*/ 0 h 39"/>
                <a:gd name="T18" fmla="*/ 10 w 36"/>
                <a:gd name="T19" fmla="*/ 3 h 39"/>
                <a:gd name="T20" fmla="*/ 5 w 36"/>
                <a:gd name="T21" fmla="*/ 5 h 39"/>
                <a:gd name="T22" fmla="*/ 0 w 36"/>
                <a:gd name="T23" fmla="*/ 13 h 39"/>
                <a:gd name="T24" fmla="*/ 0 w 36"/>
                <a:gd name="T25" fmla="*/ 19 h 39"/>
                <a:gd name="T26" fmla="*/ 0 w 36"/>
                <a:gd name="T27" fmla="*/ 26 h 39"/>
                <a:gd name="T28" fmla="*/ 5 w 36"/>
                <a:gd name="T29" fmla="*/ 34 h 39"/>
                <a:gd name="T30" fmla="*/ 10 w 36"/>
                <a:gd name="T31" fmla="*/ 37 h 39"/>
                <a:gd name="T32" fmla="*/ 18 w 36"/>
                <a:gd name="T33" fmla="*/ 39 h 39"/>
                <a:gd name="T34" fmla="*/ 18 w 36"/>
                <a:gd name="T35" fmla="*/ 39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39"/>
                <a:gd name="T56" fmla="*/ 36 w 36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39">
                  <a:moveTo>
                    <a:pt x="18" y="39"/>
                  </a:moveTo>
                  <a:lnTo>
                    <a:pt x="23" y="37"/>
                  </a:lnTo>
                  <a:lnTo>
                    <a:pt x="28" y="34"/>
                  </a:lnTo>
                  <a:lnTo>
                    <a:pt x="34" y="26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4"/>
                  </a:lnTo>
                  <a:lnTo>
                    <a:pt x="10" y="37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2" name="Freeform 178"/>
            <p:cNvSpPr>
              <a:spLocks/>
            </p:cNvSpPr>
            <p:nvPr/>
          </p:nvSpPr>
          <p:spPr bwMode="auto">
            <a:xfrm>
              <a:off x="4283" y="2735"/>
              <a:ext cx="34" cy="36"/>
            </a:xfrm>
            <a:custGeom>
              <a:avLst/>
              <a:gdLst>
                <a:gd name="T0" fmla="*/ 18 w 34"/>
                <a:gd name="T1" fmla="*/ 36 h 36"/>
                <a:gd name="T2" fmla="*/ 24 w 34"/>
                <a:gd name="T3" fmla="*/ 36 h 36"/>
                <a:gd name="T4" fmla="*/ 29 w 34"/>
                <a:gd name="T5" fmla="*/ 31 h 36"/>
                <a:gd name="T6" fmla="*/ 31 w 34"/>
                <a:gd name="T7" fmla="*/ 26 h 36"/>
                <a:gd name="T8" fmla="*/ 34 w 34"/>
                <a:gd name="T9" fmla="*/ 18 h 36"/>
                <a:gd name="T10" fmla="*/ 31 w 34"/>
                <a:gd name="T11" fmla="*/ 10 h 36"/>
                <a:gd name="T12" fmla="*/ 29 w 34"/>
                <a:gd name="T13" fmla="*/ 5 h 36"/>
                <a:gd name="T14" fmla="*/ 24 w 34"/>
                <a:gd name="T15" fmla="*/ 2 h 36"/>
                <a:gd name="T16" fmla="*/ 18 w 34"/>
                <a:gd name="T17" fmla="*/ 0 h 36"/>
                <a:gd name="T18" fmla="*/ 11 w 34"/>
                <a:gd name="T19" fmla="*/ 2 h 36"/>
                <a:gd name="T20" fmla="*/ 3 w 34"/>
                <a:gd name="T21" fmla="*/ 5 h 36"/>
                <a:gd name="T22" fmla="*/ 0 w 34"/>
                <a:gd name="T23" fmla="*/ 10 h 36"/>
                <a:gd name="T24" fmla="*/ 0 w 34"/>
                <a:gd name="T25" fmla="*/ 18 h 36"/>
                <a:gd name="T26" fmla="*/ 0 w 34"/>
                <a:gd name="T27" fmla="*/ 26 h 36"/>
                <a:gd name="T28" fmla="*/ 3 w 34"/>
                <a:gd name="T29" fmla="*/ 31 h 36"/>
                <a:gd name="T30" fmla="*/ 11 w 34"/>
                <a:gd name="T31" fmla="*/ 36 h 36"/>
                <a:gd name="T32" fmla="*/ 18 w 34"/>
                <a:gd name="T33" fmla="*/ 36 h 36"/>
                <a:gd name="T34" fmla="*/ 18 w 34"/>
                <a:gd name="T35" fmla="*/ 3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6"/>
                <a:gd name="T56" fmla="*/ 34 w 34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6">
                  <a:moveTo>
                    <a:pt x="18" y="36"/>
                  </a:moveTo>
                  <a:lnTo>
                    <a:pt x="24" y="36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34" y="18"/>
                  </a:lnTo>
                  <a:lnTo>
                    <a:pt x="31" y="10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11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3" name="Freeform 179"/>
            <p:cNvSpPr>
              <a:spLocks/>
            </p:cNvSpPr>
            <p:nvPr/>
          </p:nvSpPr>
          <p:spPr bwMode="auto">
            <a:xfrm>
              <a:off x="3245" y="2792"/>
              <a:ext cx="36" cy="42"/>
            </a:xfrm>
            <a:custGeom>
              <a:avLst/>
              <a:gdLst>
                <a:gd name="T0" fmla="*/ 18 w 36"/>
                <a:gd name="T1" fmla="*/ 42 h 42"/>
                <a:gd name="T2" fmla="*/ 23 w 36"/>
                <a:gd name="T3" fmla="*/ 39 h 42"/>
                <a:gd name="T4" fmla="*/ 31 w 36"/>
                <a:gd name="T5" fmla="*/ 37 h 42"/>
                <a:gd name="T6" fmla="*/ 33 w 36"/>
                <a:gd name="T7" fmla="*/ 29 h 42"/>
                <a:gd name="T8" fmla="*/ 36 w 36"/>
                <a:gd name="T9" fmla="*/ 21 h 42"/>
                <a:gd name="T10" fmla="*/ 33 w 36"/>
                <a:gd name="T11" fmla="*/ 13 h 42"/>
                <a:gd name="T12" fmla="*/ 31 w 36"/>
                <a:gd name="T13" fmla="*/ 5 h 42"/>
                <a:gd name="T14" fmla="*/ 23 w 36"/>
                <a:gd name="T15" fmla="*/ 3 h 42"/>
                <a:gd name="T16" fmla="*/ 18 w 36"/>
                <a:gd name="T17" fmla="*/ 0 h 42"/>
                <a:gd name="T18" fmla="*/ 10 w 36"/>
                <a:gd name="T19" fmla="*/ 3 h 42"/>
                <a:gd name="T20" fmla="*/ 2 w 36"/>
                <a:gd name="T21" fmla="*/ 5 h 42"/>
                <a:gd name="T22" fmla="*/ 0 w 36"/>
                <a:gd name="T23" fmla="*/ 13 h 42"/>
                <a:gd name="T24" fmla="*/ 0 w 36"/>
                <a:gd name="T25" fmla="*/ 21 h 42"/>
                <a:gd name="T26" fmla="*/ 0 w 36"/>
                <a:gd name="T27" fmla="*/ 29 h 42"/>
                <a:gd name="T28" fmla="*/ 2 w 36"/>
                <a:gd name="T29" fmla="*/ 37 h 42"/>
                <a:gd name="T30" fmla="*/ 10 w 36"/>
                <a:gd name="T31" fmla="*/ 39 h 42"/>
                <a:gd name="T32" fmla="*/ 18 w 36"/>
                <a:gd name="T33" fmla="*/ 42 h 42"/>
                <a:gd name="T34" fmla="*/ 18 w 36"/>
                <a:gd name="T35" fmla="*/ 42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42"/>
                <a:gd name="T56" fmla="*/ 36 w 3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42">
                  <a:moveTo>
                    <a:pt x="18" y="42"/>
                  </a:moveTo>
                  <a:lnTo>
                    <a:pt x="23" y="39"/>
                  </a:lnTo>
                  <a:lnTo>
                    <a:pt x="31" y="37"/>
                  </a:lnTo>
                  <a:lnTo>
                    <a:pt x="33" y="29"/>
                  </a:lnTo>
                  <a:lnTo>
                    <a:pt x="36" y="21"/>
                  </a:lnTo>
                  <a:lnTo>
                    <a:pt x="33" y="13"/>
                  </a:lnTo>
                  <a:lnTo>
                    <a:pt x="31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2" y="5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7"/>
                  </a:lnTo>
                  <a:lnTo>
                    <a:pt x="10" y="39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4" name="Freeform 180"/>
            <p:cNvSpPr>
              <a:spLocks/>
            </p:cNvSpPr>
            <p:nvPr/>
          </p:nvSpPr>
          <p:spPr bwMode="auto">
            <a:xfrm>
              <a:off x="3552" y="2865"/>
              <a:ext cx="34" cy="37"/>
            </a:xfrm>
            <a:custGeom>
              <a:avLst/>
              <a:gdLst>
                <a:gd name="T0" fmla="*/ 16 w 34"/>
                <a:gd name="T1" fmla="*/ 37 h 37"/>
                <a:gd name="T2" fmla="*/ 21 w 34"/>
                <a:gd name="T3" fmla="*/ 34 h 37"/>
                <a:gd name="T4" fmla="*/ 29 w 34"/>
                <a:gd name="T5" fmla="*/ 31 h 37"/>
                <a:gd name="T6" fmla="*/ 32 w 34"/>
                <a:gd name="T7" fmla="*/ 24 h 37"/>
                <a:gd name="T8" fmla="*/ 34 w 34"/>
                <a:gd name="T9" fmla="*/ 18 h 37"/>
                <a:gd name="T10" fmla="*/ 32 w 34"/>
                <a:gd name="T11" fmla="*/ 11 h 37"/>
                <a:gd name="T12" fmla="*/ 29 w 34"/>
                <a:gd name="T13" fmla="*/ 5 h 37"/>
                <a:gd name="T14" fmla="*/ 21 w 34"/>
                <a:gd name="T15" fmla="*/ 0 h 37"/>
                <a:gd name="T16" fmla="*/ 16 w 34"/>
                <a:gd name="T17" fmla="*/ 0 h 37"/>
                <a:gd name="T18" fmla="*/ 11 w 34"/>
                <a:gd name="T19" fmla="*/ 0 h 37"/>
                <a:gd name="T20" fmla="*/ 6 w 34"/>
                <a:gd name="T21" fmla="*/ 5 h 37"/>
                <a:gd name="T22" fmla="*/ 0 w 34"/>
                <a:gd name="T23" fmla="*/ 11 h 37"/>
                <a:gd name="T24" fmla="*/ 0 w 34"/>
                <a:gd name="T25" fmla="*/ 18 h 37"/>
                <a:gd name="T26" fmla="*/ 0 w 34"/>
                <a:gd name="T27" fmla="*/ 24 h 37"/>
                <a:gd name="T28" fmla="*/ 6 w 34"/>
                <a:gd name="T29" fmla="*/ 31 h 37"/>
                <a:gd name="T30" fmla="*/ 11 w 34"/>
                <a:gd name="T31" fmla="*/ 34 h 37"/>
                <a:gd name="T32" fmla="*/ 16 w 34"/>
                <a:gd name="T33" fmla="*/ 37 h 37"/>
                <a:gd name="T34" fmla="*/ 16 w 34"/>
                <a:gd name="T35" fmla="*/ 37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7"/>
                <a:gd name="T56" fmla="*/ 34 w 34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7">
                  <a:moveTo>
                    <a:pt x="16" y="37"/>
                  </a:moveTo>
                  <a:lnTo>
                    <a:pt x="21" y="34"/>
                  </a:lnTo>
                  <a:lnTo>
                    <a:pt x="29" y="31"/>
                  </a:lnTo>
                  <a:lnTo>
                    <a:pt x="32" y="24"/>
                  </a:lnTo>
                  <a:lnTo>
                    <a:pt x="34" y="18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5" name="Freeform 181"/>
            <p:cNvSpPr>
              <a:spLocks/>
            </p:cNvSpPr>
            <p:nvPr/>
          </p:nvSpPr>
          <p:spPr bwMode="auto">
            <a:xfrm>
              <a:off x="3863" y="2933"/>
              <a:ext cx="37" cy="36"/>
            </a:xfrm>
            <a:custGeom>
              <a:avLst/>
              <a:gdLst>
                <a:gd name="T0" fmla="*/ 18 w 37"/>
                <a:gd name="T1" fmla="*/ 36 h 36"/>
                <a:gd name="T2" fmla="*/ 23 w 37"/>
                <a:gd name="T3" fmla="*/ 34 h 36"/>
                <a:gd name="T4" fmla="*/ 29 w 37"/>
                <a:gd name="T5" fmla="*/ 31 h 36"/>
                <a:gd name="T6" fmla="*/ 34 w 37"/>
                <a:gd name="T7" fmla="*/ 26 h 36"/>
                <a:gd name="T8" fmla="*/ 37 w 37"/>
                <a:gd name="T9" fmla="*/ 18 h 36"/>
                <a:gd name="T10" fmla="*/ 34 w 37"/>
                <a:gd name="T11" fmla="*/ 10 h 36"/>
                <a:gd name="T12" fmla="*/ 29 w 37"/>
                <a:gd name="T13" fmla="*/ 5 h 36"/>
                <a:gd name="T14" fmla="*/ 23 w 37"/>
                <a:gd name="T15" fmla="*/ 0 h 36"/>
                <a:gd name="T16" fmla="*/ 18 w 37"/>
                <a:gd name="T17" fmla="*/ 0 h 36"/>
                <a:gd name="T18" fmla="*/ 10 w 37"/>
                <a:gd name="T19" fmla="*/ 0 h 36"/>
                <a:gd name="T20" fmla="*/ 5 w 37"/>
                <a:gd name="T21" fmla="*/ 5 h 36"/>
                <a:gd name="T22" fmla="*/ 0 w 37"/>
                <a:gd name="T23" fmla="*/ 10 h 36"/>
                <a:gd name="T24" fmla="*/ 0 w 37"/>
                <a:gd name="T25" fmla="*/ 18 h 36"/>
                <a:gd name="T26" fmla="*/ 0 w 37"/>
                <a:gd name="T27" fmla="*/ 26 h 36"/>
                <a:gd name="T28" fmla="*/ 5 w 37"/>
                <a:gd name="T29" fmla="*/ 31 h 36"/>
                <a:gd name="T30" fmla="*/ 10 w 37"/>
                <a:gd name="T31" fmla="*/ 34 h 36"/>
                <a:gd name="T32" fmla="*/ 18 w 37"/>
                <a:gd name="T33" fmla="*/ 36 h 36"/>
                <a:gd name="T34" fmla="*/ 18 w 37"/>
                <a:gd name="T35" fmla="*/ 3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36"/>
                <a:gd name="T56" fmla="*/ 37 w 37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36">
                  <a:moveTo>
                    <a:pt x="18" y="36"/>
                  </a:moveTo>
                  <a:lnTo>
                    <a:pt x="23" y="34"/>
                  </a:lnTo>
                  <a:lnTo>
                    <a:pt x="29" y="31"/>
                  </a:lnTo>
                  <a:lnTo>
                    <a:pt x="34" y="26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29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0" y="34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6" name="Freeform 182"/>
            <p:cNvSpPr>
              <a:spLocks/>
            </p:cNvSpPr>
            <p:nvPr/>
          </p:nvSpPr>
          <p:spPr bwMode="auto">
            <a:xfrm>
              <a:off x="4168" y="3003"/>
              <a:ext cx="34" cy="37"/>
            </a:xfrm>
            <a:custGeom>
              <a:avLst/>
              <a:gdLst>
                <a:gd name="T0" fmla="*/ 19 w 34"/>
                <a:gd name="T1" fmla="*/ 37 h 37"/>
                <a:gd name="T2" fmla="*/ 24 w 34"/>
                <a:gd name="T3" fmla="*/ 34 h 37"/>
                <a:gd name="T4" fmla="*/ 29 w 34"/>
                <a:gd name="T5" fmla="*/ 29 h 37"/>
                <a:gd name="T6" fmla="*/ 32 w 34"/>
                <a:gd name="T7" fmla="*/ 24 h 37"/>
                <a:gd name="T8" fmla="*/ 34 w 34"/>
                <a:gd name="T9" fmla="*/ 19 h 37"/>
                <a:gd name="T10" fmla="*/ 32 w 34"/>
                <a:gd name="T11" fmla="*/ 11 h 37"/>
                <a:gd name="T12" fmla="*/ 29 w 34"/>
                <a:gd name="T13" fmla="*/ 6 h 37"/>
                <a:gd name="T14" fmla="*/ 24 w 34"/>
                <a:gd name="T15" fmla="*/ 0 h 37"/>
                <a:gd name="T16" fmla="*/ 19 w 34"/>
                <a:gd name="T17" fmla="*/ 0 h 37"/>
                <a:gd name="T18" fmla="*/ 11 w 34"/>
                <a:gd name="T19" fmla="*/ 0 h 37"/>
                <a:gd name="T20" fmla="*/ 6 w 34"/>
                <a:gd name="T21" fmla="*/ 6 h 37"/>
                <a:gd name="T22" fmla="*/ 0 w 34"/>
                <a:gd name="T23" fmla="*/ 11 h 37"/>
                <a:gd name="T24" fmla="*/ 0 w 34"/>
                <a:gd name="T25" fmla="*/ 19 h 37"/>
                <a:gd name="T26" fmla="*/ 0 w 34"/>
                <a:gd name="T27" fmla="*/ 24 h 37"/>
                <a:gd name="T28" fmla="*/ 6 w 34"/>
                <a:gd name="T29" fmla="*/ 29 h 37"/>
                <a:gd name="T30" fmla="*/ 11 w 34"/>
                <a:gd name="T31" fmla="*/ 34 h 37"/>
                <a:gd name="T32" fmla="*/ 19 w 34"/>
                <a:gd name="T33" fmla="*/ 37 h 37"/>
                <a:gd name="T34" fmla="*/ 19 w 34"/>
                <a:gd name="T35" fmla="*/ 37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7"/>
                <a:gd name="T56" fmla="*/ 34 w 34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7">
                  <a:moveTo>
                    <a:pt x="19" y="37"/>
                  </a:moveTo>
                  <a:lnTo>
                    <a:pt x="24" y="34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9"/>
                  </a:lnTo>
                  <a:lnTo>
                    <a:pt x="32" y="11"/>
                  </a:lnTo>
                  <a:lnTo>
                    <a:pt x="29" y="6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6" y="29"/>
                  </a:lnTo>
                  <a:lnTo>
                    <a:pt x="11" y="34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7" name="Freeform 183"/>
            <p:cNvSpPr>
              <a:spLocks/>
            </p:cNvSpPr>
            <p:nvPr/>
          </p:nvSpPr>
          <p:spPr bwMode="auto">
            <a:xfrm>
              <a:off x="3388" y="2596"/>
              <a:ext cx="84" cy="102"/>
            </a:xfrm>
            <a:custGeom>
              <a:avLst/>
              <a:gdLst>
                <a:gd name="T0" fmla="*/ 0 w 84"/>
                <a:gd name="T1" fmla="*/ 34 h 102"/>
                <a:gd name="T2" fmla="*/ 8 w 84"/>
                <a:gd name="T3" fmla="*/ 102 h 102"/>
                <a:gd name="T4" fmla="*/ 71 w 84"/>
                <a:gd name="T5" fmla="*/ 81 h 102"/>
                <a:gd name="T6" fmla="*/ 84 w 84"/>
                <a:gd name="T7" fmla="*/ 58 h 102"/>
                <a:gd name="T8" fmla="*/ 63 w 84"/>
                <a:gd name="T9" fmla="*/ 0 h 102"/>
                <a:gd name="T10" fmla="*/ 0 w 84"/>
                <a:gd name="T11" fmla="*/ 34 h 102"/>
                <a:gd name="T12" fmla="*/ 0 w 84"/>
                <a:gd name="T13" fmla="*/ 34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102"/>
                <a:gd name="T23" fmla="*/ 84 w 84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102">
                  <a:moveTo>
                    <a:pt x="0" y="34"/>
                  </a:moveTo>
                  <a:lnTo>
                    <a:pt x="8" y="102"/>
                  </a:lnTo>
                  <a:lnTo>
                    <a:pt x="71" y="81"/>
                  </a:lnTo>
                  <a:lnTo>
                    <a:pt x="84" y="58"/>
                  </a:lnTo>
                  <a:lnTo>
                    <a:pt x="6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8" name="Freeform 184"/>
            <p:cNvSpPr>
              <a:spLocks/>
            </p:cNvSpPr>
            <p:nvPr/>
          </p:nvSpPr>
          <p:spPr bwMode="auto">
            <a:xfrm>
              <a:off x="3704" y="2659"/>
              <a:ext cx="75" cy="97"/>
            </a:xfrm>
            <a:custGeom>
              <a:avLst/>
              <a:gdLst>
                <a:gd name="T0" fmla="*/ 0 w 75"/>
                <a:gd name="T1" fmla="*/ 42 h 97"/>
                <a:gd name="T2" fmla="*/ 8 w 75"/>
                <a:gd name="T3" fmla="*/ 97 h 97"/>
                <a:gd name="T4" fmla="*/ 52 w 75"/>
                <a:gd name="T5" fmla="*/ 94 h 97"/>
                <a:gd name="T6" fmla="*/ 75 w 75"/>
                <a:gd name="T7" fmla="*/ 65 h 97"/>
                <a:gd name="T8" fmla="*/ 55 w 75"/>
                <a:gd name="T9" fmla="*/ 0 h 97"/>
                <a:gd name="T10" fmla="*/ 0 w 75"/>
                <a:gd name="T11" fmla="*/ 42 h 97"/>
                <a:gd name="T12" fmla="*/ 0 w 75"/>
                <a:gd name="T13" fmla="*/ 42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97"/>
                <a:gd name="T23" fmla="*/ 75 w 75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97">
                  <a:moveTo>
                    <a:pt x="0" y="42"/>
                  </a:moveTo>
                  <a:lnTo>
                    <a:pt x="8" y="97"/>
                  </a:lnTo>
                  <a:lnTo>
                    <a:pt x="52" y="94"/>
                  </a:lnTo>
                  <a:lnTo>
                    <a:pt x="75" y="65"/>
                  </a:lnTo>
                  <a:lnTo>
                    <a:pt x="55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19" name="Freeform 185"/>
            <p:cNvSpPr>
              <a:spLocks/>
            </p:cNvSpPr>
            <p:nvPr/>
          </p:nvSpPr>
          <p:spPr bwMode="auto">
            <a:xfrm>
              <a:off x="4009" y="2737"/>
              <a:ext cx="81" cy="94"/>
            </a:xfrm>
            <a:custGeom>
              <a:avLst/>
              <a:gdLst>
                <a:gd name="T0" fmla="*/ 0 w 81"/>
                <a:gd name="T1" fmla="*/ 32 h 94"/>
                <a:gd name="T2" fmla="*/ 16 w 81"/>
                <a:gd name="T3" fmla="*/ 94 h 94"/>
                <a:gd name="T4" fmla="*/ 60 w 81"/>
                <a:gd name="T5" fmla="*/ 81 h 94"/>
                <a:gd name="T6" fmla="*/ 81 w 81"/>
                <a:gd name="T7" fmla="*/ 63 h 94"/>
                <a:gd name="T8" fmla="*/ 58 w 81"/>
                <a:gd name="T9" fmla="*/ 0 h 94"/>
                <a:gd name="T10" fmla="*/ 0 w 81"/>
                <a:gd name="T11" fmla="*/ 32 h 94"/>
                <a:gd name="T12" fmla="*/ 0 w 81"/>
                <a:gd name="T13" fmla="*/ 32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4"/>
                <a:gd name="T23" fmla="*/ 81 w 8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4">
                  <a:moveTo>
                    <a:pt x="0" y="32"/>
                  </a:moveTo>
                  <a:lnTo>
                    <a:pt x="16" y="94"/>
                  </a:lnTo>
                  <a:lnTo>
                    <a:pt x="60" y="81"/>
                  </a:lnTo>
                  <a:lnTo>
                    <a:pt x="81" y="63"/>
                  </a:lnTo>
                  <a:lnTo>
                    <a:pt x="5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0" name="Freeform 186"/>
            <p:cNvSpPr>
              <a:spLocks/>
            </p:cNvSpPr>
            <p:nvPr/>
          </p:nvSpPr>
          <p:spPr bwMode="auto">
            <a:xfrm>
              <a:off x="4317" y="2810"/>
              <a:ext cx="81" cy="89"/>
            </a:xfrm>
            <a:custGeom>
              <a:avLst/>
              <a:gdLst>
                <a:gd name="T0" fmla="*/ 0 w 81"/>
                <a:gd name="T1" fmla="*/ 29 h 89"/>
                <a:gd name="T2" fmla="*/ 5 w 81"/>
                <a:gd name="T3" fmla="*/ 89 h 89"/>
                <a:gd name="T4" fmla="*/ 55 w 81"/>
                <a:gd name="T5" fmla="*/ 89 h 89"/>
                <a:gd name="T6" fmla="*/ 81 w 81"/>
                <a:gd name="T7" fmla="*/ 60 h 89"/>
                <a:gd name="T8" fmla="*/ 60 w 81"/>
                <a:gd name="T9" fmla="*/ 0 h 89"/>
                <a:gd name="T10" fmla="*/ 0 w 81"/>
                <a:gd name="T11" fmla="*/ 29 h 89"/>
                <a:gd name="T12" fmla="*/ 0 w 81"/>
                <a:gd name="T13" fmla="*/ 29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89"/>
                <a:gd name="T23" fmla="*/ 81 w 81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89">
                  <a:moveTo>
                    <a:pt x="0" y="29"/>
                  </a:moveTo>
                  <a:lnTo>
                    <a:pt x="5" y="89"/>
                  </a:lnTo>
                  <a:lnTo>
                    <a:pt x="55" y="89"/>
                  </a:lnTo>
                  <a:lnTo>
                    <a:pt x="81" y="60"/>
                  </a:lnTo>
                  <a:lnTo>
                    <a:pt x="6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1" name="Freeform 187"/>
            <p:cNvSpPr>
              <a:spLocks/>
            </p:cNvSpPr>
            <p:nvPr/>
          </p:nvSpPr>
          <p:spPr bwMode="auto">
            <a:xfrm>
              <a:off x="4205" y="3061"/>
              <a:ext cx="78" cy="99"/>
            </a:xfrm>
            <a:custGeom>
              <a:avLst/>
              <a:gdLst>
                <a:gd name="T0" fmla="*/ 0 w 78"/>
                <a:gd name="T1" fmla="*/ 31 h 99"/>
                <a:gd name="T2" fmla="*/ 5 w 78"/>
                <a:gd name="T3" fmla="*/ 99 h 99"/>
                <a:gd name="T4" fmla="*/ 42 w 78"/>
                <a:gd name="T5" fmla="*/ 96 h 99"/>
                <a:gd name="T6" fmla="*/ 78 w 78"/>
                <a:gd name="T7" fmla="*/ 68 h 99"/>
                <a:gd name="T8" fmla="*/ 60 w 78"/>
                <a:gd name="T9" fmla="*/ 0 h 99"/>
                <a:gd name="T10" fmla="*/ 26 w 78"/>
                <a:gd name="T11" fmla="*/ 31 h 99"/>
                <a:gd name="T12" fmla="*/ 0 w 78"/>
                <a:gd name="T13" fmla="*/ 31 h 99"/>
                <a:gd name="T14" fmla="*/ 0 w 78"/>
                <a:gd name="T15" fmla="*/ 31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99"/>
                <a:gd name="T26" fmla="*/ 78 w 7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99">
                  <a:moveTo>
                    <a:pt x="0" y="31"/>
                  </a:moveTo>
                  <a:lnTo>
                    <a:pt x="5" y="99"/>
                  </a:lnTo>
                  <a:lnTo>
                    <a:pt x="42" y="96"/>
                  </a:lnTo>
                  <a:lnTo>
                    <a:pt x="78" y="68"/>
                  </a:lnTo>
                  <a:lnTo>
                    <a:pt x="60" y="0"/>
                  </a:lnTo>
                  <a:lnTo>
                    <a:pt x="2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2" name="Freeform 188"/>
            <p:cNvSpPr>
              <a:spLocks/>
            </p:cNvSpPr>
            <p:nvPr/>
          </p:nvSpPr>
          <p:spPr bwMode="auto">
            <a:xfrm>
              <a:off x="3897" y="2990"/>
              <a:ext cx="83" cy="97"/>
            </a:xfrm>
            <a:custGeom>
              <a:avLst/>
              <a:gdLst>
                <a:gd name="T0" fmla="*/ 0 w 83"/>
                <a:gd name="T1" fmla="*/ 45 h 97"/>
                <a:gd name="T2" fmla="*/ 3 w 83"/>
                <a:gd name="T3" fmla="*/ 97 h 97"/>
                <a:gd name="T4" fmla="*/ 55 w 83"/>
                <a:gd name="T5" fmla="*/ 86 h 97"/>
                <a:gd name="T6" fmla="*/ 83 w 83"/>
                <a:gd name="T7" fmla="*/ 60 h 97"/>
                <a:gd name="T8" fmla="*/ 60 w 83"/>
                <a:gd name="T9" fmla="*/ 0 h 97"/>
                <a:gd name="T10" fmla="*/ 31 w 83"/>
                <a:gd name="T11" fmla="*/ 39 h 97"/>
                <a:gd name="T12" fmla="*/ 0 w 83"/>
                <a:gd name="T13" fmla="*/ 45 h 97"/>
                <a:gd name="T14" fmla="*/ 0 w 83"/>
                <a:gd name="T15" fmla="*/ 45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97"/>
                <a:gd name="T26" fmla="*/ 83 w 83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97">
                  <a:moveTo>
                    <a:pt x="0" y="45"/>
                  </a:moveTo>
                  <a:lnTo>
                    <a:pt x="3" y="97"/>
                  </a:lnTo>
                  <a:lnTo>
                    <a:pt x="55" y="86"/>
                  </a:lnTo>
                  <a:lnTo>
                    <a:pt x="83" y="60"/>
                  </a:lnTo>
                  <a:lnTo>
                    <a:pt x="60" y="0"/>
                  </a:lnTo>
                  <a:lnTo>
                    <a:pt x="3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3" name="Freeform 189"/>
            <p:cNvSpPr>
              <a:spLocks/>
            </p:cNvSpPr>
            <p:nvPr/>
          </p:nvSpPr>
          <p:spPr bwMode="auto">
            <a:xfrm>
              <a:off x="3594" y="2936"/>
              <a:ext cx="79" cy="83"/>
            </a:xfrm>
            <a:custGeom>
              <a:avLst/>
              <a:gdLst>
                <a:gd name="T0" fmla="*/ 0 w 79"/>
                <a:gd name="T1" fmla="*/ 23 h 83"/>
                <a:gd name="T2" fmla="*/ 5 w 79"/>
                <a:gd name="T3" fmla="*/ 83 h 83"/>
                <a:gd name="T4" fmla="*/ 47 w 79"/>
                <a:gd name="T5" fmla="*/ 75 h 83"/>
                <a:gd name="T6" fmla="*/ 79 w 79"/>
                <a:gd name="T7" fmla="*/ 49 h 83"/>
                <a:gd name="T8" fmla="*/ 58 w 79"/>
                <a:gd name="T9" fmla="*/ 0 h 83"/>
                <a:gd name="T10" fmla="*/ 24 w 79"/>
                <a:gd name="T11" fmla="*/ 20 h 83"/>
                <a:gd name="T12" fmla="*/ 0 w 79"/>
                <a:gd name="T13" fmla="*/ 23 h 83"/>
                <a:gd name="T14" fmla="*/ 0 w 79"/>
                <a:gd name="T15" fmla="*/ 23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83"/>
                <a:gd name="T26" fmla="*/ 79 w 7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83">
                  <a:moveTo>
                    <a:pt x="0" y="23"/>
                  </a:moveTo>
                  <a:lnTo>
                    <a:pt x="5" y="83"/>
                  </a:lnTo>
                  <a:lnTo>
                    <a:pt x="47" y="75"/>
                  </a:lnTo>
                  <a:lnTo>
                    <a:pt x="79" y="49"/>
                  </a:lnTo>
                  <a:lnTo>
                    <a:pt x="58" y="0"/>
                  </a:lnTo>
                  <a:lnTo>
                    <a:pt x="24" y="2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4" name="Freeform 190"/>
            <p:cNvSpPr>
              <a:spLocks/>
            </p:cNvSpPr>
            <p:nvPr/>
          </p:nvSpPr>
          <p:spPr bwMode="auto">
            <a:xfrm>
              <a:off x="3281" y="2863"/>
              <a:ext cx="81" cy="86"/>
            </a:xfrm>
            <a:custGeom>
              <a:avLst/>
              <a:gdLst>
                <a:gd name="T0" fmla="*/ 0 w 81"/>
                <a:gd name="T1" fmla="*/ 28 h 86"/>
                <a:gd name="T2" fmla="*/ 0 w 81"/>
                <a:gd name="T3" fmla="*/ 86 h 86"/>
                <a:gd name="T4" fmla="*/ 44 w 81"/>
                <a:gd name="T5" fmla="*/ 86 h 86"/>
                <a:gd name="T6" fmla="*/ 81 w 81"/>
                <a:gd name="T7" fmla="*/ 57 h 86"/>
                <a:gd name="T8" fmla="*/ 57 w 81"/>
                <a:gd name="T9" fmla="*/ 0 h 86"/>
                <a:gd name="T10" fmla="*/ 24 w 81"/>
                <a:gd name="T11" fmla="*/ 28 h 86"/>
                <a:gd name="T12" fmla="*/ 0 w 81"/>
                <a:gd name="T13" fmla="*/ 28 h 86"/>
                <a:gd name="T14" fmla="*/ 0 w 81"/>
                <a:gd name="T15" fmla="*/ 28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86"/>
                <a:gd name="T26" fmla="*/ 81 w 81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86">
                  <a:moveTo>
                    <a:pt x="0" y="28"/>
                  </a:moveTo>
                  <a:lnTo>
                    <a:pt x="0" y="86"/>
                  </a:lnTo>
                  <a:lnTo>
                    <a:pt x="44" y="86"/>
                  </a:lnTo>
                  <a:lnTo>
                    <a:pt x="81" y="57"/>
                  </a:lnTo>
                  <a:lnTo>
                    <a:pt x="57" y="0"/>
                  </a:lnTo>
                  <a:lnTo>
                    <a:pt x="24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5" name="Freeform 191"/>
            <p:cNvSpPr>
              <a:spLocks/>
            </p:cNvSpPr>
            <p:nvPr/>
          </p:nvSpPr>
          <p:spPr bwMode="auto">
            <a:xfrm>
              <a:off x="3224" y="2889"/>
              <a:ext cx="44" cy="62"/>
            </a:xfrm>
            <a:custGeom>
              <a:avLst/>
              <a:gdLst>
                <a:gd name="T0" fmla="*/ 2 w 44"/>
                <a:gd name="T1" fmla="*/ 0 h 62"/>
                <a:gd name="T2" fmla="*/ 0 w 44"/>
                <a:gd name="T3" fmla="*/ 47 h 62"/>
                <a:gd name="T4" fmla="*/ 44 w 44"/>
                <a:gd name="T5" fmla="*/ 62 h 62"/>
                <a:gd name="T6" fmla="*/ 44 w 44"/>
                <a:gd name="T7" fmla="*/ 10 h 62"/>
                <a:gd name="T8" fmla="*/ 2 w 44"/>
                <a:gd name="T9" fmla="*/ 0 h 62"/>
                <a:gd name="T10" fmla="*/ 2 w 44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2"/>
                <a:gd name="T20" fmla="*/ 44 w 44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2">
                  <a:moveTo>
                    <a:pt x="2" y="0"/>
                  </a:moveTo>
                  <a:lnTo>
                    <a:pt x="0" y="47"/>
                  </a:lnTo>
                  <a:lnTo>
                    <a:pt x="44" y="62"/>
                  </a:lnTo>
                  <a:lnTo>
                    <a:pt x="44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6" name="Freeform 192"/>
            <p:cNvSpPr>
              <a:spLocks/>
            </p:cNvSpPr>
            <p:nvPr/>
          </p:nvSpPr>
          <p:spPr bwMode="auto">
            <a:xfrm>
              <a:off x="3532" y="2962"/>
              <a:ext cx="47" cy="62"/>
            </a:xfrm>
            <a:custGeom>
              <a:avLst/>
              <a:gdLst>
                <a:gd name="T0" fmla="*/ 5 w 47"/>
                <a:gd name="T1" fmla="*/ 0 h 62"/>
                <a:gd name="T2" fmla="*/ 0 w 47"/>
                <a:gd name="T3" fmla="*/ 49 h 62"/>
                <a:gd name="T4" fmla="*/ 47 w 47"/>
                <a:gd name="T5" fmla="*/ 62 h 62"/>
                <a:gd name="T6" fmla="*/ 44 w 47"/>
                <a:gd name="T7" fmla="*/ 10 h 62"/>
                <a:gd name="T8" fmla="*/ 5 w 47"/>
                <a:gd name="T9" fmla="*/ 0 h 62"/>
                <a:gd name="T10" fmla="*/ 5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2"/>
                <a:gd name="T20" fmla="*/ 47 w 4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2">
                  <a:moveTo>
                    <a:pt x="5" y="0"/>
                  </a:moveTo>
                  <a:lnTo>
                    <a:pt x="0" y="49"/>
                  </a:lnTo>
                  <a:lnTo>
                    <a:pt x="47" y="62"/>
                  </a:lnTo>
                  <a:lnTo>
                    <a:pt x="44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7" name="Freeform 193"/>
            <p:cNvSpPr>
              <a:spLocks/>
            </p:cNvSpPr>
            <p:nvPr/>
          </p:nvSpPr>
          <p:spPr bwMode="auto">
            <a:xfrm>
              <a:off x="3845" y="3035"/>
              <a:ext cx="36" cy="57"/>
            </a:xfrm>
            <a:custGeom>
              <a:avLst/>
              <a:gdLst>
                <a:gd name="T0" fmla="*/ 5 w 36"/>
                <a:gd name="T1" fmla="*/ 0 h 57"/>
                <a:gd name="T2" fmla="*/ 0 w 36"/>
                <a:gd name="T3" fmla="*/ 41 h 57"/>
                <a:gd name="T4" fmla="*/ 36 w 36"/>
                <a:gd name="T5" fmla="*/ 57 h 57"/>
                <a:gd name="T6" fmla="*/ 36 w 36"/>
                <a:gd name="T7" fmla="*/ 5 h 57"/>
                <a:gd name="T8" fmla="*/ 5 w 36"/>
                <a:gd name="T9" fmla="*/ 0 h 57"/>
                <a:gd name="T10" fmla="*/ 5 w 36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7"/>
                <a:gd name="T20" fmla="*/ 36 w 36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7">
                  <a:moveTo>
                    <a:pt x="5" y="0"/>
                  </a:moveTo>
                  <a:lnTo>
                    <a:pt x="0" y="41"/>
                  </a:lnTo>
                  <a:lnTo>
                    <a:pt x="36" y="57"/>
                  </a:lnTo>
                  <a:lnTo>
                    <a:pt x="36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8" name="Freeform 194"/>
            <p:cNvSpPr>
              <a:spLocks/>
            </p:cNvSpPr>
            <p:nvPr/>
          </p:nvSpPr>
          <p:spPr bwMode="auto">
            <a:xfrm>
              <a:off x="4150" y="3100"/>
              <a:ext cx="39" cy="57"/>
            </a:xfrm>
            <a:custGeom>
              <a:avLst/>
              <a:gdLst>
                <a:gd name="T0" fmla="*/ 5 w 39"/>
                <a:gd name="T1" fmla="*/ 0 h 57"/>
                <a:gd name="T2" fmla="*/ 0 w 39"/>
                <a:gd name="T3" fmla="*/ 47 h 57"/>
                <a:gd name="T4" fmla="*/ 37 w 39"/>
                <a:gd name="T5" fmla="*/ 57 h 57"/>
                <a:gd name="T6" fmla="*/ 39 w 39"/>
                <a:gd name="T7" fmla="*/ 5 h 57"/>
                <a:gd name="T8" fmla="*/ 5 w 39"/>
                <a:gd name="T9" fmla="*/ 0 h 57"/>
                <a:gd name="T10" fmla="*/ 5 w 39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57"/>
                <a:gd name="T20" fmla="*/ 39 w 3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57">
                  <a:moveTo>
                    <a:pt x="5" y="0"/>
                  </a:moveTo>
                  <a:lnTo>
                    <a:pt x="0" y="47"/>
                  </a:lnTo>
                  <a:lnTo>
                    <a:pt x="37" y="57"/>
                  </a:lnTo>
                  <a:lnTo>
                    <a:pt x="3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29" name="Freeform 195"/>
            <p:cNvSpPr>
              <a:spLocks/>
            </p:cNvSpPr>
            <p:nvPr/>
          </p:nvSpPr>
          <p:spPr bwMode="auto">
            <a:xfrm>
              <a:off x="4262" y="2839"/>
              <a:ext cx="39" cy="63"/>
            </a:xfrm>
            <a:custGeom>
              <a:avLst/>
              <a:gdLst>
                <a:gd name="T0" fmla="*/ 3 w 39"/>
                <a:gd name="T1" fmla="*/ 0 h 63"/>
                <a:gd name="T2" fmla="*/ 0 w 39"/>
                <a:gd name="T3" fmla="*/ 47 h 63"/>
                <a:gd name="T4" fmla="*/ 39 w 39"/>
                <a:gd name="T5" fmla="*/ 63 h 63"/>
                <a:gd name="T6" fmla="*/ 39 w 39"/>
                <a:gd name="T7" fmla="*/ 5 h 63"/>
                <a:gd name="T8" fmla="*/ 3 w 39"/>
                <a:gd name="T9" fmla="*/ 0 h 63"/>
                <a:gd name="T10" fmla="*/ 3 w 39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63"/>
                <a:gd name="T20" fmla="*/ 39 w 39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63">
                  <a:moveTo>
                    <a:pt x="3" y="0"/>
                  </a:moveTo>
                  <a:lnTo>
                    <a:pt x="0" y="47"/>
                  </a:lnTo>
                  <a:lnTo>
                    <a:pt x="39" y="63"/>
                  </a:lnTo>
                  <a:lnTo>
                    <a:pt x="39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0" name="Freeform 196"/>
            <p:cNvSpPr>
              <a:spLocks/>
            </p:cNvSpPr>
            <p:nvPr/>
          </p:nvSpPr>
          <p:spPr bwMode="auto">
            <a:xfrm>
              <a:off x="3952" y="2766"/>
              <a:ext cx="47" cy="63"/>
            </a:xfrm>
            <a:custGeom>
              <a:avLst/>
              <a:gdLst>
                <a:gd name="T0" fmla="*/ 5 w 47"/>
                <a:gd name="T1" fmla="*/ 0 h 63"/>
                <a:gd name="T2" fmla="*/ 0 w 47"/>
                <a:gd name="T3" fmla="*/ 44 h 63"/>
                <a:gd name="T4" fmla="*/ 47 w 47"/>
                <a:gd name="T5" fmla="*/ 63 h 63"/>
                <a:gd name="T6" fmla="*/ 44 w 47"/>
                <a:gd name="T7" fmla="*/ 5 h 63"/>
                <a:gd name="T8" fmla="*/ 5 w 47"/>
                <a:gd name="T9" fmla="*/ 0 h 63"/>
                <a:gd name="T10" fmla="*/ 5 w 47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3"/>
                <a:gd name="T20" fmla="*/ 47 w 47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3">
                  <a:moveTo>
                    <a:pt x="5" y="0"/>
                  </a:moveTo>
                  <a:lnTo>
                    <a:pt x="0" y="44"/>
                  </a:lnTo>
                  <a:lnTo>
                    <a:pt x="47" y="63"/>
                  </a:lnTo>
                  <a:lnTo>
                    <a:pt x="44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1" name="Freeform 197"/>
            <p:cNvSpPr>
              <a:spLocks/>
            </p:cNvSpPr>
            <p:nvPr/>
          </p:nvSpPr>
          <p:spPr bwMode="auto">
            <a:xfrm>
              <a:off x="3646" y="2698"/>
              <a:ext cx="42" cy="65"/>
            </a:xfrm>
            <a:custGeom>
              <a:avLst/>
              <a:gdLst>
                <a:gd name="T0" fmla="*/ 6 w 42"/>
                <a:gd name="T1" fmla="*/ 0 h 65"/>
                <a:gd name="T2" fmla="*/ 0 w 42"/>
                <a:gd name="T3" fmla="*/ 50 h 65"/>
                <a:gd name="T4" fmla="*/ 42 w 42"/>
                <a:gd name="T5" fmla="*/ 65 h 65"/>
                <a:gd name="T6" fmla="*/ 40 w 42"/>
                <a:gd name="T7" fmla="*/ 5 h 65"/>
                <a:gd name="T8" fmla="*/ 6 w 42"/>
                <a:gd name="T9" fmla="*/ 0 h 65"/>
                <a:gd name="T10" fmla="*/ 6 w 4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65"/>
                <a:gd name="T20" fmla="*/ 42 w 4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65">
                  <a:moveTo>
                    <a:pt x="6" y="0"/>
                  </a:moveTo>
                  <a:lnTo>
                    <a:pt x="0" y="50"/>
                  </a:lnTo>
                  <a:lnTo>
                    <a:pt x="42" y="65"/>
                  </a:lnTo>
                  <a:lnTo>
                    <a:pt x="4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2" name="Freeform 198"/>
            <p:cNvSpPr>
              <a:spLocks/>
            </p:cNvSpPr>
            <p:nvPr/>
          </p:nvSpPr>
          <p:spPr bwMode="auto">
            <a:xfrm>
              <a:off x="3336" y="2625"/>
              <a:ext cx="39" cy="68"/>
            </a:xfrm>
            <a:custGeom>
              <a:avLst/>
              <a:gdLst>
                <a:gd name="T0" fmla="*/ 5 w 39"/>
                <a:gd name="T1" fmla="*/ 0 h 68"/>
                <a:gd name="T2" fmla="*/ 0 w 39"/>
                <a:gd name="T3" fmla="*/ 52 h 68"/>
                <a:gd name="T4" fmla="*/ 39 w 39"/>
                <a:gd name="T5" fmla="*/ 68 h 68"/>
                <a:gd name="T6" fmla="*/ 36 w 39"/>
                <a:gd name="T7" fmla="*/ 13 h 68"/>
                <a:gd name="T8" fmla="*/ 5 w 39"/>
                <a:gd name="T9" fmla="*/ 0 h 68"/>
                <a:gd name="T10" fmla="*/ 5 w 39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68"/>
                <a:gd name="T20" fmla="*/ 39 w 39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68">
                  <a:moveTo>
                    <a:pt x="5" y="0"/>
                  </a:moveTo>
                  <a:lnTo>
                    <a:pt x="0" y="52"/>
                  </a:lnTo>
                  <a:lnTo>
                    <a:pt x="39" y="68"/>
                  </a:lnTo>
                  <a:lnTo>
                    <a:pt x="36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3" name="Freeform 199"/>
            <p:cNvSpPr>
              <a:spLocks/>
            </p:cNvSpPr>
            <p:nvPr/>
          </p:nvSpPr>
          <p:spPr bwMode="auto">
            <a:xfrm>
              <a:off x="3294" y="2536"/>
              <a:ext cx="211" cy="173"/>
            </a:xfrm>
            <a:custGeom>
              <a:avLst/>
              <a:gdLst>
                <a:gd name="T0" fmla="*/ 211 w 211"/>
                <a:gd name="T1" fmla="*/ 92 h 173"/>
                <a:gd name="T2" fmla="*/ 209 w 211"/>
                <a:gd name="T3" fmla="*/ 102 h 173"/>
                <a:gd name="T4" fmla="*/ 206 w 211"/>
                <a:gd name="T5" fmla="*/ 110 h 173"/>
                <a:gd name="T6" fmla="*/ 198 w 211"/>
                <a:gd name="T7" fmla="*/ 123 h 173"/>
                <a:gd name="T8" fmla="*/ 185 w 211"/>
                <a:gd name="T9" fmla="*/ 136 h 173"/>
                <a:gd name="T10" fmla="*/ 170 w 211"/>
                <a:gd name="T11" fmla="*/ 149 h 173"/>
                <a:gd name="T12" fmla="*/ 159 w 211"/>
                <a:gd name="T13" fmla="*/ 154 h 173"/>
                <a:gd name="T14" fmla="*/ 146 w 211"/>
                <a:gd name="T15" fmla="*/ 162 h 173"/>
                <a:gd name="T16" fmla="*/ 133 w 211"/>
                <a:gd name="T17" fmla="*/ 165 h 173"/>
                <a:gd name="T18" fmla="*/ 120 w 211"/>
                <a:gd name="T19" fmla="*/ 170 h 173"/>
                <a:gd name="T20" fmla="*/ 102 w 211"/>
                <a:gd name="T21" fmla="*/ 170 h 173"/>
                <a:gd name="T22" fmla="*/ 89 w 211"/>
                <a:gd name="T23" fmla="*/ 173 h 173"/>
                <a:gd name="T24" fmla="*/ 73 w 211"/>
                <a:gd name="T25" fmla="*/ 170 h 173"/>
                <a:gd name="T26" fmla="*/ 63 w 211"/>
                <a:gd name="T27" fmla="*/ 170 h 173"/>
                <a:gd name="T28" fmla="*/ 50 w 211"/>
                <a:gd name="T29" fmla="*/ 165 h 173"/>
                <a:gd name="T30" fmla="*/ 42 w 211"/>
                <a:gd name="T31" fmla="*/ 162 h 173"/>
                <a:gd name="T32" fmla="*/ 26 w 211"/>
                <a:gd name="T33" fmla="*/ 152 h 173"/>
                <a:gd name="T34" fmla="*/ 13 w 211"/>
                <a:gd name="T35" fmla="*/ 139 h 173"/>
                <a:gd name="T36" fmla="*/ 5 w 211"/>
                <a:gd name="T37" fmla="*/ 128 h 173"/>
                <a:gd name="T38" fmla="*/ 0 w 211"/>
                <a:gd name="T39" fmla="*/ 120 h 173"/>
                <a:gd name="T40" fmla="*/ 31 w 211"/>
                <a:gd name="T41" fmla="*/ 71 h 173"/>
                <a:gd name="T42" fmla="*/ 31 w 211"/>
                <a:gd name="T43" fmla="*/ 115 h 173"/>
                <a:gd name="T44" fmla="*/ 39 w 211"/>
                <a:gd name="T45" fmla="*/ 126 h 173"/>
                <a:gd name="T46" fmla="*/ 50 w 211"/>
                <a:gd name="T47" fmla="*/ 133 h 173"/>
                <a:gd name="T48" fmla="*/ 63 w 211"/>
                <a:gd name="T49" fmla="*/ 139 h 173"/>
                <a:gd name="T50" fmla="*/ 78 w 211"/>
                <a:gd name="T51" fmla="*/ 141 h 173"/>
                <a:gd name="T52" fmla="*/ 94 w 211"/>
                <a:gd name="T53" fmla="*/ 141 h 173"/>
                <a:gd name="T54" fmla="*/ 107 w 211"/>
                <a:gd name="T55" fmla="*/ 141 h 173"/>
                <a:gd name="T56" fmla="*/ 118 w 211"/>
                <a:gd name="T57" fmla="*/ 141 h 173"/>
                <a:gd name="T58" fmla="*/ 131 w 211"/>
                <a:gd name="T59" fmla="*/ 139 h 173"/>
                <a:gd name="T60" fmla="*/ 144 w 211"/>
                <a:gd name="T61" fmla="*/ 133 h 173"/>
                <a:gd name="T62" fmla="*/ 157 w 211"/>
                <a:gd name="T63" fmla="*/ 123 h 173"/>
                <a:gd name="T64" fmla="*/ 170 w 211"/>
                <a:gd name="T65" fmla="*/ 115 h 173"/>
                <a:gd name="T66" fmla="*/ 178 w 211"/>
                <a:gd name="T67" fmla="*/ 97 h 173"/>
                <a:gd name="T68" fmla="*/ 180 w 211"/>
                <a:gd name="T69" fmla="*/ 84 h 173"/>
                <a:gd name="T70" fmla="*/ 172 w 211"/>
                <a:gd name="T71" fmla="*/ 42 h 173"/>
                <a:gd name="T72" fmla="*/ 183 w 211"/>
                <a:gd name="T73" fmla="*/ 0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1"/>
                <a:gd name="T112" fmla="*/ 0 h 173"/>
                <a:gd name="T113" fmla="*/ 211 w 211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1" h="173">
                  <a:moveTo>
                    <a:pt x="183" y="0"/>
                  </a:moveTo>
                  <a:lnTo>
                    <a:pt x="211" y="92"/>
                  </a:lnTo>
                  <a:lnTo>
                    <a:pt x="211" y="94"/>
                  </a:lnTo>
                  <a:lnTo>
                    <a:pt x="209" y="102"/>
                  </a:lnTo>
                  <a:lnTo>
                    <a:pt x="206" y="105"/>
                  </a:lnTo>
                  <a:lnTo>
                    <a:pt x="206" y="110"/>
                  </a:lnTo>
                  <a:lnTo>
                    <a:pt x="201" y="115"/>
                  </a:lnTo>
                  <a:lnTo>
                    <a:pt x="198" y="123"/>
                  </a:lnTo>
                  <a:lnTo>
                    <a:pt x="191" y="131"/>
                  </a:lnTo>
                  <a:lnTo>
                    <a:pt x="185" y="136"/>
                  </a:lnTo>
                  <a:lnTo>
                    <a:pt x="178" y="141"/>
                  </a:lnTo>
                  <a:lnTo>
                    <a:pt x="170" y="149"/>
                  </a:lnTo>
                  <a:lnTo>
                    <a:pt x="165" y="152"/>
                  </a:lnTo>
                  <a:lnTo>
                    <a:pt x="159" y="154"/>
                  </a:lnTo>
                  <a:lnTo>
                    <a:pt x="154" y="157"/>
                  </a:lnTo>
                  <a:lnTo>
                    <a:pt x="146" y="162"/>
                  </a:lnTo>
                  <a:lnTo>
                    <a:pt x="141" y="162"/>
                  </a:lnTo>
                  <a:lnTo>
                    <a:pt x="133" y="165"/>
                  </a:lnTo>
                  <a:lnTo>
                    <a:pt x="128" y="167"/>
                  </a:lnTo>
                  <a:lnTo>
                    <a:pt x="120" y="170"/>
                  </a:lnTo>
                  <a:lnTo>
                    <a:pt x="110" y="170"/>
                  </a:lnTo>
                  <a:lnTo>
                    <a:pt x="102" y="170"/>
                  </a:lnTo>
                  <a:lnTo>
                    <a:pt x="94" y="170"/>
                  </a:lnTo>
                  <a:lnTo>
                    <a:pt x="89" y="173"/>
                  </a:lnTo>
                  <a:lnTo>
                    <a:pt x="81" y="170"/>
                  </a:lnTo>
                  <a:lnTo>
                    <a:pt x="73" y="170"/>
                  </a:lnTo>
                  <a:lnTo>
                    <a:pt x="68" y="170"/>
                  </a:lnTo>
                  <a:lnTo>
                    <a:pt x="63" y="170"/>
                  </a:lnTo>
                  <a:lnTo>
                    <a:pt x="58" y="167"/>
                  </a:lnTo>
                  <a:lnTo>
                    <a:pt x="50" y="165"/>
                  </a:lnTo>
                  <a:lnTo>
                    <a:pt x="44" y="162"/>
                  </a:lnTo>
                  <a:lnTo>
                    <a:pt x="42" y="162"/>
                  </a:lnTo>
                  <a:lnTo>
                    <a:pt x="31" y="154"/>
                  </a:lnTo>
                  <a:lnTo>
                    <a:pt x="26" y="152"/>
                  </a:lnTo>
                  <a:lnTo>
                    <a:pt x="18" y="147"/>
                  </a:lnTo>
                  <a:lnTo>
                    <a:pt x="13" y="139"/>
                  </a:lnTo>
                  <a:lnTo>
                    <a:pt x="8" y="133"/>
                  </a:lnTo>
                  <a:lnTo>
                    <a:pt x="5" y="128"/>
                  </a:lnTo>
                  <a:lnTo>
                    <a:pt x="0" y="120"/>
                  </a:lnTo>
                  <a:lnTo>
                    <a:pt x="3" y="27"/>
                  </a:lnTo>
                  <a:lnTo>
                    <a:pt x="31" y="71"/>
                  </a:lnTo>
                  <a:lnTo>
                    <a:pt x="31" y="115"/>
                  </a:lnTo>
                  <a:lnTo>
                    <a:pt x="34" y="120"/>
                  </a:lnTo>
                  <a:lnTo>
                    <a:pt x="39" y="126"/>
                  </a:lnTo>
                  <a:lnTo>
                    <a:pt x="47" y="131"/>
                  </a:lnTo>
                  <a:lnTo>
                    <a:pt x="50" y="133"/>
                  </a:lnTo>
                  <a:lnTo>
                    <a:pt x="58" y="136"/>
                  </a:lnTo>
                  <a:lnTo>
                    <a:pt x="63" y="139"/>
                  </a:lnTo>
                  <a:lnTo>
                    <a:pt x="71" y="141"/>
                  </a:lnTo>
                  <a:lnTo>
                    <a:pt x="78" y="141"/>
                  </a:lnTo>
                  <a:lnTo>
                    <a:pt x="89" y="144"/>
                  </a:lnTo>
                  <a:lnTo>
                    <a:pt x="94" y="141"/>
                  </a:lnTo>
                  <a:lnTo>
                    <a:pt x="99" y="141"/>
                  </a:lnTo>
                  <a:lnTo>
                    <a:pt x="107" y="141"/>
                  </a:lnTo>
                  <a:lnTo>
                    <a:pt x="112" y="141"/>
                  </a:lnTo>
                  <a:lnTo>
                    <a:pt x="118" y="141"/>
                  </a:lnTo>
                  <a:lnTo>
                    <a:pt x="125" y="139"/>
                  </a:lnTo>
                  <a:lnTo>
                    <a:pt x="131" y="139"/>
                  </a:lnTo>
                  <a:lnTo>
                    <a:pt x="136" y="136"/>
                  </a:lnTo>
                  <a:lnTo>
                    <a:pt x="144" y="133"/>
                  </a:lnTo>
                  <a:lnTo>
                    <a:pt x="151" y="128"/>
                  </a:lnTo>
                  <a:lnTo>
                    <a:pt x="157" y="123"/>
                  </a:lnTo>
                  <a:lnTo>
                    <a:pt x="165" y="120"/>
                  </a:lnTo>
                  <a:lnTo>
                    <a:pt x="170" y="115"/>
                  </a:lnTo>
                  <a:lnTo>
                    <a:pt x="172" y="110"/>
                  </a:lnTo>
                  <a:lnTo>
                    <a:pt x="178" y="97"/>
                  </a:lnTo>
                  <a:lnTo>
                    <a:pt x="180" y="89"/>
                  </a:lnTo>
                  <a:lnTo>
                    <a:pt x="180" y="84"/>
                  </a:lnTo>
                  <a:lnTo>
                    <a:pt x="183" y="81"/>
                  </a:lnTo>
                  <a:lnTo>
                    <a:pt x="172" y="4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4" name="Freeform 200"/>
            <p:cNvSpPr>
              <a:spLocks/>
            </p:cNvSpPr>
            <p:nvPr/>
          </p:nvSpPr>
          <p:spPr bwMode="auto">
            <a:xfrm>
              <a:off x="3299" y="2531"/>
              <a:ext cx="178" cy="115"/>
            </a:xfrm>
            <a:custGeom>
              <a:avLst/>
              <a:gdLst>
                <a:gd name="T0" fmla="*/ 37 w 178"/>
                <a:gd name="T1" fmla="*/ 45 h 115"/>
                <a:gd name="T2" fmla="*/ 42 w 178"/>
                <a:gd name="T3" fmla="*/ 55 h 115"/>
                <a:gd name="T4" fmla="*/ 47 w 178"/>
                <a:gd name="T5" fmla="*/ 68 h 115"/>
                <a:gd name="T6" fmla="*/ 63 w 178"/>
                <a:gd name="T7" fmla="*/ 78 h 115"/>
                <a:gd name="T8" fmla="*/ 76 w 178"/>
                <a:gd name="T9" fmla="*/ 78 h 115"/>
                <a:gd name="T10" fmla="*/ 92 w 178"/>
                <a:gd name="T11" fmla="*/ 78 h 115"/>
                <a:gd name="T12" fmla="*/ 107 w 178"/>
                <a:gd name="T13" fmla="*/ 76 h 115"/>
                <a:gd name="T14" fmla="*/ 123 w 178"/>
                <a:gd name="T15" fmla="*/ 68 h 115"/>
                <a:gd name="T16" fmla="*/ 136 w 178"/>
                <a:gd name="T17" fmla="*/ 55 h 115"/>
                <a:gd name="T18" fmla="*/ 141 w 178"/>
                <a:gd name="T19" fmla="*/ 34 h 115"/>
                <a:gd name="T20" fmla="*/ 141 w 178"/>
                <a:gd name="T21" fmla="*/ 16 h 115"/>
                <a:gd name="T22" fmla="*/ 141 w 178"/>
                <a:gd name="T23" fmla="*/ 8 h 115"/>
                <a:gd name="T24" fmla="*/ 149 w 178"/>
                <a:gd name="T25" fmla="*/ 3 h 115"/>
                <a:gd name="T26" fmla="*/ 162 w 178"/>
                <a:gd name="T27" fmla="*/ 0 h 115"/>
                <a:gd name="T28" fmla="*/ 173 w 178"/>
                <a:gd name="T29" fmla="*/ 0 h 115"/>
                <a:gd name="T30" fmla="*/ 175 w 178"/>
                <a:gd name="T31" fmla="*/ 3 h 115"/>
                <a:gd name="T32" fmla="*/ 178 w 178"/>
                <a:gd name="T33" fmla="*/ 13 h 115"/>
                <a:gd name="T34" fmla="*/ 178 w 178"/>
                <a:gd name="T35" fmla="*/ 29 h 115"/>
                <a:gd name="T36" fmla="*/ 175 w 178"/>
                <a:gd name="T37" fmla="*/ 47 h 115"/>
                <a:gd name="T38" fmla="*/ 170 w 178"/>
                <a:gd name="T39" fmla="*/ 65 h 115"/>
                <a:gd name="T40" fmla="*/ 157 w 178"/>
                <a:gd name="T41" fmla="*/ 84 h 115"/>
                <a:gd name="T42" fmla="*/ 146 w 178"/>
                <a:gd name="T43" fmla="*/ 92 h 115"/>
                <a:gd name="T44" fmla="*/ 133 w 178"/>
                <a:gd name="T45" fmla="*/ 99 h 115"/>
                <a:gd name="T46" fmla="*/ 118 w 178"/>
                <a:gd name="T47" fmla="*/ 107 h 115"/>
                <a:gd name="T48" fmla="*/ 102 w 178"/>
                <a:gd name="T49" fmla="*/ 112 h 115"/>
                <a:gd name="T50" fmla="*/ 81 w 178"/>
                <a:gd name="T51" fmla="*/ 115 h 115"/>
                <a:gd name="T52" fmla="*/ 66 w 178"/>
                <a:gd name="T53" fmla="*/ 115 h 115"/>
                <a:gd name="T54" fmla="*/ 53 w 178"/>
                <a:gd name="T55" fmla="*/ 110 h 115"/>
                <a:gd name="T56" fmla="*/ 42 w 178"/>
                <a:gd name="T57" fmla="*/ 107 h 115"/>
                <a:gd name="T58" fmla="*/ 24 w 178"/>
                <a:gd name="T59" fmla="*/ 97 h 115"/>
                <a:gd name="T60" fmla="*/ 13 w 178"/>
                <a:gd name="T61" fmla="*/ 81 h 115"/>
                <a:gd name="T62" fmla="*/ 6 w 178"/>
                <a:gd name="T63" fmla="*/ 63 h 115"/>
                <a:gd name="T64" fmla="*/ 3 w 178"/>
                <a:gd name="T65" fmla="*/ 47 h 115"/>
                <a:gd name="T66" fmla="*/ 0 w 178"/>
                <a:gd name="T67" fmla="*/ 34 h 115"/>
                <a:gd name="T68" fmla="*/ 0 w 178"/>
                <a:gd name="T69" fmla="*/ 32 h 115"/>
                <a:gd name="T70" fmla="*/ 34 w 178"/>
                <a:gd name="T71" fmla="*/ 3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115"/>
                <a:gd name="T110" fmla="*/ 178 w 178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115">
                  <a:moveTo>
                    <a:pt x="34" y="37"/>
                  </a:moveTo>
                  <a:lnTo>
                    <a:pt x="37" y="45"/>
                  </a:lnTo>
                  <a:lnTo>
                    <a:pt x="39" y="50"/>
                  </a:lnTo>
                  <a:lnTo>
                    <a:pt x="42" y="55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55" y="76"/>
                  </a:lnTo>
                  <a:lnTo>
                    <a:pt x="63" y="78"/>
                  </a:lnTo>
                  <a:lnTo>
                    <a:pt x="73" y="81"/>
                  </a:lnTo>
                  <a:lnTo>
                    <a:pt x="76" y="78"/>
                  </a:lnTo>
                  <a:lnTo>
                    <a:pt x="84" y="78"/>
                  </a:lnTo>
                  <a:lnTo>
                    <a:pt x="92" y="78"/>
                  </a:lnTo>
                  <a:lnTo>
                    <a:pt x="102" y="78"/>
                  </a:lnTo>
                  <a:lnTo>
                    <a:pt x="107" y="76"/>
                  </a:lnTo>
                  <a:lnTo>
                    <a:pt x="115" y="71"/>
                  </a:lnTo>
                  <a:lnTo>
                    <a:pt x="123" y="68"/>
                  </a:lnTo>
                  <a:lnTo>
                    <a:pt x="128" y="65"/>
                  </a:lnTo>
                  <a:lnTo>
                    <a:pt x="136" y="55"/>
                  </a:lnTo>
                  <a:lnTo>
                    <a:pt x="141" y="45"/>
                  </a:lnTo>
                  <a:lnTo>
                    <a:pt x="141" y="34"/>
                  </a:lnTo>
                  <a:lnTo>
                    <a:pt x="141" y="26"/>
                  </a:lnTo>
                  <a:lnTo>
                    <a:pt x="141" y="16"/>
                  </a:lnTo>
                  <a:lnTo>
                    <a:pt x="141" y="13"/>
                  </a:lnTo>
                  <a:lnTo>
                    <a:pt x="141" y="8"/>
                  </a:lnTo>
                  <a:lnTo>
                    <a:pt x="144" y="5"/>
                  </a:lnTo>
                  <a:lnTo>
                    <a:pt x="149" y="3"/>
                  </a:lnTo>
                  <a:lnTo>
                    <a:pt x="157" y="3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5" y="3"/>
                  </a:lnTo>
                  <a:lnTo>
                    <a:pt x="175" y="8"/>
                  </a:lnTo>
                  <a:lnTo>
                    <a:pt x="178" y="13"/>
                  </a:lnTo>
                  <a:lnTo>
                    <a:pt x="178" y="21"/>
                  </a:lnTo>
                  <a:lnTo>
                    <a:pt x="178" y="29"/>
                  </a:lnTo>
                  <a:lnTo>
                    <a:pt x="178" y="37"/>
                  </a:lnTo>
                  <a:lnTo>
                    <a:pt x="175" y="47"/>
                  </a:lnTo>
                  <a:lnTo>
                    <a:pt x="173" y="58"/>
                  </a:lnTo>
                  <a:lnTo>
                    <a:pt x="170" y="65"/>
                  </a:lnTo>
                  <a:lnTo>
                    <a:pt x="162" y="76"/>
                  </a:lnTo>
                  <a:lnTo>
                    <a:pt x="157" y="84"/>
                  </a:lnTo>
                  <a:lnTo>
                    <a:pt x="152" y="89"/>
                  </a:lnTo>
                  <a:lnTo>
                    <a:pt x="146" y="92"/>
                  </a:lnTo>
                  <a:lnTo>
                    <a:pt x="139" y="97"/>
                  </a:lnTo>
                  <a:lnTo>
                    <a:pt x="133" y="99"/>
                  </a:lnTo>
                  <a:lnTo>
                    <a:pt x="126" y="102"/>
                  </a:lnTo>
                  <a:lnTo>
                    <a:pt x="118" y="107"/>
                  </a:lnTo>
                  <a:lnTo>
                    <a:pt x="110" y="110"/>
                  </a:lnTo>
                  <a:lnTo>
                    <a:pt x="102" y="112"/>
                  </a:lnTo>
                  <a:lnTo>
                    <a:pt x="92" y="112"/>
                  </a:lnTo>
                  <a:lnTo>
                    <a:pt x="81" y="115"/>
                  </a:lnTo>
                  <a:lnTo>
                    <a:pt x="73" y="115"/>
                  </a:lnTo>
                  <a:lnTo>
                    <a:pt x="66" y="115"/>
                  </a:lnTo>
                  <a:lnTo>
                    <a:pt x="58" y="112"/>
                  </a:lnTo>
                  <a:lnTo>
                    <a:pt x="53" y="110"/>
                  </a:lnTo>
                  <a:lnTo>
                    <a:pt x="47" y="110"/>
                  </a:lnTo>
                  <a:lnTo>
                    <a:pt x="42" y="107"/>
                  </a:lnTo>
                  <a:lnTo>
                    <a:pt x="32" y="102"/>
                  </a:lnTo>
                  <a:lnTo>
                    <a:pt x="24" y="97"/>
                  </a:lnTo>
                  <a:lnTo>
                    <a:pt x="16" y="86"/>
                  </a:lnTo>
                  <a:lnTo>
                    <a:pt x="13" y="81"/>
                  </a:lnTo>
                  <a:lnTo>
                    <a:pt x="8" y="71"/>
                  </a:lnTo>
                  <a:lnTo>
                    <a:pt x="6" y="63"/>
                  </a:lnTo>
                  <a:lnTo>
                    <a:pt x="3" y="52"/>
                  </a:lnTo>
                  <a:lnTo>
                    <a:pt x="3" y="47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5" name="Freeform 201"/>
            <p:cNvSpPr>
              <a:spLocks/>
            </p:cNvSpPr>
            <p:nvPr/>
          </p:nvSpPr>
          <p:spPr bwMode="auto">
            <a:xfrm>
              <a:off x="3187" y="2797"/>
              <a:ext cx="180" cy="112"/>
            </a:xfrm>
            <a:custGeom>
              <a:avLst/>
              <a:gdLst>
                <a:gd name="T0" fmla="*/ 39 w 180"/>
                <a:gd name="T1" fmla="*/ 42 h 112"/>
                <a:gd name="T2" fmla="*/ 42 w 180"/>
                <a:gd name="T3" fmla="*/ 55 h 112"/>
                <a:gd name="T4" fmla="*/ 50 w 180"/>
                <a:gd name="T5" fmla="*/ 68 h 112"/>
                <a:gd name="T6" fmla="*/ 65 w 180"/>
                <a:gd name="T7" fmla="*/ 76 h 112"/>
                <a:gd name="T8" fmla="*/ 81 w 180"/>
                <a:gd name="T9" fmla="*/ 79 h 112"/>
                <a:gd name="T10" fmla="*/ 94 w 180"/>
                <a:gd name="T11" fmla="*/ 76 h 112"/>
                <a:gd name="T12" fmla="*/ 110 w 180"/>
                <a:gd name="T13" fmla="*/ 73 h 112"/>
                <a:gd name="T14" fmla="*/ 123 w 180"/>
                <a:gd name="T15" fmla="*/ 66 h 112"/>
                <a:gd name="T16" fmla="*/ 136 w 180"/>
                <a:gd name="T17" fmla="*/ 52 h 112"/>
                <a:gd name="T18" fmla="*/ 141 w 180"/>
                <a:gd name="T19" fmla="*/ 34 h 112"/>
                <a:gd name="T20" fmla="*/ 144 w 180"/>
                <a:gd name="T21" fmla="*/ 16 h 112"/>
                <a:gd name="T22" fmla="*/ 144 w 180"/>
                <a:gd name="T23" fmla="*/ 8 h 112"/>
                <a:gd name="T24" fmla="*/ 151 w 180"/>
                <a:gd name="T25" fmla="*/ 3 h 112"/>
                <a:gd name="T26" fmla="*/ 165 w 180"/>
                <a:gd name="T27" fmla="*/ 0 h 112"/>
                <a:gd name="T28" fmla="*/ 175 w 180"/>
                <a:gd name="T29" fmla="*/ 0 h 112"/>
                <a:gd name="T30" fmla="*/ 178 w 180"/>
                <a:gd name="T31" fmla="*/ 3 h 112"/>
                <a:gd name="T32" fmla="*/ 180 w 180"/>
                <a:gd name="T33" fmla="*/ 13 h 112"/>
                <a:gd name="T34" fmla="*/ 180 w 180"/>
                <a:gd name="T35" fmla="*/ 29 h 112"/>
                <a:gd name="T36" fmla="*/ 180 w 180"/>
                <a:gd name="T37" fmla="*/ 45 h 112"/>
                <a:gd name="T38" fmla="*/ 170 w 180"/>
                <a:gd name="T39" fmla="*/ 63 h 112"/>
                <a:gd name="T40" fmla="*/ 157 w 180"/>
                <a:gd name="T41" fmla="*/ 81 h 112"/>
                <a:gd name="T42" fmla="*/ 146 w 180"/>
                <a:gd name="T43" fmla="*/ 89 h 112"/>
                <a:gd name="T44" fmla="*/ 136 w 180"/>
                <a:gd name="T45" fmla="*/ 97 h 112"/>
                <a:gd name="T46" fmla="*/ 120 w 180"/>
                <a:gd name="T47" fmla="*/ 102 h 112"/>
                <a:gd name="T48" fmla="*/ 105 w 180"/>
                <a:gd name="T49" fmla="*/ 110 h 112"/>
                <a:gd name="T50" fmla="*/ 84 w 180"/>
                <a:gd name="T51" fmla="*/ 112 h 112"/>
                <a:gd name="T52" fmla="*/ 68 w 180"/>
                <a:gd name="T53" fmla="*/ 112 h 112"/>
                <a:gd name="T54" fmla="*/ 55 w 180"/>
                <a:gd name="T55" fmla="*/ 107 h 112"/>
                <a:gd name="T56" fmla="*/ 44 w 180"/>
                <a:gd name="T57" fmla="*/ 105 h 112"/>
                <a:gd name="T58" fmla="*/ 26 w 180"/>
                <a:gd name="T59" fmla="*/ 92 h 112"/>
                <a:gd name="T60" fmla="*/ 13 w 180"/>
                <a:gd name="T61" fmla="*/ 79 h 112"/>
                <a:gd name="T62" fmla="*/ 5 w 180"/>
                <a:gd name="T63" fmla="*/ 60 h 112"/>
                <a:gd name="T64" fmla="*/ 3 w 180"/>
                <a:gd name="T65" fmla="*/ 45 h 112"/>
                <a:gd name="T66" fmla="*/ 0 w 180"/>
                <a:gd name="T67" fmla="*/ 34 h 112"/>
                <a:gd name="T68" fmla="*/ 3 w 180"/>
                <a:gd name="T69" fmla="*/ 29 h 112"/>
                <a:gd name="T70" fmla="*/ 37 w 180"/>
                <a:gd name="T71" fmla="*/ 37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12"/>
                <a:gd name="T110" fmla="*/ 180 w 180"/>
                <a:gd name="T111" fmla="*/ 112 h 1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12">
                  <a:moveTo>
                    <a:pt x="37" y="37"/>
                  </a:moveTo>
                  <a:lnTo>
                    <a:pt x="39" y="42"/>
                  </a:lnTo>
                  <a:lnTo>
                    <a:pt x="42" y="50"/>
                  </a:lnTo>
                  <a:lnTo>
                    <a:pt x="42" y="55"/>
                  </a:lnTo>
                  <a:lnTo>
                    <a:pt x="47" y="60"/>
                  </a:lnTo>
                  <a:lnTo>
                    <a:pt x="50" y="68"/>
                  </a:lnTo>
                  <a:lnTo>
                    <a:pt x="58" y="73"/>
                  </a:lnTo>
                  <a:lnTo>
                    <a:pt x="65" y="76"/>
                  </a:lnTo>
                  <a:lnTo>
                    <a:pt x="76" y="79"/>
                  </a:lnTo>
                  <a:lnTo>
                    <a:pt x="81" y="79"/>
                  </a:lnTo>
                  <a:lnTo>
                    <a:pt x="86" y="79"/>
                  </a:lnTo>
                  <a:lnTo>
                    <a:pt x="94" y="76"/>
                  </a:lnTo>
                  <a:lnTo>
                    <a:pt x="105" y="76"/>
                  </a:lnTo>
                  <a:lnTo>
                    <a:pt x="110" y="73"/>
                  </a:lnTo>
                  <a:lnTo>
                    <a:pt x="118" y="68"/>
                  </a:lnTo>
                  <a:lnTo>
                    <a:pt x="123" y="66"/>
                  </a:lnTo>
                  <a:lnTo>
                    <a:pt x="128" y="63"/>
                  </a:lnTo>
                  <a:lnTo>
                    <a:pt x="136" y="52"/>
                  </a:lnTo>
                  <a:lnTo>
                    <a:pt x="141" y="42"/>
                  </a:lnTo>
                  <a:lnTo>
                    <a:pt x="141" y="34"/>
                  </a:lnTo>
                  <a:lnTo>
                    <a:pt x="144" y="24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1" y="3"/>
                  </a:lnTo>
                  <a:lnTo>
                    <a:pt x="159" y="3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3"/>
                  </a:lnTo>
                  <a:lnTo>
                    <a:pt x="180" y="8"/>
                  </a:lnTo>
                  <a:lnTo>
                    <a:pt x="180" y="13"/>
                  </a:lnTo>
                  <a:lnTo>
                    <a:pt x="180" y="19"/>
                  </a:lnTo>
                  <a:lnTo>
                    <a:pt x="180" y="29"/>
                  </a:lnTo>
                  <a:lnTo>
                    <a:pt x="180" y="37"/>
                  </a:lnTo>
                  <a:lnTo>
                    <a:pt x="180" y="45"/>
                  </a:lnTo>
                  <a:lnTo>
                    <a:pt x="175" y="52"/>
                  </a:lnTo>
                  <a:lnTo>
                    <a:pt x="170" y="63"/>
                  </a:lnTo>
                  <a:lnTo>
                    <a:pt x="165" y="73"/>
                  </a:lnTo>
                  <a:lnTo>
                    <a:pt x="157" y="81"/>
                  </a:lnTo>
                  <a:lnTo>
                    <a:pt x="151" y="84"/>
                  </a:lnTo>
                  <a:lnTo>
                    <a:pt x="146" y="89"/>
                  </a:lnTo>
                  <a:lnTo>
                    <a:pt x="141" y="92"/>
                  </a:lnTo>
                  <a:lnTo>
                    <a:pt x="136" y="97"/>
                  </a:lnTo>
                  <a:lnTo>
                    <a:pt x="128" y="99"/>
                  </a:lnTo>
                  <a:lnTo>
                    <a:pt x="120" y="102"/>
                  </a:lnTo>
                  <a:lnTo>
                    <a:pt x="112" y="107"/>
                  </a:lnTo>
                  <a:lnTo>
                    <a:pt x="105" y="110"/>
                  </a:lnTo>
                  <a:lnTo>
                    <a:pt x="94" y="110"/>
                  </a:lnTo>
                  <a:lnTo>
                    <a:pt x="84" y="112"/>
                  </a:lnTo>
                  <a:lnTo>
                    <a:pt x="76" y="112"/>
                  </a:lnTo>
                  <a:lnTo>
                    <a:pt x="68" y="112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7"/>
                  </a:lnTo>
                  <a:lnTo>
                    <a:pt x="44" y="105"/>
                  </a:lnTo>
                  <a:lnTo>
                    <a:pt x="34" y="99"/>
                  </a:lnTo>
                  <a:lnTo>
                    <a:pt x="26" y="92"/>
                  </a:lnTo>
                  <a:lnTo>
                    <a:pt x="18" y="84"/>
                  </a:lnTo>
                  <a:lnTo>
                    <a:pt x="13" y="79"/>
                  </a:lnTo>
                  <a:lnTo>
                    <a:pt x="8" y="68"/>
                  </a:lnTo>
                  <a:lnTo>
                    <a:pt x="5" y="60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6" name="Freeform 202"/>
            <p:cNvSpPr>
              <a:spLocks/>
            </p:cNvSpPr>
            <p:nvPr/>
          </p:nvSpPr>
          <p:spPr bwMode="auto">
            <a:xfrm>
              <a:off x="3182" y="2803"/>
              <a:ext cx="214" cy="164"/>
            </a:xfrm>
            <a:custGeom>
              <a:avLst/>
              <a:gdLst>
                <a:gd name="T0" fmla="*/ 214 w 214"/>
                <a:gd name="T1" fmla="*/ 86 h 164"/>
                <a:gd name="T2" fmla="*/ 211 w 214"/>
                <a:gd name="T3" fmla="*/ 96 h 164"/>
                <a:gd name="T4" fmla="*/ 206 w 214"/>
                <a:gd name="T5" fmla="*/ 104 h 164"/>
                <a:gd name="T6" fmla="*/ 201 w 214"/>
                <a:gd name="T7" fmla="*/ 117 h 164"/>
                <a:gd name="T8" fmla="*/ 188 w 214"/>
                <a:gd name="T9" fmla="*/ 130 h 164"/>
                <a:gd name="T10" fmla="*/ 170 w 214"/>
                <a:gd name="T11" fmla="*/ 140 h 164"/>
                <a:gd name="T12" fmla="*/ 162 w 214"/>
                <a:gd name="T13" fmla="*/ 146 h 164"/>
                <a:gd name="T14" fmla="*/ 149 w 214"/>
                <a:gd name="T15" fmla="*/ 153 h 164"/>
                <a:gd name="T16" fmla="*/ 136 w 214"/>
                <a:gd name="T17" fmla="*/ 156 h 164"/>
                <a:gd name="T18" fmla="*/ 120 w 214"/>
                <a:gd name="T19" fmla="*/ 161 h 164"/>
                <a:gd name="T20" fmla="*/ 104 w 214"/>
                <a:gd name="T21" fmla="*/ 164 h 164"/>
                <a:gd name="T22" fmla="*/ 89 w 214"/>
                <a:gd name="T23" fmla="*/ 164 h 164"/>
                <a:gd name="T24" fmla="*/ 76 w 214"/>
                <a:gd name="T25" fmla="*/ 164 h 164"/>
                <a:gd name="T26" fmla="*/ 65 w 214"/>
                <a:gd name="T27" fmla="*/ 161 h 164"/>
                <a:gd name="T28" fmla="*/ 52 w 214"/>
                <a:gd name="T29" fmla="*/ 159 h 164"/>
                <a:gd name="T30" fmla="*/ 42 w 214"/>
                <a:gd name="T31" fmla="*/ 153 h 164"/>
                <a:gd name="T32" fmla="*/ 26 w 214"/>
                <a:gd name="T33" fmla="*/ 146 h 164"/>
                <a:gd name="T34" fmla="*/ 13 w 214"/>
                <a:gd name="T35" fmla="*/ 135 h 164"/>
                <a:gd name="T36" fmla="*/ 5 w 214"/>
                <a:gd name="T37" fmla="*/ 125 h 164"/>
                <a:gd name="T38" fmla="*/ 0 w 214"/>
                <a:gd name="T39" fmla="*/ 117 h 164"/>
                <a:gd name="T40" fmla="*/ 34 w 214"/>
                <a:gd name="T41" fmla="*/ 67 h 164"/>
                <a:gd name="T42" fmla="*/ 31 w 214"/>
                <a:gd name="T43" fmla="*/ 112 h 164"/>
                <a:gd name="T44" fmla="*/ 39 w 214"/>
                <a:gd name="T45" fmla="*/ 120 h 164"/>
                <a:gd name="T46" fmla="*/ 52 w 214"/>
                <a:gd name="T47" fmla="*/ 127 h 164"/>
                <a:gd name="T48" fmla="*/ 63 w 214"/>
                <a:gd name="T49" fmla="*/ 133 h 164"/>
                <a:gd name="T50" fmla="*/ 81 w 214"/>
                <a:gd name="T51" fmla="*/ 135 h 164"/>
                <a:gd name="T52" fmla="*/ 96 w 214"/>
                <a:gd name="T53" fmla="*/ 135 h 164"/>
                <a:gd name="T54" fmla="*/ 107 w 214"/>
                <a:gd name="T55" fmla="*/ 135 h 164"/>
                <a:gd name="T56" fmla="*/ 120 w 214"/>
                <a:gd name="T57" fmla="*/ 135 h 164"/>
                <a:gd name="T58" fmla="*/ 130 w 214"/>
                <a:gd name="T59" fmla="*/ 133 h 164"/>
                <a:gd name="T60" fmla="*/ 146 w 214"/>
                <a:gd name="T61" fmla="*/ 125 h 164"/>
                <a:gd name="T62" fmla="*/ 159 w 214"/>
                <a:gd name="T63" fmla="*/ 117 h 164"/>
                <a:gd name="T64" fmla="*/ 170 w 214"/>
                <a:gd name="T65" fmla="*/ 106 h 164"/>
                <a:gd name="T66" fmla="*/ 177 w 214"/>
                <a:gd name="T67" fmla="*/ 93 h 164"/>
                <a:gd name="T68" fmla="*/ 183 w 214"/>
                <a:gd name="T69" fmla="*/ 80 h 164"/>
                <a:gd name="T70" fmla="*/ 175 w 214"/>
                <a:gd name="T71" fmla="*/ 39 h 164"/>
                <a:gd name="T72" fmla="*/ 183 w 214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4"/>
                <a:gd name="T113" fmla="*/ 214 w 214"/>
                <a:gd name="T114" fmla="*/ 164 h 1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4">
                  <a:moveTo>
                    <a:pt x="183" y="0"/>
                  </a:moveTo>
                  <a:lnTo>
                    <a:pt x="214" y="86"/>
                  </a:lnTo>
                  <a:lnTo>
                    <a:pt x="214" y="88"/>
                  </a:lnTo>
                  <a:lnTo>
                    <a:pt x="211" y="96"/>
                  </a:lnTo>
                  <a:lnTo>
                    <a:pt x="209" y="99"/>
                  </a:lnTo>
                  <a:lnTo>
                    <a:pt x="206" y="104"/>
                  </a:lnTo>
                  <a:lnTo>
                    <a:pt x="203" y="112"/>
                  </a:lnTo>
                  <a:lnTo>
                    <a:pt x="201" y="117"/>
                  </a:lnTo>
                  <a:lnTo>
                    <a:pt x="193" y="122"/>
                  </a:lnTo>
                  <a:lnTo>
                    <a:pt x="188" y="130"/>
                  </a:lnTo>
                  <a:lnTo>
                    <a:pt x="180" y="135"/>
                  </a:lnTo>
                  <a:lnTo>
                    <a:pt x="170" y="140"/>
                  </a:lnTo>
                  <a:lnTo>
                    <a:pt x="164" y="143"/>
                  </a:lnTo>
                  <a:lnTo>
                    <a:pt x="162" y="146"/>
                  </a:lnTo>
                  <a:lnTo>
                    <a:pt x="154" y="151"/>
                  </a:lnTo>
                  <a:lnTo>
                    <a:pt x="149" y="153"/>
                  </a:lnTo>
                  <a:lnTo>
                    <a:pt x="141" y="156"/>
                  </a:lnTo>
                  <a:lnTo>
                    <a:pt x="136" y="156"/>
                  </a:lnTo>
                  <a:lnTo>
                    <a:pt x="128" y="159"/>
                  </a:lnTo>
                  <a:lnTo>
                    <a:pt x="120" y="161"/>
                  </a:lnTo>
                  <a:lnTo>
                    <a:pt x="112" y="161"/>
                  </a:lnTo>
                  <a:lnTo>
                    <a:pt x="104" y="164"/>
                  </a:lnTo>
                  <a:lnTo>
                    <a:pt x="96" y="164"/>
                  </a:lnTo>
                  <a:lnTo>
                    <a:pt x="89" y="164"/>
                  </a:lnTo>
                  <a:lnTo>
                    <a:pt x="81" y="164"/>
                  </a:lnTo>
                  <a:lnTo>
                    <a:pt x="76" y="164"/>
                  </a:lnTo>
                  <a:lnTo>
                    <a:pt x="70" y="161"/>
                  </a:lnTo>
                  <a:lnTo>
                    <a:pt x="65" y="161"/>
                  </a:lnTo>
                  <a:lnTo>
                    <a:pt x="57" y="161"/>
                  </a:lnTo>
                  <a:lnTo>
                    <a:pt x="52" y="159"/>
                  </a:lnTo>
                  <a:lnTo>
                    <a:pt x="47" y="156"/>
                  </a:lnTo>
                  <a:lnTo>
                    <a:pt x="42" y="153"/>
                  </a:lnTo>
                  <a:lnTo>
                    <a:pt x="34" y="151"/>
                  </a:lnTo>
                  <a:lnTo>
                    <a:pt x="26" y="146"/>
                  </a:lnTo>
                  <a:lnTo>
                    <a:pt x="18" y="140"/>
                  </a:lnTo>
                  <a:lnTo>
                    <a:pt x="13" y="135"/>
                  </a:lnTo>
                  <a:lnTo>
                    <a:pt x="8" y="127"/>
                  </a:lnTo>
                  <a:lnTo>
                    <a:pt x="5" y="125"/>
                  </a:lnTo>
                  <a:lnTo>
                    <a:pt x="0" y="117"/>
                  </a:lnTo>
                  <a:lnTo>
                    <a:pt x="8" y="28"/>
                  </a:lnTo>
                  <a:lnTo>
                    <a:pt x="34" y="67"/>
                  </a:lnTo>
                  <a:lnTo>
                    <a:pt x="31" y="112"/>
                  </a:lnTo>
                  <a:lnTo>
                    <a:pt x="34" y="114"/>
                  </a:lnTo>
                  <a:lnTo>
                    <a:pt x="39" y="120"/>
                  </a:lnTo>
                  <a:lnTo>
                    <a:pt x="47" y="125"/>
                  </a:lnTo>
                  <a:lnTo>
                    <a:pt x="52" y="127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73" y="135"/>
                  </a:lnTo>
                  <a:lnTo>
                    <a:pt x="81" y="135"/>
                  </a:lnTo>
                  <a:lnTo>
                    <a:pt x="91" y="138"/>
                  </a:lnTo>
                  <a:lnTo>
                    <a:pt x="96" y="135"/>
                  </a:lnTo>
                  <a:lnTo>
                    <a:pt x="102" y="135"/>
                  </a:lnTo>
                  <a:lnTo>
                    <a:pt x="107" y="135"/>
                  </a:lnTo>
                  <a:lnTo>
                    <a:pt x="115" y="135"/>
                  </a:lnTo>
                  <a:lnTo>
                    <a:pt x="120" y="135"/>
                  </a:lnTo>
                  <a:lnTo>
                    <a:pt x="125" y="133"/>
                  </a:lnTo>
                  <a:lnTo>
                    <a:pt x="130" y="133"/>
                  </a:lnTo>
                  <a:lnTo>
                    <a:pt x="136" y="130"/>
                  </a:lnTo>
                  <a:lnTo>
                    <a:pt x="146" y="125"/>
                  </a:lnTo>
                  <a:lnTo>
                    <a:pt x="154" y="122"/>
                  </a:lnTo>
                  <a:lnTo>
                    <a:pt x="159" y="117"/>
                  </a:lnTo>
                  <a:lnTo>
                    <a:pt x="164" y="112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93"/>
                  </a:lnTo>
                  <a:lnTo>
                    <a:pt x="180" y="86"/>
                  </a:lnTo>
                  <a:lnTo>
                    <a:pt x="183" y="80"/>
                  </a:lnTo>
                  <a:lnTo>
                    <a:pt x="183" y="78"/>
                  </a:lnTo>
                  <a:lnTo>
                    <a:pt x="175" y="3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7" name="Freeform 203"/>
            <p:cNvSpPr>
              <a:spLocks/>
            </p:cNvSpPr>
            <p:nvPr/>
          </p:nvSpPr>
          <p:spPr bwMode="auto">
            <a:xfrm>
              <a:off x="3490" y="2870"/>
              <a:ext cx="214" cy="167"/>
            </a:xfrm>
            <a:custGeom>
              <a:avLst/>
              <a:gdLst>
                <a:gd name="T0" fmla="*/ 214 w 214"/>
                <a:gd name="T1" fmla="*/ 89 h 167"/>
                <a:gd name="T2" fmla="*/ 211 w 214"/>
                <a:gd name="T3" fmla="*/ 97 h 167"/>
                <a:gd name="T4" fmla="*/ 206 w 214"/>
                <a:gd name="T5" fmla="*/ 107 h 167"/>
                <a:gd name="T6" fmla="*/ 201 w 214"/>
                <a:gd name="T7" fmla="*/ 118 h 167"/>
                <a:gd name="T8" fmla="*/ 188 w 214"/>
                <a:gd name="T9" fmla="*/ 131 h 167"/>
                <a:gd name="T10" fmla="*/ 172 w 214"/>
                <a:gd name="T11" fmla="*/ 144 h 167"/>
                <a:gd name="T12" fmla="*/ 162 w 214"/>
                <a:gd name="T13" fmla="*/ 149 h 167"/>
                <a:gd name="T14" fmla="*/ 149 w 214"/>
                <a:gd name="T15" fmla="*/ 154 h 167"/>
                <a:gd name="T16" fmla="*/ 136 w 214"/>
                <a:gd name="T17" fmla="*/ 159 h 167"/>
                <a:gd name="T18" fmla="*/ 122 w 214"/>
                <a:gd name="T19" fmla="*/ 165 h 167"/>
                <a:gd name="T20" fmla="*/ 104 w 214"/>
                <a:gd name="T21" fmla="*/ 165 h 167"/>
                <a:gd name="T22" fmla="*/ 91 w 214"/>
                <a:gd name="T23" fmla="*/ 167 h 167"/>
                <a:gd name="T24" fmla="*/ 78 w 214"/>
                <a:gd name="T25" fmla="*/ 165 h 167"/>
                <a:gd name="T26" fmla="*/ 65 w 214"/>
                <a:gd name="T27" fmla="*/ 165 h 167"/>
                <a:gd name="T28" fmla="*/ 52 w 214"/>
                <a:gd name="T29" fmla="*/ 159 h 167"/>
                <a:gd name="T30" fmla="*/ 44 w 214"/>
                <a:gd name="T31" fmla="*/ 157 h 167"/>
                <a:gd name="T32" fmla="*/ 29 w 214"/>
                <a:gd name="T33" fmla="*/ 146 h 167"/>
                <a:gd name="T34" fmla="*/ 15 w 214"/>
                <a:gd name="T35" fmla="*/ 136 h 167"/>
                <a:gd name="T36" fmla="*/ 8 w 214"/>
                <a:gd name="T37" fmla="*/ 128 h 167"/>
                <a:gd name="T38" fmla="*/ 0 w 214"/>
                <a:gd name="T39" fmla="*/ 118 h 167"/>
                <a:gd name="T40" fmla="*/ 34 w 214"/>
                <a:gd name="T41" fmla="*/ 68 h 167"/>
                <a:gd name="T42" fmla="*/ 34 w 214"/>
                <a:gd name="T43" fmla="*/ 113 h 167"/>
                <a:gd name="T44" fmla="*/ 39 w 214"/>
                <a:gd name="T45" fmla="*/ 123 h 167"/>
                <a:gd name="T46" fmla="*/ 52 w 214"/>
                <a:gd name="T47" fmla="*/ 131 h 167"/>
                <a:gd name="T48" fmla="*/ 62 w 214"/>
                <a:gd name="T49" fmla="*/ 136 h 167"/>
                <a:gd name="T50" fmla="*/ 81 w 214"/>
                <a:gd name="T51" fmla="*/ 139 h 167"/>
                <a:gd name="T52" fmla="*/ 96 w 214"/>
                <a:gd name="T53" fmla="*/ 139 h 167"/>
                <a:gd name="T54" fmla="*/ 109 w 214"/>
                <a:gd name="T55" fmla="*/ 139 h 167"/>
                <a:gd name="T56" fmla="*/ 122 w 214"/>
                <a:gd name="T57" fmla="*/ 136 h 167"/>
                <a:gd name="T58" fmla="*/ 133 w 214"/>
                <a:gd name="T59" fmla="*/ 133 h 167"/>
                <a:gd name="T60" fmla="*/ 146 w 214"/>
                <a:gd name="T61" fmla="*/ 128 h 167"/>
                <a:gd name="T62" fmla="*/ 162 w 214"/>
                <a:gd name="T63" fmla="*/ 120 h 167"/>
                <a:gd name="T64" fmla="*/ 172 w 214"/>
                <a:gd name="T65" fmla="*/ 110 h 167"/>
                <a:gd name="T66" fmla="*/ 180 w 214"/>
                <a:gd name="T67" fmla="*/ 97 h 167"/>
                <a:gd name="T68" fmla="*/ 183 w 214"/>
                <a:gd name="T69" fmla="*/ 84 h 167"/>
                <a:gd name="T70" fmla="*/ 175 w 214"/>
                <a:gd name="T71" fmla="*/ 39 h 167"/>
                <a:gd name="T72" fmla="*/ 185 w 214"/>
                <a:gd name="T73" fmla="*/ 0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7"/>
                <a:gd name="T113" fmla="*/ 214 w 214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7">
                  <a:moveTo>
                    <a:pt x="185" y="0"/>
                  </a:moveTo>
                  <a:lnTo>
                    <a:pt x="214" y="89"/>
                  </a:lnTo>
                  <a:lnTo>
                    <a:pt x="211" y="97"/>
                  </a:lnTo>
                  <a:lnTo>
                    <a:pt x="209" y="99"/>
                  </a:lnTo>
                  <a:lnTo>
                    <a:pt x="206" y="107"/>
                  </a:lnTo>
                  <a:lnTo>
                    <a:pt x="203" y="113"/>
                  </a:lnTo>
                  <a:lnTo>
                    <a:pt x="201" y="118"/>
                  </a:lnTo>
                  <a:lnTo>
                    <a:pt x="193" y="126"/>
                  </a:lnTo>
                  <a:lnTo>
                    <a:pt x="188" y="131"/>
                  </a:lnTo>
                  <a:lnTo>
                    <a:pt x="180" y="139"/>
                  </a:lnTo>
                  <a:lnTo>
                    <a:pt x="172" y="144"/>
                  </a:lnTo>
                  <a:lnTo>
                    <a:pt x="167" y="146"/>
                  </a:lnTo>
                  <a:lnTo>
                    <a:pt x="162" y="149"/>
                  </a:lnTo>
                  <a:lnTo>
                    <a:pt x="156" y="152"/>
                  </a:lnTo>
                  <a:lnTo>
                    <a:pt x="149" y="154"/>
                  </a:lnTo>
                  <a:lnTo>
                    <a:pt x="141" y="157"/>
                  </a:lnTo>
                  <a:lnTo>
                    <a:pt x="136" y="159"/>
                  </a:lnTo>
                  <a:lnTo>
                    <a:pt x="128" y="162"/>
                  </a:lnTo>
                  <a:lnTo>
                    <a:pt x="122" y="165"/>
                  </a:lnTo>
                  <a:lnTo>
                    <a:pt x="112" y="165"/>
                  </a:lnTo>
                  <a:lnTo>
                    <a:pt x="104" y="165"/>
                  </a:lnTo>
                  <a:lnTo>
                    <a:pt x="96" y="165"/>
                  </a:lnTo>
                  <a:lnTo>
                    <a:pt x="91" y="167"/>
                  </a:lnTo>
                  <a:lnTo>
                    <a:pt x="83" y="165"/>
                  </a:lnTo>
                  <a:lnTo>
                    <a:pt x="78" y="165"/>
                  </a:lnTo>
                  <a:lnTo>
                    <a:pt x="70" y="165"/>
                  </a:lnTo>
                  <a:lnTo>
                    <a:pt x="65" y="165"/>
                  </a:lnTo>
                  <a:lnTo>
                    <a:pt x="60" y="162"/>
                  </a:lnTo>
                  <a:lnTo>
                    <a:pt x="52" y="159"/>
                  </a:lnTo>
                  <a:lnTo>
                    <a:pt x="49" y="157"/>
                  </a:lnTo>
                  <a:lnTo>
                    <a:pt x="44" y="157"/>
                  </a:lnTo>
                  <a:lnTo>
                    <a:pt x="34" y="152"/>
                  </a:lnTo>
                  <a:lnTo>
                    <a:pt x="29" y="146"/>
                  </a:lnTo>
                  <a:lnTo>
                    <a:pt x="21" y="141"/>
                  </a:lnTo>
                  <a:lnTo>
                    <a:pt x="15" y="136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8" y="29"/>
                  </a:lnTo>
                  <a:lnTo>
                    <a:pt x="34" y="68"/>
                  </a:lnTo>
                  <a:lnTo>
                    <a:pt x="34" y="113"/>
                  </a:lnTo>
                  <a:lnTo>
                    <a:pt x="34" y="118"/>
                  </a:lnTo>
                  <a:lnTo>
                    <a:pt x="39" y="123"/>
                  </a:lnTo>
                  <a:lnTo>
                    <a:pt x="47" y="128"/>
                  </a:lnTo>
                  <a:lnTo>
                    <a:pt x="52" y="131"/>
                  </a:lnTo>
                  <a:lnTo>
                    <a:pt x="57" y="133"/>
                  </a:lnTo>
                  <a:lnTo>
                    <a:pt x="62" y="136"/>
                  </a:lnTo>
                  <a:lnTo>
                    <a:pt x="73" y="139"/>
                  </a:lnTo>
                  <a:lnTo>
                    <a:pt x="81" y="139"/>
                  </a:lnTo>
                  <a:lnTo>
                    <a:pt x="91" y="139"/>
                  </a:lnTo>
                  <a:lnTo>
                    <a:pt x="96" y="139"/>
                  </a:lnTo>
                  <a:lnTo>
                    <a:pt x="102" y="139"/>
                  </a:lnTo>
                  <a:lnTo>
                    <a:pt x="109" y="139"/>
                  </a:lnTo>
                  <a:lnTo>
                    <a:pt x="117" y="139"/>
                  </a:lnTo>
                  <a:lnTo>
                    <a:pt x="122" y="136"/>
                  </a:lnTo>
                  <a:lnTo>
                    <a:pt x="128" y="136"/>
                  </a:lnTo>
                  <a:lnTo>
                    <a:pt x="133" y="133"/>
                  </a:lnTo>
                  <a:lnTo>
                    <a:pt x="138" y="133"/>
                  </a:lnTo>
                  <a:lnTo>
                    <a:pt x="146" y="128"/>
                  </a:lnTo>
                  <a:lnTo>
                    <a:pt x="154" y="126"/>
                  </a:lnTo>
                  <a:lnTo>
                    <a:pt x="162" y="120"/>
                  </a:lnTo>
                  <a:lnTo>
                    <a:pt x="167" y="115"/>
                  </a:lnTo>
                  <a:lnTo>
                    <a:pt x="172" y="110"/>
                  </a:lnTo>
                  <a:lnTo>
                    <a:pt x="175" y="107"/>
                  </a:lnTo>
                  <a:lnTo>
                    <a:pt x="180" y="97"/>
                  </a:lnTo>
                  <a:lnTo>
                    <a:pt x="183" y="89"/>
                  </a:lnTo>
                  <a:lnTo>
                    <a:pt x="183" y="84"/>
                  </a:lnTo>
                  <a:lnTo>
                    <a:pt x="185" y="81"/>
                  </a:lnTo>
                  <a:lnTo>
                    <a:pt x="175" y="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8" name="Freeform 204"/>
            <p:cNvSpPr>
              <a:spLocks/>
            </p:cNvSpPr>
            <p:nvPr/>
          </p:nvSpPr>
          <p:spPr bwMode="auto">
            <a:xfrm>
              <a:off x="3498" y="2865"/>
              <a:ext cx="177" cy="112"/>
            </a:xfrm>
            <a:custGeom>
              <a:avLst/>
              <a:gdLst>
                <a:gd name="T0" fmla="*/ 36 w 177"/>
                <a:gd name="T1" fmla="*/ 44 h 112"/>
                <a:gd name="T2" fmla="*/ 41 w 177"/>
                <a:gd name="T3" fmla="*/ 55 h 112"/>
                <a:gd name="T4" fmla="*/ 49 w 177"/>
                <a:gd name="T5" fmla="*/ 68 h 112"/>
                <a:gd name="T6" fmla="*/ 62 w 177"/>
                <a:gd name="T7" fmla="*/ 76 h 112"/>
                <a:gd name="T8" fmla="*/ 78 w 177"/>
                <a:gd name="T9" fmla="*/ 78 h 112"/>
                <a:gd name="T10" fmla="*/ 91 w 177"/>
                <a:gd name="T11" fmla="*/ 78 h 112"/>
                <a:gd name="T12" fmla="*/ 109 w 177"/>
                <a:gd name="T13" fmla="*/ 73 h 112"/>
                <a:gd name="T14" fmla="*/ 120 w 177"/>
                <a:gd name="T15" fmla="*/ 68 h 112"/>
                <a:gd name="T16" fmla="*/ 133 w 177"/>
                <a:gd name="T17" fmla="*/ 55 h 112"/>
                <a:gd name="T18" fmla="*/ 141 w 177"/>
                <a:gd name="T19" fmla="*/ 34 h 112"/>
                <a:gd name="T20" fmla="*/ 141 w 177"/>
                <a:gd name="T21" fmla="*/ 18 h 112"/>
                <a:gd name="T22" fmla="*/ 141 w 177"/>
                <a:gd name="T23" fmla="*/ 11 h 112"/>
                <a:gd name="T24" fmla="*/ 148 w 177"/>
                <a:gd name="T25" fmla="*/ 5 h 112"/>
                <a:gd name="T26" fmla="*/ 161 w 177"/>
                <a:gd name="T27" fmla="*/ 0 h 112"/>
                <a:gd name="T28" fmla="*/ 172 w 177"/>
                <a:gd name="T29" fmla="*/ 0 h 112"/>
                <a:gd name="T30" fmla="*/ 175 w 177"/>
                <a:gd name="T31" fmla="*/ 3 h 112"/>
                <a:gd name="T32" fmla="*/ 177 w 177"/>
                <a:gd name="T33" fmla="*/ 13 h 112"/>
                <a:gd name="T34" fmla="*/ 177 w 177"/>
                <a:gd name="T35" fmla="*/ 29 h 112"/>
                <a:gd name="T36" fmla="*/ 177 w 177"/>
                <a:gd name="T37" fmla="*/ 44 h 112"/>
                <a:gd name="T38" fmla="*/ 169 w 177"/>
                <a:gd name="T39" fmla="*/ 63 h 112"/>
                <a:gd name="T40" fmla="*/ 156 w 177"/>
                <a:gd name="T41" fmla="*/ 81 h 112"/>
                <a:gd name="T42" fmla="*/ 146 w 177"/>
                <a:gd name="T43" fmla="*/ 89 h 112"/>
                <a:gd name="T44" fmla="*/ 133 w 177"/>
                <a:gd name="T45" fmla="*/ 97 h 112"/>
                <a:gd name="T46" fmla="*/ 117 w 177"/>
                <a:gd name="T47" fmla="*/ 102 h 112"/>
                <a:gd name="T48" fmla="*/ 101 w 177"/>
                <a:gd name="T49" fmla="*/ 110 h 112"/>
                <a:gd name="T50" fmla="*/ 81 w 177"/>
                <a:gd name="T51" fmla="*/ 112 h 112"/>
                <a:gd name="T52" fmla="*/ 65 w 177"/>
                <a:gd name="T53" fmla="*/ 112 h 112"/>
                <a:gd name="T54" fmla="*/ 52 w 177"/>
                <a:gd name="T55" fmla="*/ 110 h 112"/>
                <a:gd name="T56" fmla="*/ 41 w 177"/>
                <a:gd name="T57" fmla="*/ 107 h 112"/>
                <a:gd name="T58" fmla="*/ 23 w 177"/>
                <a:gd name="T59" fmla="*/ 94 h 112"/>
                <a:gd name="T60" fmla="*/ 13 w 177"/>
                <a:gd name="T61" fmla="*/ 78 h 112"/>
                <a:gd name="T62" fmla="*/ 5 w 177"/>
                <a:gd name="T63" fmla="*/ 60 h 112"/>
                <a:gd name="T64" fmla="*/ 2 w 177"/>
                <a:gd name="T65" fmla="*/ 47 h 112"/>
                <a:gd name="T66" fmla="*/ 0 w 177"/>
                <a:gd name="T67" fmla="*/ 37 h 112"/>
                <a:gd name="T68" fmla="*/ 0 w 177"/>
                <a:gd name="T69" fmla="*/ 31 h 112"/>
                <a:gd name="T70" fmla="*/ 34 w 177"/>
                <a:gd name="T71" fmla="*/ 37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"/>
                <a:gd name="T109" fmla="*/ 0 h 112"/>
                <a:gd name="T110" fmla="*/ 177 w 177"/>
                <a:gd name="T111" fmla="*/ 112 h 1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" h="112">
                  <a:moveTo>
                    <a:pt x="34" y="37"/>
                  </a:moveTo>
                  <a:lnTo>
                    <a:pt x="36" y="44"/>
                  </a:lnTo>
                  <a:lnTo>
                    <a:pt x="39" y="50"/>
                  </a:lnTo>
                  <a:lnTo>
                    <a:pt x="41" y="55"/>
                  </a:lnTo>
                  <a:lnTo>
                    <a:pt x="44" y="60"/>
                  </a:lnTo>
                  <a:lnTo>
                    <a:pt x="49" y="68"/>
                  </a:lnTo>
                  <a:lnTo>
                    <a:pt x="54" y="73"/>
                  </a:lnTo>
                  <a:lnTo>
                    <a:pt x="62" y="76"/>
                  </a:lnTo>
                  <a:lnTo>
                    <a:pt x="73" y="78"/>
                  </a:lnTo>
                  <a:lnTo>
                    <a:pt x="78" y="78"/>
                  </a:lnTo>
                  <a:lnTo>
                    <a:pt x="86" y="78"/>
                  </a:lnTo>
                  <a:lnTo>
                    <a:pt x="91" y="78"/>
                  </a:lnTo>
                  <a:lnTo>
                    <a:pt x="101" y="76"/>
                  </a:lnTo>
                  <a:lnTo>
                    <a:pt x="109" y="73"/>
                  </a:lnTo>
                  <a:lnTo>
                    <a:pt x="114" y="71"/>
                  </a:lnTo>
                  <a:lnTo>
                    <a:pt x="120" y="68"/>
                  </a:lnTo>
                  <a:lnTo>
                    <a:pt x="128" y="63"/>
                  </a:lnTo>
                  <a:lnTo>
                    <a:pt x="133" y="55"/>
                  </a:lnTo>
                  <a:lnTo>
                    <a:pt x="141" y="44"/>
                  </a:lnTo>
                  <a:lnTo>
                    <a:pt x="141" y="34"/>
                  </a:lnTo>
                  <a:lnTo>
                    <a:pt x="141" y="26"/>
                  </a:lnTo>
                  <a:lnTo>
                    <a:pt x="141" y="18"/>
                  </a:lnTo>
                  <a:lnTo>
                    <a:pt x="141" y="16"/>
                  </a:lnTo>
                  <a:lnTo>
                    <a:pt x="141" y="11"/>
                  </a:lnTo>
                  <a:lnTo>
                    <a:pt x="143" y="8"/>
                  </a:lnTo>
                  <a:lnTo>
                    <a:pt x="148" y="5"/>
                  </a:lnTo>
                  <a:lnTo>
                    <a:pt x="156" y="5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5" y="3"/>
                  </a:lnTo>
                  <a:lnTo>
                    <a:pt x="175" y="8"/>
                  </a:lnTo>
                  <a:lnTo>
                    <a:pt x="177" y="13"/>
                  </a:lnTo>
                  <a:lnTo>
                    <a:pt x="177" y="18"/>
                  </a:lnTo>
                  <a:lnTo>
                    <a:pt x="177" y="29"/>
                  </a:lnTo>
                  <a:lnTo>
                    <a:pt x="177" y="37"/>
                  </a:lnTo>
                  <a:lnTo>
                    <a:pt x="177" y="44"/>
                  </a:lnTo>
                  <a:lnTo>
                    <a:pt x="172" y="55"/>
                  </a:lnTo>
                  <a:lnTo>
                    <a:pt x="169" y="63"/>
                  </a:lnTo>
                  <a:lnTo>
                    <a:pt x="161" y="73"/>
                  </a:lnTo>
                  <a:lnTo>
                    <a:pt x="156" y="81"/>
                  </a:lnTo>
                  <a:lnTo>
                    <a:pt x="151" y="84"/>
                  </a:lnTo>
                  <a:lnTo>
                    <a:pt x="146" y="89"/>
                  </a:lnTo>
                  <a:lnTo>
                    <a:pt x="141" y="94"/>
                  </a:lnTo>
                  <a:lnTo>
                    <a:pt x="133" y="97"/>
                  </a:lnTo>
                  <a:lnTo>
                    <a:pt x="125" y="99"/>
                  </a:lnTo>
                  <a:lnTo>
                    <a:pt x="117" y="102"/>
                  </a:lnTo>
                  <a:lnTo>
                    <a:pt x="109" y="107"/>
                  </a:lnTo>
                  <a:lnTo>
                    <a:pt x="101" y="110"/>
                  </a:lnTo>
                  <a:lnTo>
                    <a:pt x="91" y="110"/>
                  </a:lnTo>
                  <a:lnTo>
                    <a:pt x="81" y="112"/>
                  </a:lnTo>
                  <a:lnTo>
                    <a:pt x="73" y="112"/>
                  </a:lnTo>
                  <a:lnTo>
                    <a:pt x="65" y="112"/>
                  </a:lnTo>
                  <a:lnTo>
                    <a:pt x="60" y="110"/>
                  </a:lnTo>
                  <a:lnTo>
                    <a:pt x="52" y="110"/>
                  </a:lnTo>
                  <a:lnTo>
                    <a:pt x="47" y="107"/>
                  </a:lnTo>
                  <a:lnTo>
                    <a:pt x="41" y="107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6"/>
                  </a:lnTo>
                  <a:lnTo>
                    <a:pt x="13" y="78"/>
                  </a:lnTo>
                  <a:lnTo>
                    <a:pt x="5" y="71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39" name="Freeform 205"/>
            <p:cNvSpPr>
              <a:spLocks/>
            </p:cNvSpPr>
            <p:nvPr/>
          </p:nvSpPr>
          <p:spPr bwMode="auto">
            <a:xfrm>
              <a:off x="3808" y="2936"/>
              <a:ext cx="178" cy="109"/>
            </a:xfrm>
            <a:custGeom>
              <a:avLst/>
              <a:gdLst>
                <a:gd name="T0" fmla="*/ 37 w 178"/>
                <a:gd name="T1" fmla="*/ 41 h 109"/>
                <a:gd name="T2" fmla="*/ 39 w 178"/>
                <a:gd name="T3" fmla="*/ 52 h 109"/>
                <a:gd name="T4" fmla="*/ 47 w 178"/>
                <a:gd name="T5" fmla="*/ 65 h 109"/>
                <a:gd name="T6" fmla="*/ 60 w 178"/>
                <a:gd name="T7" fmla="*/ 75 h 109"/>
                <a:gd name="T8" fmla="*/ 76 w 178"/>
                <a:gd name="T9" fmla="*/ 75 h 109"/>
                <a:gd name="T10" fmla="*/ 92 w 178"/>
                <a:gd name="T11" fmla="*/ 75 h 109"/>
                <a:gd name="T12" fmla="*/ 107 w 178"/>
                <a:gd name="T13" fmla="*/ 70 h 109"/>
                <a:gd name="T14" fmla="*/ 120 w 178"/>
                <a:gd name="T15" fmla="*/ 65 h 109"/>
                <a:gd name="T16" fmla="*/ 133 w 178"/>
                <a:gd name="T17" fmla="*/ 52 h 109"/>
                <a:gd name="T18" fmla="*/ 139 w 178"/>
                <a:gd name="T19" fmla="*/ 33 h 109"/>
                <a:gd name="T20" fmla="*/ 139 w 178"/>
                <a:gd name="T21" fmla="*/ 18 h 109"/>
                <a:gd name="T22" fmla="*/ 139 w 178"/>
                <a:gd name="T23" fmla="*/ 7 h 109"/>
                <a:gd name="T24" fmla="*/ 146 w 178"/>
                <a:gd name="T25" fmla="*/ 2 h 109"/>
                <a:gd name="T26" fmla="*/ 159 w 178"/>
                <a:gd name="T27" fmla="*/ 0 h 109"/>
                <a:gd name="T28" fmla="*/ 172 w 178"/>
                <a:gd name="T29" fmla="*/ 0 h 109"/>
                <a:gd name="T30" fmla="*/ 172 w 178"/>
                <a:gd name="T31" fmla="*/ 2 h 109"/>
                <a:gd name="T32" fmla="*/ 175 w 178"/>
                <a:gd name="T33" fmla="*/ 13 h 109"/>
                <a:gd name="T34" fmla="*/ 178 w 178"/>
                <a:gd name="T35" fmla="*/ 26 h 109"/>
                <a:gd name="T36" fmla="*/ 175 w 178"/>
                <a:gd name="T37" fmla="*/ 44 h 109"/>
                <a:gd name="T38" fmla="*/ 167 w 178"/>
                <a:gd name="T39" fmla="*/ 62 h 109"/>
                <a:gd name="T40" fmla="*/ 154 w 178"/>
                <a:gd name="T41" fmla="*/ 80 h 109"/>
                <a:gd name="T42" fmla="*/ 144 w 178"/>
                <a:gd name="T43" fmla="*/ 88 h 109"/>
                <a:gd name="T44" fmla="*/ 133 w 178"/>
                <a:gd name="T45" fmla="*/ 96 h 109"/>
                <a:gd name="T46" fmla="*/ 118 w 178"/>
                <a:gd name="T47" fmla="*/ 101 h 109"/>
                <a:gd name="T48" fmla="*/ 99 w 178"/>
                <a:gd name="T49" fmla="*/ 107 h 109"/>
                <a:gd name="T50" fmla="*/ 81 w 178"/>
                <a:gd name="T51" fmla="*/ 109 h 109"/>
                <a:gd name="T52" fmla="*/ 65 w 178"/>
                <a:gd name="T53" fmla="*/ 109 h 109"/>
                <a:gd name="T54" fmla="*/ 50 w 178"/>
                <a:gd name="T55" fmla="*/ 107 h 109"/>
                <a:gd name="T56" fmla="*/ 39 w 178"/>
                <a:gd name="T57" fmla="*/ 104 h 109"/>
                <a:gd name="T58" fmla="*/ 21 w 178"/>
                <a:gd name="T59" fmla="*/ 91 h 109"/>
                <a:gd name="T60" fmla="*/ 11 w 178"/>
                <a:gd name="T61" fmla="*/ 75 h 109"/>
                <a:gd name="T62" fmla="*/ 3 w 178"/>
                <a:gd name="T63" fmla="*/ 57 h 109"/>
                <a:gd name="T64" fmla="*/ 0 w 178"/>
                <a:gd name="T65" fmla="*/ 44 h 109"/>
                <a:gd name="T66" fmla="*/ 0 w 178"/>
                <a:gd name="T67" fmla="*/ 33 h 109"/>
                <a:gd name="T68" fmla="*/ 0 w 178"/>
                <a:gd name="T69" fmla="*/ 28 h 109"/>
                <a:gd name="T70" fmla="*/ 34 w 178"/>
                <a:gd name="T71" fmla="*/ 36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109"/>
                <a:gd name="T110" fmla="*/ 178 w 178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109">
                  <a:moveTo>
                    <a:pt x="34" y="36"/>
                  </a:moveTo>
                  <a:lnTo>
                    <a:pt x="37" y="41"/>
                  </a:lnTo>
                  <a:lnTo>
                    <a:pt x="37" y="47"/>
                  </a:lnTo>
                  <a:lnTo>
                    <a:pt x="39" y="52"/>
                  </a:lnTo>
                  <a:lnTo>
                    <a:pt x="42" y="57"/>
                  </a:lnTo>
                  <a:lnTo>
                    <a:pt x="47" y="65"/>
                  </a:lnTo>
                  <a:lnTo>
                    <a:pt x="55" y="73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6" y="75"/>
                  </a:lnTo>
                  <a:lnTo>
                    <a:pt x="84" y="75"/>
                  </a:lnTo>
                  <a:lnTo>
                    <a:pt x="92" y="75"/>
                  </a:lnTo>
                  <a:lnTo>
                    <a:pt x="99" y="73"/>
                  </a:lnTo>
                  <a:lnTo>
                    <a:pt x="107" y="70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5" y="62"/>
                  </a:lnTo>
                  <a:lnTo>
                    <a:pt x="133" y="52"/>
                  </a:lnTo>
                  <a:lnTo>
                    <a:pt x="139" y="44"/>
                  </a:lnTo>
                  <a:lnTo>
                    <a:pt x="139" y="33"/>
                  </a:lnTo>
                  <a:lnTo>
                    <a:pt x="141" y="23"/>
                  </a:lnTo>
                  <a:lnTo>
                    <a:pt x="139" y="18"/>
                  </a:lnTo>
                  <a:lnTo>
                    <a:pt x="139" y="13"/>
                  </a:lnTo>
                  <a:lnTo>
                    <a:pt x="139" y="7"/>
                  </a:lnTo>
                  <a:lnTo>
                    <a:pt x="141" y="5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5" y="5"/>
                  </a:lnTo>
                  <a:lnTo>
                    <a:pt x="175" y="13"/>
                  </a:lnTo>
                  <a:lnTo>
                    <a:pt x="175" y="18"/>
                  </a:lnTo>
                  <a:lnTo>
                    <a:pt x="178" y="26"/>
                  </a:lnTo>
                  <a:lnTo>
                    <a:pt x="175" y="33"/>
                  </a:lnTo>
                  <a:lnTo>
                    <a:pt x="175" y="44"/>
                  </a:lnTo>
                  <a:lnTo>
                    <a:pt x="172" y="52"/>
                  </a:lnTo>
                  <a:lnTo>
                    <a:pt x="167" y="62"/>
                  </a:lnTo>
                  <a:lnTo>
                    <a:pt x="162" y="70"/>
                  </a:lnTo>
                  <a:lnTo>
                    <a:pt x="154" y="80"/>
                  </a:lnTo>
                  <a:lnTo>
                    <a:pt x="149" y="83"/>
                  </a:lnTo>
                  <a:lnTo>
                    <a:pt x="144" y="88"/>
                  </a:lnTo>
                  <a:lnTo>
                    <a:pt x="139" y="91"/>
                  </a:lnTo>
                  <a:lnTo>
                    <a:pt x="133" y="96"/>
                  </a:lnTo>
                  <a:lnTo>
                    <a:pt x="125" y="99"/>
                  </a:lnTo>
                  <a:lnTo>
                    <a:pt x="118" y="101"/>
                  </a:lnTo>
                  <a:lnTo>
                    <a:pt x="110" y="104"/>
                  </a:lnTo>
                  <a:lnTo>
                    <a:pt x="99" y="107"/>
                  </a:lnTo>
                  <a:lnTo>
                    <a:pt x="89" y="109"/>
                  </a:lnTo>
                  <a:lnTo>
                    <a:pt x="81" y="109"/>
                  </a:lnTo>
                  <a:lnTo>
                    <a:pt x="71" y="109"/>
                  </a:lnTo>
                  <a:lnTo>
                    <a:pt x="65" y="109"/>
                  </a:lnTo>
                  <a:lnTo>
                    <a:pt x="58" y="107"/>
                  </a:lnTo>
                  <a:lnTo>
                    <a:pt x="50" y="107"/>
                  </a:lnTo>
                  <a:lnTo>
                    <a:pt x="45" y="104"/>
                  </a:lnTo>
                  <a:lnTo>
                    <a:pt x="39" y="104"/>
                  </a:lnTo>
                  <a:lnTo>
                    <a:pt x="29" y="96"/>
                  </a:lnTo>
                  <a:lnTo>
                    <a:pt x="21" y="91"/>
                  </a:lnTo>
                  <a:lnTo>
                    <a:pt x="16" y="83"/>
                  </a:lnTo>
                  <a:lnTo>
                    <a:pt x="11" y="75"/>
                  </a:lnTo>
                  <a:lnTo>
                    <a:pt x="5" y="67"/>
                  </a:lnTo>
                  <a:lnTo>
                    <a:pt x="3" y="57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0" name="Freeform 206"/>
            <p:cNvSpPr>
              <a:spLocks/>
            </p:cNvSpPr>
            <p:nvPr/>
          </p:nvSpPr>
          <p:spPr bwMode="auto">
            <a:xfrm>
              <a:off x="3800" y="2938"/>
              <a:ext cx="214" cy="167"/>
            </a:xfrm>
            <a:custGeom>
              <a:avLst/>
              <a:gdLst>
                <a:gd name="T0" fmla="*/ 214 w 214"/>
                <a:gd name="T1" fmla="*/ 89 h 167"/>
                <a:gd name="T2" fmla="*/ 212 w 214"/>
                <a:gd name="T3" fmla="*/ 97 h 167"/>
                <a:gd name="T4" fmla="*/ 207 w 214"/>
                <a:gd name="T5" fmla="*/ 107 h 167"/>
                <a:gd name="T6" fmla="*/ 199 w 214"/>
                <a:gd name="T7" fmla="*/ 120 h 167"/>
                <a:gd name="T8" fmla="*/ 186 w 214"/>
                <a:gd name="T9" fmla="*/ 131 h 167"/>
                <a:gd name="T10" fmla="*/ 170 w 214"/>
                <a:gd name="T11" fmla="*/ 144 h 167"/>
                <a:gd name="T12" fmla="*/ 160 w 214"/>
                <a:gd name="T13" fmla="*/ 149 h 167"/>
                <a:gd name="T14" fmla="*/ 147 w 214"/>
                <a:gd name="T15" fmla="*/ 154 h 167"/>
                <a:gd name="T16" fmla="*/ 133 w 214"/>
                <a:gd name="T17" fmla="*/ 159 h 167"/>
                <a:gd name="T18" fmla="*/ 118 w 214"/>
                <a:gd name="T19" fmla="*/ 165 h 167"/>
                <a:gd name="T20" fmla="*/ 102 w 214"/>
                <a:gd name="T21" fmla="*/ 165 h 167"/>
                <a:gd name="T22" fmla="*/ 86 w 214"/>
                <a:gd name="T23" fmla="*/ 167 h 167"/>
                <a:gd name="T24" fmla="*/ 73 w 214"/>
                <a:gd name="T25" fmla="*/ 165 h 167"/>
                <a:gd name="T26" fmla="*/ 63 w 214"/>
                <a:gd name="T27" fmla="*/ 165 h 167"/>
                <a:gd name="T28" fmla="*/ 53 w 214"/>
                <a:gd name="T29" fmla="*/ 159 h 167"/>
                <a:gd name="T30" fmla="*/ 42 w 214"/>
                <a:gd name="T31" fmla="*/ 157 h 167"/>
                <a:gd name="T32" fmla="*/ 26 w 214"/>
                <a:gd name="T33" fmla="*/ 149 h 167"/>
                <a:gd name="T34" fmla="*/ 13 w 214"/>
                <a:gd name="T35" fmla="*/ 136 h 167"/>
                <a:gd name="T36" fmla="*/ 6 w 214"/>
                <a:gd name="T37" fmla="*/ 128 h 167"/>
                <a:gd name="T38" fmla="*/ 0 w 214"/>
                <a:gd name="T39" fmla="*/ 118 h 167"/>
                <a:gd name="T40" fmla="*/ 34 w 214"/>
                <a:gd name="T41" fmla="*/ 71 h 167"/>
                <a:gd name="T42" fmla="*/ 29 w 214"/>
                <a:gd name="T43" fmla="*/ 115 h 167"/>
                <a:gd name="T44" fmla="*/ 37 w 214"/>
                <a:gd name="T45" fmla="*/ 123 h 167"/>
                <a:gd name="T46" fmla="*/ 50 w 214"/>
                <a:gd name="T47" fmla="*/ 131 h 167"/>
                <a:gd name="T48" fmla="*/ 63 w 214"/>
                <a:gd name="T49" fmla="*/ 136 h 167"/>
                <a:gd name="T50" fmla="*/ 79 w 214"/>
                <a:gd name="T51" fmla="*/ 138 h 167"/>
                <a:gd name="T52" fmla="*/ 94 w 214"/>
                <a:gd name="T53" fmla="*/ 138 h 167"/>
                <a:gd name="T54" fmla="*/ 107 w 214"/>
                <a:gd name="T55" fmla="*/ 138 h 167"/>
                <a:gd name="T56" fmla="*/ 118 w 214"/>
                <a:gd name="T57" fmla="*/ 136 h 167"/>
                <a:gd name="T58" fmla="*/ 131 w 214"/>
                <a:gd name="T59" fmla="*/ 133 h 167"/>
                <a:gd name="T60" fmla="*/ 144 w 214"/>
                <a:gd name="T61" fmla="*/ 131 h 167"/>
                <a:gd name="T62" fmla="*/ 160 w 214"/>
                <a:gd name="T63" fmla="*/ 120 h 167"/>
                <a:gd name="T64" fmla="*/ 170 w 214"/>
                <a:gd name="T65" fmla="*/ 110 h 167"/>
                <a:gd name="T66" fmla="*/ 178 w 214"/>
                <a:gd name="T67" fmla="*/ 97 h 167"/>
                <a:gd name="T68" fmla="*/ 183 w 214"/>
                <a:gd name="T69" fmla="*/ 84 h 167"/>
                <a:gd name="T70" fmla="*/ 175 w 214"/>
                <a:gd name="T71" fmla="*/ 39 h 167"/>
                <a:gd name="T72" fmla="*/ 183 w 214"/>
                <a:gd name="T73" fmla="*/ 0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7"/>
                <a:gd name="T113" fmla="*/ 214 w 214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7">
                  <a:moveTo>
                    <a:pt x="183" y="0"/>
                  </a:moveTo>
                  <a:lnTo>
                    <a:pt x="214" y="89"/>
                  </a:lnTo>
                  <a:lnTo>
                    <a:pt x="212" y="91"/>
                  </a:lnTo>
                  <a:lnTo>
                    <a:pt x="212" y="97"/>
                  </a:lnTo>
                  <a:lnTo>
                    <a:pt x="209" y="99"/>
                  </a:lnTo>
                  <a:lnTo>
                    <a:pt x="207" y="107"/>
                  </a:lnTo>
                  <a:lnTo>
                    <a:pt x="201" y="112"/>
                  </a:lnTo>
                  <a:lnTo>
                    <a:pt x="199" y="120"/>
                  </a:lnTo>
                  <a:lnTo>
                    <a:pt x="193" y="125"/>
                  </a:lnTo>
                  <a:lnTo>
                    <a:pt x="186" y="131"/>
                  </a:lnTo>
                  <a:lnTo>
                    <a:pt x="178" y="138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9"/>
                  </a:lnTo>
                  <a:lnTo>
                    <a:pt x="152" y="151"/>
                  </a:lnTo>
                  <a:lnTo>
                    <a:pt x="147" y="154"/>
                  </a:lnTo>
                  <a:lnTo>
                    <a:pt x="141" y="157"/>
                  </a:lnTo>
                  <a:lnTo>
                    <a:pt x="133" y="159"/>
                  </a:lnTo>
                  <a:lnTo>
                    <a:pt x="126" y="162"/>
                  </a:lnTo>
                  <a:lnTo>
                    <a:pt x="118" y="165"/>
                  </a:lnTo>
                  <a:lnTo>
                    <a:pt x="110" y="165"/>
                  </a:lnTo>
                  <a:lnTo>
                    <a:pt x="102" y="165"/>
                  </a:lnTo>
                  <a:lnTo>
                    <a:pt x="94" y="165"/>
                  </a:lnTo>
                  <a:lnTo>
                    <a:pt x="86" y="167"/>
                  </a:lnTo>
                  <a:lnTo>
                    <a:pt x="81" y="165"/>
                  </a:lnTo>
                  <a:lnTo>
                    <a:pt x="73" y="165"/>
                  </a:lnTo>
                  <a:lnTo>
                    <a:pt x="68" y="165"/>
                  </a:lnTo>
                  <a:lnTo>
                    <a:pt x="63" y="165"/>
                  </a:lnTo>
                  <a:lnTo>
                    <a:pt x="58" y="162"/>
                  </a:lnTo>
                  <a:lnTo>
                    <a:pt x="53" y="159"/>
                  </a:lnTo>
                  <a:lnTo>
                    <a:pt x="47" y="159"/>
                  </a:lnTo>
                  <a:lnTo>
                    <a:pt x="42" y="157"/>
                  </a:lnTo>
                  <a:lnTo>
                    <a:pt x="34" y="151"/>
                  </a:lnTo>
                  <a:lnTo>
                    <a:pt x="26" y="149"/>
                  </a:lnTo>
                  <a:lnTo>
                    <a:pt x="19" y="141"/>
                  </a:lnTo>
                  <a:lnTo>
                    <a:pt x="13" y="136"/>
                  </a:lnTo>
                  <a:lnTo>
                    <a:pt x="8" y="131"/>
                  </a:lnTo>
                  <a:lnTo>
                    <a:pt x="6" y="128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6" y="29"/>
                  </a:lnTo>
                  <a:lnTo>
                    <a:pt x="34" y="71"/>
                  </a:lnTo>
                  <a:lnTo>
                    <a:pt x="29" y="112"/>
                  </a:lnTo>
                  <a:lnTo>
                    <a:pt x="29" y="115"/>
                  </a:lnTo>
                  <a:lnTo>
                    <a:pt x="34" y="118"/>
                  </a:lnTo>
                  <a:lnTo>
                    <a:pt x="37" y="123"/>
                  </a:lnTo>
                  <a:lnTo>
                    <a:pt x="45" y="128"/>
                  </a:lnTo>
                  <a:lnTo>
                    <a:pt x="50" y="131"/>
                  </a:lnTo>
                  <a:lnTo>
                    <a:pt x="55" y="133"/>
                  </a:lnTo>
                  <a:lnTo>
                    <a:pt x="63" y="136"/>
                  </a:lnTo>
                  <a:lnTo>
                    <a:pt x="71" y="138"/>
                  </a:lnTo>
                  <a:lnTo>
                    <a:pt x="79" y="138"/>
                  </a:lnTo>
                  <a:lnTo>
                    <a:pt x="89" y="138"/>
                  </a:lnTo>
                  <a:lnTo>
                    <a:pt x="94" y="138"/>
                  </a:lnTo>
                  <a:lnTo>
                    <a:pt x="100" y="138"/>
                  </a:lnTo>
                  <a:lnTo>
                    <a:pt x="107" y="138"/>
                  </a:lnTo>
                  <a:lnTo>
                    <a:pt x="113" y="138"/>
                  </a:lnTo>
                  <a:lnTo>
                    <a:pt x="118" y="136"/>
                  </a:lnTo>
                  <a:lnTo>
                    <a:pt x="126" y="136"/>
                  </a:lnTo>
                  <a:lnTo>
                    <a:pt x="131" y="133"/>
                  </a:lnTo>
                  <a:lnTo>
                    <a:pt x="136" y="133"/>
                  </a:lnTo>
                  <a:lnTo>
                    <a:pt x="144" y="131"/>
                  </a:lnTo>
                  <a:lnTo>
                    <a:pt x="154" y="125"/>
                  </a:lnTo>
                  <a:lnTo>
                    <a:pt x="160" y="120"/>
                  </a:lnTo>
                  <a:lnTo>
                    <a:pt x="165" y="115"/>
                  </a:lnTo>
                  <a:lnTo>
                    <a:pt x="170" y="110"/>
                  </a:lnTo>
                  <a:lnTo>
                    <a:pt x="175" y="107"/>
                  </a:lnTo>
                  <a:lnTo>
                    <a:pt x="178" y="97"/>
                  </a:lnTo>
                  <a:lnTo>
                    <a:pt x="180" y="89"/>
                  </a:lnTo>
                  <a:lnTo>
                    <a:pt x="183" y="84"/>
                  </a:lnTo>
                  <a:lnTo>
                    <a:pt x="183" y="81"/>
                  </a:lnTo>
                  <a:lnTo>
                    <a:pt x="175" y="3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1" name="Freeform 207"/>
            <p:cNvSpPr>
              <a:spLocks/>
            </p:cNvSpPr>
            <p:nvPr/>
          </p:nvSpPr>
          <p:spPr bwMode="auto">
            <a:xfrm>
              <a:off x="4108" y="3009"/>
              <a:ext cx="214" cy="164"/>
            </a:xfrm>
            <a:custGeom>
              <a:avLst/>
              <a:gdLst>
                <a:gd name="T0" fmla="*/ 214 w 214"/>
                <a:gd name="T1" fmla="*/ 86 h 164"/>
                <a:gd name="T2" fmla="*/ 212 w 214"/>
                <a:gd name="T3" fmla="*/ 96 h 164"/>
                <a:gd name="T4" fmla="*/ 206 w 214"/>
                <a:gd name="T5" fmla="*/ 104 h 164"/>
                <a:gd name="T6" fmla="*/ 199 w 214"/>
                <a:gd name="T7" fmla="*/ 117 h 164"/>
                <a:gd name="T8" fmla="*/ 188 w 214"/>
                <a:gd name="T9" fmla="*/ 130 h 164"/>
                <a:gd name="T10" fmla="*/ 170 w 214"/>
                <a:gd name="T11" fmla="*/ 143 h 164"/>
                <a:gd name="T12" fmla="*/ 159 w 214"/>
                <a:gd name="T13" fmla="*/ 148 h 164"/>
                <a:gd name="T14" fmla="*/ 149 w 214"/>
                <a:gd name="T15" fmla="*/ 154 h 164"/>
                <a:gd name="T16" fmla="*/ 133 w 214"/>
                <a:gd name="T17" fmla="*/ 159 h 164"/>
                <a:gd name="T18" fmla="*/ 120 w 214"/>
                <a:gd name="T19" fmla="*/ 161 h 164"/>
                <a:gd name="T20" fmla="*/ 105 w 214"/>
                <a:gd name="T21" fmla="*/ 164 h 164"/>
                <a:gd name="T22" fmla="*/ 89 w 214"/>
                <a:gd name="T23" fmla="*/ 164 h 164"/>
                <a:gd name="T24" fmla="*/ 76 w 214"/>
                <a:gd name="T25" fmla="*/ 164 h 164"/>
                <a:gd name="T26" fmla="*/ 63 w 214"/>
                <a:gd name="T27" fmla="*/ 161 h 164"/>
                <a:gd name="T28" fmla="*/ 52 w 214"/>
                <a:gd name="T29" fmla="*/ 159 h 164"/>
                <a:gd name="T30" fmla="*/ 42 w 214"/>
                <a:gd name="T31" fmla="*/ 154 h 164"/>
                <a:gd name="T32" fmla="*/ 26 w 214"/>
                <a:gd name="T33" fmla="*/ 146 h 164"/>
                <a:gd name="T34" fmla="*/ 16 w 214"/>
                <a:gd name="T35" fmla="*/ 135 h 164"/>
                <a:gd name="T36" fmla="*/ 6 w 214"/>
                <a:gd name="T37" fmla="*/ 125 h 164"/>
                <a:gd name="T38" fmla="*/ 0 w 214"/>
                <a:gd name="T39" fmla="*/ 117 h 164"/>
                <a:gd name="T40" fmla="*/ 34 w 214"/>
                <a:gd name="T41" fmla="*/ 67 h 164"/>
                <a:gd name="T42" fmla="*/ 32 w 214"/>
                <a:gd name="T43" fmla="*/ 112 h 164"/>
                <a:gd name="T44" fmla="*/ 39 w 214"/>
                <a:gd name="T45" fmla="*/ 120 h 164"/>
                <a:gd name="T46" fmla="*/ 50 w 214"/>
                <a:gd name="T47" fmla="*/ 127 h 164"/>
                <a:gd name="T48" fmla="*/ 63 w 214"/>
                <a:gd name="T49" fmla="*/ 133 h 164"/>
                <a:gd name="T50" fmla="*/ 81 w 214"/>
                <a:gd name="T51" fmla="*/ 138 h 164"/>
                <a:gd name="T52" fmla="*/ 97 w 214"/>
                <a:gd name="T53" fmla="*/ 138 h 164"/>
                <a:gd name="T54" fmla="*/ 107 w 214"/>
                <a:gd name="T55" fmla="*/ 138 h 164"/>
                <a:gd name="T56" fmla="*/ 120 w 214"/>
                <a:gd name="T57" fmla="*/ 135 h 164"/>
                <a:gd name="T58" fmla="*/ 131 w 214"/>
                <a:gd name="T59" fmla="*/ 133 h 164"/>
                <a:gd name="T60" fmla="*/ 146 w 214"/>
                <a:gd name="T61" fmla="*/ 127 h 164"/>
                <a:gd name="T62" fmla="*/ 159 w 214"/>
                <a:gd name="T63" fmla="*/ 120 h 164"/>
                <a:gd name="T64" fmla="*/ 170 w 214"/>
                <a:gd name="T65" fmla="*/ 109 h 164"/>
                <a:gd name="T66" fmla="*/ 180 w 214"/>
                <a:gd name="T67" fmla="*/ 94 h 164"/>
                <a:gd name="T68" fmla="*/ 183 w 214"/>
                <a:gd name="T69" fmla="*/ 80 h 164"/>
                <a:gd name="T70" fmla="*/ 175 w 214"/>
                <a:gd name="T71" fmla="*/ 39 h 164"/>
                <a:gd name="T72" fmla="*/ 183 w 214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4"/>
                <a:gd name="T113" fmla="*/ 214 w 214"/>
                <a:gd name="T114" fmla="*/ 164 h 1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4">
                  <a:moveTo>
                    <a:pt x="183" y="0"/>
                  </a:moveTo>
                  <a:lnTo>
                    <a:pt x="214" y="86"/>
                  </a:lnTo>
                  <a:lnTo>
                    <a:pt x="214" y="88"/>
                  </a:lnTo>
                  <a:lnTo>
                    <a:pt x="212" y="96"/>
                  </a:lnTo>
                  <a:lnTo>
                    <a:pt x="209" y="99"/>
                  </a:lnTo>
                  <a:lnTo>
                    <a:pt x="206" y="104"/>
                  </a:lnTo>
                  <a:lnTo>
                    <a:pt x="201" y="112"/>
                  </a:lnTo>
                  <a:lnTo>
                    <a:pt x="199" y="117"/>
                  </a:lnTo>
                  <a:lnTo>
                    <a:pt x="193" y="125"/>
                  </a:lnTo>
                  <a:lnTo>
                    <a:pt x="188" y="130"/>
                  </a:lnTo>
                  <a:lnTo>
                    <a:pt x="178" y="138"/>
                  </a:lnTo>
                  <a:lnTo>
                    <a:pt x="170" y="143"/>
                  </a:lnTo>
                  <a:lnTo>
                    <a:pt x="165" y="146"/>
                  </a:lnTo>
                  <a:lnTo>
                    <a:pt x="159" y="148"/>
                  </a:lnTo>
                  <a:lnTo>
                    <a:pt x="154" y="151"/>
                  </a:lnTo>
                  <a:lnTo>
                    <a:pt x="149" y="154"/>
                  </a:lnTo>
                  <a:lnTo>
                    <a:pt x="141" y="156"/>
                  </a:lnTo>
                  <a:lnTo>
                    <a:pt x="133" y="159"/>
                  </a:lnTo>
                  <a:lnTo>
                    <a:pt x="128" y="161"/>
                  </a:lnTo>
                  <a:lnTo>
                    <a:pt x="120" y="161"/>
                  </a:lnTo>
                  <a:lnTo>
                    <a:pt x="110" y="161"/>
                  </a:lnTo>
                  <a:lnTo>
                    <a:pt x="105" y="164"/>
                  </a:lnTo>
                  <a:lnTo>
                    <a:pt x="94" y="164"/>
                  </a:lnTo>
                  <a:lnTo>
                    <a:pt x="89" y="164"/>
                  </a:lnTo>
                  <a:lnTo>
                    <a:pt x="81" y="164"/>
                  </a:lnTo>
                  <a:lnTo>
                    <a:pt x="76" y="164"/>
                  </a:lnTo>
                  <a:lnTo>
                    <a:pt x="71" y="161"/>
                  </a:lnTo>
                  <a:lnTo>
                    <a:pt x="63" y="161"/>
                  </a:lnTo>
                  <a:lnTo>
                    <a:pt x="58" y="161"/>
                  </a:lnTo>
                  <a:lnTo>
                    <a:pt x="52" y="159"/>
                  </a:lnTo>
                  <a:lnTo>
                    <a:pt x="47" y="156"/>
                  </a:lnTo>
                  <a:lnTo>
                    <a:pt x="42" y="154"/>
                  </a:lnTo>
                  <a:lnTo>
                    <a:pt x="34" y="151"/>
                  </a:lnTo>
                  <a:lnTo>
                    <a:pt x="26" y="146"/>
                  </a:lnTo>
                  <a:lnTo>
                    <a:pt x="21" y="141"/>
                  </a:lnTo>
                  <a:lnTo>
                    <a:pt x="16" y="135"/>
                  </a:lnTo>
                  <a:lnTo>
                    <a:pt x="11" y="127"/>
                  </a:lnTo>
                  <a:lnTo>
                    <a:pt x="6" y="125"/>
                  </a:lnTo>
                  <a:lnTo>
                    <a:pt x="0" y="117"/>
                  </a:lnTo>
                  <a:lnTo>
                    <a:pt x="8" y="28"/>
                  </a:lnTo>
                  <a:lnTo>
                    <a:pt x="34" y="67"/>
                  </a:lnTo>
                  <a:lnTo>
                    <a:pt x="32" y="109"/>
                  </a:lnTo>
                  <a:lnTo>
                    <a:pt x="32" y="112"/>
                  </a:lnTo>
                  <a:lnTo>
                    <a:pt x="34" y="114"/>
                  </a:lnTo>
                  <a:lnTo>
                    <a:pt x="39" y="120"/>
                  </a:lnTo>
                  <a:lnTo>
                    <a:pt x="47" y="127"/>
                  </a:lnTo>
                  <a:lnTo>
                    <a:pt x="50" y="127"/>
                  </a:lnTo>
                  <a:lnTo>
                    <a:pt x="58" y="133"/>
                  </a:lnTo>
                  <a:lnTo>
                    <a:pt x="63" y="133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92" y="138"/>
                  </a:lnTo>
                  <a:lnTo>
                    <a:pt x="97" y="138"/>
                  </a:lnTo>
                  <a:lnTo>
                    <a:pt x="102" y="138"/>
                  </a:lnTo>
                  <a:lnTo>
                    <a:pt x="107" y="138"/>
                  </a:lnTo>
                  <a:lnTo>
                    <a:pt x="115" y="138"/>
                  </a:lnTo>
                  <a:lnTo>
                    <a:pt x="120" y="135"/>
                  </a:lnTo>
                  <a:lnTo>
                    <a:pt x="126" y="135"/>
                  </a:lnTo>
                  <a:lnTo>
                    <a:pt x="131" y="133"/>
                  </a:lnTo>
                  <a:lnTo>
                    <a:pt x="136" y="133"/>
                  </a:lnTo>
                  <a:lnTo>
                    <a:pt x="146" y="127"/>
                  </a:lnTo>
                  <a:lnTo>
                    <a:pt x="154" y="125"/>
                  </a:lnTo>
                  <a:lnTo>
                    <a:pt x="159" y="120"/>
                  </a:lnTo>
                  <a:lnTo>
                    <a:pt x="167" y="114"/>
                  </a:lnTo>
                  <a:lnTo>
                    <a:pt x="170" y="109"/>
                  </a:lnTo>
                  <a:lnTo>
                    <a:pt x="175" y="104"/>
                  </a:lnTo>
                  <a:lnTo>
                    <a:pt x="180" y="94"/>
                  </a:lnTo>
                  <a:lnTo>
                    <a:pt x="183" y="86"/>
                  </a:lnTo>
                  <a:lnTo>
                    <a:pt x="183" y="80"/>
                  </a:lnTo>
                  <a:lnTo>
                    <a:pt x="186" y="78"/>
                  </a:lnTo>
                  <a:lnTo>
                    <a:pt x="175" y="3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2" name="Freeform 208"/>
            <p:cNvSpPr>
              <a:spLocks/>
            </p:cNvSpPr>
            <p:nvPr/>
          </p:nvSpPr>
          <p:spPr bwMode="auto">
            <a:xfrm>
              <a:off x="4114" y="3003"/>
              <a:ext cx="180" cy="113"/>
            </a:xfrm>
            <a:custGeom>
              <a:avLst/>
              <a:gdLst>
                <a:gd name="T0" fmla="*/ 39 w 180"/>
                <a:gd name="T1" fmla="*/ 45 h 113"/>
                <a:gd name="T2" fmla="*/ 41 w 180"/>
                <a:gd name="T3" fmla="*/ 55 h 113"/>
                <a:gd name="T4" fmla="*/ 49 w 180"/>
                <a:gd name="T5" fmla="*/ 68 h 113"/>
                <a:gd name="T6" fmla="*/ 65 w 180"/>
                <a:gd name="T7" fmla="*/ 76 h 113"/>
                <a:gd name="T8" fmla="*/ 78 w 180"/>
                <a:gd name="T9" fmla="*/ 79 h 113"/>
                <a:gd name="T10" fmla="*/ 93 w 180"/>
                <a:gd name="T11" fmla="*/ 79 h 113"/>
                <a:gd name="T12" fmla="*/ 112 w 180"/>
                <a:gd name="T13" fmla="*/ 73 h 113"/>
                <a:gd name="T14" fmla="*/ 122 w 180"/>
                <a:gd name="T15" fmla="*/ 68 h 113"/>
                <a:gd name="T16" fmla="*/ 135 w 180"/>
                <a:gd name="T17" fmla="*/ 55 h 113"/>
                <a:gd name="T18" fmla="*/ 143 w 180"/>
                <a:gd name="T19" fmla="*/ 34 h 113"/>
                <a:gd name="T20" fmla="*/ 143 w 180"/>
                <a:gd name="T21" fmla="*/ 19 h 113"/>
                <a:gd name="T22" fmla="*/ 143 w 180"/>
                <a:gd name="T23" fmla="*/ 11 h 113"/>
                <a:gd name="T24" fmla="*/ 151 w 180"/>
                <a:gd name="T25" fmla="*/ 6 h 113"/>
                <a:gd name="T26" fmla="*/ 164 w 180"/>
                <a:gd name="T27" fmla="*/ 3 h 113"/>
                <a:gd name="T28" fmla="*/ 177 w 180"/>
                <a:gd name="T29" fmla="*/ 0 h 113"/>
                <a:gd name="T30" fmla="*/ 177 w 180"/>
                <a:gd name="T31" fmla="*/ 6 h 113"/>
                <a:gd name="T32" fmla="*/ 180 w 180"/>
                <a:gd name="T33" fmla="*/ 13 h 113"/>
                <a:gd name="T34" fmla="*/ 180 w 180"/>
                <a:gd name="T35" fmla="*/ 29 h 113"/>
                <a:gd name="T36" fmla="*/ 180 w 180"/>
                <a:gd name="T37" fmla="*/ 47 h 113"/>
                <a:gd name="T38" fmla="*/ 172 w 180"/>
                <a:gd name="T39" fmla="*/ 66 h 113"/>
                <a:gd name="T40" fmla="*/ 156 w 180"/>
                <a:gd name="T41" fmla="*/ 81 h 113"/>
                <a:gd name="T42" fmla="*/ 146 w 180"/>
                <a:gd name="T43" fmla="*/ 89 h 113"/>
                <a:gd name="T44" fmla="*/ 135 w 180"/>
                <a:gd name="T45" fmla="*/ 97 h 113"/>
                <a:gd name="T46" fmla="*/ 120 w 180"/>
                <a:gd name="T47" fmla="*/ 102 h 113"/>
                <a:gd name="T48" fmla="*/ 104 w 180"/>
                <a:gd name="T49" fmla="*/ 107 h 113"/>
                <a:gd name="T50" fmla="*/ 83 w 180"/>
                <a:gd name="T51" fmla="*/ 113 h 113"/>
                <a:gd name="T52" fmla="*/ 67 w 180"/>
                <a:gd name="T53" fmla="*/ 113 h 113"/>
                <a:gd name="T54" fmla="*/ 54 w 180"/>
                <a:gd name="T55" fmla="*/ 110 h 113"/>
                <a:gd name="T56" fmla="*/ 44 w 180"/>
                <a:gd name="T57" fmla="*/ 107 h 113"/>
                <a:gd name="T58" fmla="*/ 26 w 180"/>
                <a:gd name="T59" fmla="*/ 94 h 113"/>
                <a:gd name="T60" fmla="*/ 13 w 180"/>
                <a:gd name="T61" fmla="*/ 79 h 113"/>
                <a:gd name="T62" fmla="*/ 5 w 180"/>
                <a:gd name="T63" fmla="*/ 60 h 113"/>
                <a:gd name="T64" fmla="*/ 2 w 180"/>
                <a:gd name="T65" fmla="*/ 45 h 113"/>
                <a:gd name="T66" fmla="*/ 0 w 180"/>
                <a:gd name="T67" fmla="*/ 34 h 113"/>
                <a:gd name="T68" fmla="*/ 2 w 180"/>
                <a:gd name="T69" fmla="*/ 32 h 113"/>
                <a:gd name="T70" fmla="*/ 36 w 180"/>
                <a:gd name="T71" fmla="*/ 40 h 1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13"/>
                <a:gd name="T110" fmla="*/ 180 w 180"/>
                <a:gd name="T111" fmla="*/ 113 h 1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13">
                  <a:moveTo>
                    <a:pt x="36" y="40"/>
                  </a:moveTo>
                  <a:lnTo>
                    <a:pt x="39" y="45"/>
                  </a:lnTo>
                  <a:lnTo>
                    <a:pt x="41" y="50"/>
                  </a:lnTo>
                  <a:lnTo>
                    <a:pt x="41" y="55"/>
                  </a:lnTo>
                  <a:lnTo>
                    <a:pt x="44" y="60"/>
                  </a:lnTo>
                  <a:lnTo>
                    <a:pt x="49" y="68"/>
                  </a:lnTo>
                  <a:lnTo>
                    <a:pt x="57" y="73"/>
                  </a:lnTo>
                  <a:lnTo>
                    <a:pt x="65" y="76"/>
                  </a:lnTo>
                  <a:lnTo>
                    <a:pt x="73" y="79"/>
                  </a:lnTo>
                  <a:lnTo>
                    <a:pt x="78" y="79"/>
                  </a:lnTo>
                  <a:lnTo>
                    <a:pt x="86" y="79"/>
                  </a:lnTo>
                  <a:lnTo>
                    <a:pt x="93" y="79"/>
                  </a:lnTo>
                  <a:lnTo>
                    <a:pt x="104" y="79"/>
                  </a:lnTo>
                  <a:lnTo>
                    <a:pt x="112" y="73"/>
                  </a:lnTo>
                  <a:lnTo>
                    <a:pt x="117" y="71"/>
                  </a:lnTo>
                  <a:lnTo>
                    <a:pt x="122" y="68"/>
                  </a:lnTo>
                  <a:lnTo>
                    <a:pt x="127" y="66"/>
                  </a:lnTo>
                  <a:lnTo>
                    <a:pt x="135" y="55"/>
                  </a:lnTo>
                  <a:lnTo>
                    <a:pt x="140" y="45"/>
                  </a:lnTo>
                  <a:lnTo>
                    <a:pt x="143" y="34"/>
                  </a:lnTo>
                  <a:lnTo>
                    <a:pt x="143" y="26"/>
                  </a:lnTo>
                  <a:lnTo>
                    <a:pt x="143" y="19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6" y="8"/>
                  </a:lnTo>
                  <a:lnTo>
                    <a:pt x="151" y="6"/>
                  </a:lnTo>
                  <a:lnTo>
                    <a:pt x="159" y="6"/>
                  </a:lnTo>
                  <a:lnTo>
                    <a:pt x="164" y="3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77" y="6"/>
                  </a:lnTo>
                  <a:lnTo>
                    <a:pt x="180" y="8"/>
                  </a:lnTo>
                  <a:lnTo>
                    <a:pt x="180" y="13"/>
                  </a:lnTo>
                  <a:lnTo>
                    <a:pt x="180" y="21"/>
                  </a:lnTo>
                  <a:lnTo>
                    <a:pt x="180" y="29"/>
                  </a:lnTo>
                  <a:lnTo>
                    <a:pt x="180" y="37"/>
                  </a:lnTo>
                  <a:lnTo>
                    <a:pt x="180" y="47"/>
                  </a:lnTo>
                  <a:lnTo>
                    <a:pt x="174" y="55"/>
                  </a:lnTo>
                  <a:lnTo>
                    <a:pt x="172" y="66"/>
                  </a:lnTo>
                  <a:lnTo>
                    <a:pt x="164" y="73"/>
                  </a:lnTo>
                  <a:lnTo>
                    <a:pt x="156" y="81"/>
                  </a:lnTo>
                  <a:lnTo>
                    <a:pt x="153" y="84"/>
                  </a:lnTo>
                  <a:lnTo>
                    <a:pt x="146" y="89"/>
                  </a:lnTo>
                  <a:lnTo>
                    <a:pt x="140" y="92"/>
                  </a:lnTo>
                  <a:lnTo>
                    <a:pt x="135" y="97"/>
                  </a:lnTo>
                  <a:lnTo>
                    <a:pt x="127" y="100"/>
                  </a:lnTo>
                  <a:lnTo>
                    <a:pt x="120" y="102"/>
                  </a:lnTo>
                  <a:lnTo>
                    <a:pt x="112" y="105"/>
                  </a:lnTo>
                  <a:lnTo>
                    <a:pt x="104" y="107"/>
                  </a:lnTo>
                  <a:lnTo>
                    <a:pt x="93" y="110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7" y="113"/>
                  </a:lnTo>
                  <a:lnTo>
                    <a:pt x="60" y="110"/>
                  </a:lnTo>
                  <a:lnTo>
                    <a:pt x="54" y="110"/>
                  </a:lnTo>
                  <a:lnTo>
                    <a:pt x="49" y="107"/>
                  </a:lnTo>
                  <a:lnTo>
                    <a:pt x="44" y="107"/>
                  </a:lnTo>
                  <a:lnTo>
                    <a:pt x="33" y="100"/>
                  </a:lnTo>
                  <a:lnTo>
                    <a:pt x="26" y="94"/>
                  </a:lnTo>
                  <a:lnTo>
                    <a:pt x="18" y="86"/>
                  </a:lnTo>
                  <a:lnTo>
                    <a:pt x="13" y="79"/>
                  </a:lnTo>
                  <a:lnTo>
                    <a:pt x="7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3" name="Freeform 209"/>
            <p:cNvSpPr>
              <a:spLocks/>
            </p:cNvSpPr>
            <p:nvPr/>
          </p:nvSpPr>
          <p:spPr bwMode="auto">
            <a:xfrm>
              <a:off x="4218" y="2743"/>
              <a:ext cx="214" cy="172"/>
            </a:xfrm>
            <a:custGeom>
              <a:avLst/>
              <a:gdLst>
                <a:gd name="T0" fmla="*/ 214 w 214"/>
                <a:gd name="T1" fmla="*/ 91 h 172"/>
                <a:gd name="T2" fmla="*/ 211 w 214"/>
                <a:gd name="T3" fmla="*/ 101 h 172"/>
                <a:gd name="T4" fmla="*/ 206 w 214"/>
                <a:gd name="T5" fmla="*/ 109 h 172"/>
                <a:gd name="T6" fmla="*/ 201 w 214"/>
                <a:gd name="T7" fmla="*/ 122 h 172"/>
                <a:gd name="T8" fmla="*/ 188 w 214"/>
                <a:gd name="T9" fmla="*/ 135 h 172"/>
                <a:gd name="T10" fmla="*/ 172 w 214"/>
                <a:gd name="T11" fmla="*/ 151 h 172"/>
                <a:gd name="T12" fmla="*/ 162 w 214"/>
                <a:gd name="T13" fmla="*/ 156 h 172"/>
                <a:gd name="T14" fmla="*/ 149 w 214"/>
                <a:gd name="T15" fmla="*/ 161 h 172"/>
                <a:gd name="T16" fmla="*/ 136 w 214"/>
                <a:gd name="T17" fmla="*/ 166 h 172"/>
                <a:gd name="T18" fmla="*/ 120 w 214"/>
                <a:gd name="T19" fmla="*/ 172 h 172"/>
                <a:gd name="T20" fmla="*/ 104 w 214"/>
                <a:gd name="T21" fmla="*/ 172 h 172"/>
                <a:gd name="T22" fmla="*/ 91 w 214"/>
                <a:gd name="T23" fmla="*/ 172 h 172"/>
                <a:gd name="T24" fmla="*/ 78 w 214"/>
                <a:gd name="T25" fmla="*/ 172 h 172"/>
                <a:gd name="T26" fmla="*/ 65 w 214"/>
                <a:gd name="T27" fmla="*/ 169 h 172"/>
                <a:gd name="T28" fmla="*/ 52 w 214"/>
                <a:gd name="T29" fmla="*/ 164 h 172"/>
                <a:gd name="T30" fmla="*/ 44 w 214"/>
                <a:gd name="T31" fmla="*/ 161 h 172"/>
                <a:gd name="T32" fmla="*/ 29 w 214"/>
                <a:gd name="T33" fmla="*/ 151 h 172"/>
                <a:gd name="T34" fmla="*/ 16 w 214"/>
                <a:gd name="T35" fmla="*/ 140 h 172"/>
                <a:gd name="T36" fmla="*/ 8 w 214"/>
                <a:gd name="T37" fmla="*/ 130 h 172"/>
                <a:gd name="T38" fmla="*/ 0 w 214"/>
                <a:gd name="T39" fmla="*/ 120 h 172"/>
                <a:gd name="T40" fmla="*/ 34 w 214"/>
                <a:gd name="T41" fmla="*/ 70 h 172"/>
                <a:gd name="T42" fmla="*/ 34 w 214"/>
                <a:gd name="T43" fmla="*/ 117 h 172"/>
                <a:gd name="T44" fmla="*/ 39 w 214"/>
                <a:gd name="T45" fmla="*/ 125 h 172"/>
                <a:gd name="T46" fmla="*/ 52 w 214"/>
                <a:gd name="T47" fmla="*/ 133 h 172"/>
                <a:gd name="T48" fmla="*/ 65 w 214"/>
                <a:gd name="T49" fmla="*/ 138 h 172"/>
                <a:gd name="T50" fmla="*/ 81 w 214"/>
                <a:gd name="T51" fmla="*/ 143 h 172"/>
                <a:gd name="T52" fmla="*/ 96 w 214"/>
                <a:gd name="T53" fmla="*/ 143 h 172"/>
                <a:gd name="T54" fmla="*/ 109 w 214"/>
                <a:gd name="T55" fmla="*/ 143 h 172"/>
                <a:gd name="T56" fmla="*/ 120 w 214"/>
                <a:gd name="T57" fmla="*/ 140 h 172"/>
                <a:gd name="T58" fmla="*/ 133 w 214"/>
                <a:gd name="T59" fmla="*/ 138 h 172"/>
                <a:gd name="T60" fmla="*/ 146 w 214"/>
                <a:gd name="T61" fmla="*/ 133 h 172"/>
                <a:gd name="T62" fmla="*/ 162 w 214"/>
                <a:gd name="T63" fmla="*/ 125 h 172"/>
                <a:gd name="T64" fmla="*/ 170 w 214"/>
                <a:gd name="T65" fmla="*/ 114 h 172"/>
                <a:gd name="T66" fmla="*/ 180 w 214"/>
                <a:gd name="T67" fmla="*/ 99 h 172"/>
                <a:gd name="T68" fmla="*/ 183 w 214"/>
                <a:gd name="T69" fmla="*/ 86 h 172"/>
                <a:gd name="T70" fmla="*/ 175 w 214"/>
                <a:gd name="T71" fmla="*/ 41 h 172"/>
                <a:gd name="T72" fmla="*/ 185 w 214"/>
                <a:gd name="T73" fmla="*/ 0 h 1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72"/>
                <a:gd name="T113" fmla="*/ 214 w 214"/>
                <a:gd name="T114" fmla="*/ 172 h 1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72">
                  <a:moveTo>
                    <a:pt x="185" y="0"/>
                  </a:moveTo>
                  <a:lnTo>
                    <a:pt x="214" y="91"/>
                  </a:lnTo>
                  <a:lnTo>
                    <a:pt x="214" y="93"/>
                  </a:lnTo>
                  <a:lnTo>
                    <a:pt x="211" y="101"/>
                  </a:lnTo>
                  <a:lnTo>
                    <a:pt x="209" y="104"/>
                  </a:lnTo>
                  <a:lnTo>
                    <a:pt x="206" y="109"/>
                  </a:lnTo>
                  <a:lnTo>
                    <a:pt x="203" y="117"/>
                  </a:lnTo>
                  <a:lnTo>
                    <a:pt x="201" y="122"/>
                  </a:lnTo>
                  <a:lnTo>
                    <a:pt x="193" y="130"/>
                  </a:lnTo>
                  <a:lnTo>
                    <a:pt x="188" y="135"/>
                  </a:lnTo>
                  <a:lnTo>
                    <a:pt x="180" y="14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2" y="156"/>
                  </a:lnTo>
                  <a:lnTo>
                    <a:pt x="156" y="159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36" y="166"/>
                  </a:lnTo>
                  <a:lnTo>
                    <a:pt x="128" y="166"/>
                  </a:lnTo>
                  <a:lnTo>
                    <a:pt x="120" y="172"/>
                  </a:lnTo>
                  <a:lnTo>
                    <a:pt x="112" y="172"/>
                  </a:lnTo>
                  <a:lnTo>
                    <a:pt x="104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83" y="172"/>
                  </a:lnTo>
                  <a:lnTo>
                    <a:pt x="78" y="172"/>
                  </a:lnTo>
                  <a:lnTo>
                    <a:pt x="70" y="169"/>
                  </a:lnTo>
                  <a:lnTo>
                    <a:pt x="65" y="169"/>
                  </a:lnTo>
                  <a:lnTo>
                    <a:pt x="60" y="166"/>
                  </a:lnTo>
                  <a:lnTo>
                    <a:pt x="52" y="164"/>
                  </a:lnTo>
                  <a:lnTo>
                    <a:pt x="49" y="161"/>
                  </a:lnTo>
                  <a:lnTo>
                    <a:pt x="44" y="161"/>
                  </a:lnTo>
                  <a:lnTo>
                    <a:pt x="34" y="156"/>
                  </a:lnTo>
                  <a:lnTo>
                    <a:pt x="29" y="151"/>
                  </a:lnTo>
                  <a:lnTo>
                    <a:pt x="21" y="146"/>
                  </a:lnTo>
                  <a:lnTo>
                    <a:pt x="16" y="140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3" y="122"/>
                  </a:lnTo>
                  <a:lnTo>
                    <a:pt x="0" y="120"/>
                  </a:lnTo>
                  <a:lnTo>
                    <a:pt x="8" y="28"/>
                  </a:lnTo>
                  <a:lnTo>
                    <a:pt x="34" y="70"/>
                  </a:lnTo>
                  <a:lnTo>
                    <a:pt x="34" y="114"/>
                  </a:lnTo>
                  <a:lnTo>
                    <a:pt x="34" y="117"/>
                  </a:lnTo>
                  <a:lnTo>
                    <a:pt x="36" y="120"/>
                  </a:lnTo>
                  <a:lnTo>
                    <a:pt x="39" y="125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7" y="138"/>
                  </a:lnTo>
                  <a:lnTo>
                    <a:pt x="65" y="138"/>
                  </a:lnTo>
                  <a:lnTo>
                    <a:pt x="73" y="140"/>
                  </a:lnTo>
                  <a:lnTo>
                    <a:pt x="81" y="143"/>
                  </a:lnTo>
                  <a:lnTo>
                    <a:pt x="91" y="143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9" y="143"/>
                  </a:lnTo>
                  <a:lnTo>
                    <a:pt x="117" y="143"/>
                  </a:lnTo>
                  <a:lnTo>
                    <a:pt x="120" y="140"/>
                  </a:lnTo>
                  <a:lnTo>
                    <a:pt x="128" y="140"/>
                  </a:lnTo>
                  <a:lnTo>
                    <a:pt x="133" y="138"/>
                  </a:lnTo>
                  <a:lnTo>
                    <a:pt x="138" y="138"/>
                  </a:lnTo>
                  <a:lnTo>
                    <a:pt x="146" y="133"/>
                  </a:lnTo>
                  <a:lnTo>
                    <a:pt x="154" y="130"/>
                  </a:lnTo>
                  <a:lnTo>
                    <a:pt x="162" y="125"/>
                  </a:lnTo>
                  <a:lnTo>
                    <a:pt x="167" y="120"/>
                  </a:lnTo>
                  <a:lnTo>
                    <a:pt x="170" y="114"/>
                  </a:lnTo>
                  <a:lnTo>
                    <a:pt x="175" y="109"/>
                  </a:lnTo>
                  <a:lnTo>
                    <a:pt x="180" y="99"/>
                  </a:lnTo>
                  <a:lnTo>
                    <a:pt x="183" y="91"/>
                  </a:lnTo>
                  <a:lnTo>
                    <a:pt x="183" y="86"/>
                  </a:lnTo>
                  <a:lnTo>
                    <a:pt x="185" y="83"/>
                  </a:lnTo>
                  <a:lnTo>
                    <a:pt x="175" y="4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4" name="Freeform 210"/>
            <p:cNvSpPr>
              <a:spLocks/>
            </p:cNvSpPr>
            <p:nvPr/>
          </p:nvSpPr>
          <p:spPr bwMode="auto">
            <a:xfrm>
              <a:off x="4226" y="2737"/>
              <a:ext cx="177" cy="115"/>
            </a:xfrm>
            <a:custGeom>
              <a:avLst/>
              <a:gdLst>
                <a:gd name="T0" fmla="*/ 36 w 177"/>
                <a:gd name="T1" fmla="*/ 45 h 115"/>
                <a:gd name="T2" fmla="*/ 41 w 177"/>
                <a:gd name="T3" fmla="*/ 58 h 115"/>
                <a:gd name="T4" fmla="*/ 49 w 177"/>
                <a:gd name="T5" fmla="*/ 68 h 115"/>
                <a:gd name="T6" fmla="*/ 62 w 177"/>
                <a:gd name="T7" fmla="*/ 79 h 115"/>
                <a:gd name="T8" fmla="*/ 78 w 177"/>
                <a:gd name="T9" fmla="*/ 81 h 115"/>
                <a:gd name="T10" fmla="*/ 91 w 177"/>
                <a:gd name="T11" fmla="*/ 81 h 115"/>
                <a:gd name="T12" fmla="*/ 109 w 177"/>
                <a:gd name="T13" fmla="*/ 79 h 115"/>
                <a:gd name="T14" fmla="*/ 120 w 177"/>
                <a:gd name="T15" fmla="*/ 71 h 115"/>
                <a:gd name="T16" fmla="*/ 133 w 177"/>
                <a:gd name="T17" fmla="*/ 58 h 115"/>
                <a:gd name="T18" fmla="*/ 141 w 177"/>
                <a:gd name="T19" fmla="*/ 37 h 115"/>
                <a:gd name="T20" fmla="*/ 141 w 177"/>
                <a:gd name="T21" fmla="*/ 19 h 115"/>
                <a:gd name="T22" fmla="*/ 138 w 177"/>
                <a:gd name="T23" fmla="*/ 11 h 115"/>
                <a:gd name="T24" fmla="*/ 148 w 177"/>
                <a:gd name="T25" fmla="*/ 6 h 115"/>
                <a:gd name="T26" fmla="*/ 162 w 177"/>
                <a:gd name="T27" fmla="*/ 0 h 115"/>
                <a:gd name="T28" fmla="*/ 172 w 177"/>
                <a:gd name="T29" fmla="*/ 0 h 115"/>
                <a:gd name="T30" fmla="*/ 175 w 177"/>
                <a:gd name="T31" fmla="*/ 3 h 115"/>
                <a:gd name="T32" fmla="*/ 177 w 177"/>
                <a:gd name="T33" fmla="*/ 13 h 115"/>
                <a:gd name="T34" fmla="*/ 177 w 177"/>
                <a:gd name="T35" fmla="*/ 29 h 115"/>
                <a:gd name="T36" fmla="*/ 177 w 177"/>
                <a:gd name="T37" fmla="*/ 47 h 115"/>
                <a:gd name="T38" fmla="*/ 169 w 177"/>
                <a:gd name="T39" fmla="*/ 66 h 115"/>
                <a:gd name="T40" fmla="*/ 156 w 177"/>
                <a:gd name="T41" fmla="*/ 84 h 115"/>
                <a:gd name="T42" fmla="*/ 146 w 177"/>
                <a:gd name="T43" fmla="*/ 94 h 115"/>
                <a:gd name="T44" fmla="*/ 133 w 177"/>
                <a:gd name="T45" fmla="*/ 102 h 115"/>
                <a:gd name="T46" fmla="*/ 120 w 177"/>
                <a:gd name="T47" fmla="*/ 107 h 115"/>
                <a:gd name="T48" fmla="*/ 101 w 177"/>
                <a:gd name="T49" fmla="*/ 112 h 115"/>
                <a:gd name="T50" fmla="*/ 81 w 177"/>
                <a:gd name="T51" fmla="*/ 115 h 115"/>
                <a:gd name="T52" fmla="*/ 65 w 177"/>
                <a:gd name="T53" fmla="*/ 115 h 115"/>
                <a:gd name="T54" fmla="*/ 52 w 177"/>
                <a:gd name="T55" fmla="*/ 112 h 115"/>
                <a:gd name="T56" fmla="*/ 41 w 177"/>
                <a:gd name="T57" fmla="*/ 110 h 115"/>
                <a:gd name="T58" fmla="*/ 23 w 177"/>
                <a:gd name="T59" fmla="*/ 97 h 115"/>
                <a:gd name="T60" fmla="*/ 13 w 177"/>
                <a:gd name="T61" fmla="*/ 81 h 115"/>
                <a:gd name="T62" fmla="*/ 5 w 177"/>
                <a:gd name="T63" fmla="*/ 63 h 115"/>
                <a:gd name="T64" fmla="*/ 2 w 177"/>
                <a:gd name="T65" fmla="*/ 47 h 115"/>
                <a:gd name="T66" fmla="*/ 0 w 177"/>
                <a:gd name="T67" fmla="*/ 37 h 115"/>
                <a:gd name="T68" fmla="*/ 2 w 177"/>
                <a:gd name="T69" fmla="*/ 32 h 115"/>
                <a:gd name="T70" fmla="*/ 34 w 177"/>
                <a:gd name="T71" fmla="*/ 39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"/>
                <a:gd name="T109" fmla="*/ 0 h 115"/>
                <a:gd name="T110" fmla="*/ 177 w 177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" h="115">
                  <a:moveTo>
                    <a:pt x="34" y="39"/>
                  </a:moveTo>
                  <a:lnTo>
                    <a:pt x="36" y="45"/>
                  </a:lnTo>
                  <a:lnTo>
                    <a:pt x="39" y="52"/>
                  </a:lnTo>
                  <a:lnTo>
                    <a:pt x="41" y="58"/>
                  </a:lnTo>
                  <a:lnTo>
                    <a:pt x="44" y="63"/>
                  </a:lnTo>
                  <a:lnTo>
                    <a:pt x="49" y="68"/>
                  </a:lnTo>
                  <a:lnTo>
                    <a:pt x="55" y="76"/>
                  </a:lnTo>
                  <a:lnTo>
                    <a:pt x="62" y="79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91" y="81"/>
                  </a:lnTo>
                  <a:lnTo>
                    <a:pt x="101" y="81"/>
                  </a:lnTo>
                  <a:lnTo>
                    <a:pt x="109" y="79"/>
                  </a:lnTo>
                  <a:lnTo>
                    <a:pt x="115" y="73"/>
                  </a:lnTo>
                  <a:lnTo>
                    <a:pt x="120" y="71"/>
                  </a:lnTo>
                  <a:lnTo>
                    <a:pt x="128" y="68"/>
                  </a:lnTo>
                  <a:lnTo>
                    <a:pt x="133" y="58"/>
                  </a:lnTo>
                  <a:lnTo>
                    <a:pt x="138" y="47"/>
                  </a:lnTo>
                  <a:lnTo>
                    <a:pt x="141" y="37"/>
                  </a:lnTo>
                  <a:lnTo>
                    <a:pt x="141" y="29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8" y="11"/>
                  </a:lnTo>
                  <a:lnTo>
                    <a:pt x="143" y="8"/>
                  </a:lnTo>
                  <a:lnTo>
                    <a:pt x="148" y="6"/>
                  </a:lnTo>
                  <a:lnTo>
                    <a:pt x="156" y="3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5" y="3"/>
                  </a:lnTo>
                  <a:lnTo>
                    <a:pt x="177" y="8"/>
                  </a:lnTo>
                  <a:lnTo>
                    <a:pt x="177" y="13"/>
                  </a:lnTo>
                  <a:lnTo>
                    <a:pt x="177" y="19"/>
                  </a:lnTo>
                  <a:lnTo>
                    <a:pt x="177" y="29"/>
                  </a:lnTo>
                  <a:lnTo>
                    <a:pt x="177" y="37"/>
                  </a:lnTo>
                  <a:lnTo>
                    <a:pt x="177" y="47"/>
                  </a:lnTo>
                  <a:lnTo>
                    <a:pt x="172" y="58"/>
                  </a:lnTo>
                  <a:lnTo>
                    <a:pt x="169" y="66"/>
                  </a:lnTo>
                  <a:lnTo>
                    <a:pt x="162" y="76"/>
                  </a:lnTo>
                  <a:lnTo>
                    <a:pt x="156" y="84"/>
                  </a:lnTo>
                  <a:lnTo>
                    <a:pt x="151" y="89"/>
                  </a:lnTo>
                  <a:lnTo>
                    <a:pt x="146" y="94"/>
                  </a:lnTo>
                  <a:lnTo>
                    <a:pt x="138" y="97"/>
                  </a:lnTo>
                  <a:lnTo>
                    <a:pt x="133" y="102"/>
                  </a:lnTo>
                  <a:lnTo>
                    <a:pt x="125" y="105"/>
                  </a:lnTo>
                  <a:lnTo>
                    <a:pt x="120" y="107"/>
                  </a:lnTo>
                  <a:lnTo>
                    <a:pt x="109" y="110"/>
                  </a:lnTo>
                  <a:lnTo>
                    <a:pt x="101" y="112"/>
                  </a:lnTo>
                  <a:lnTo>
                    <a:pt x="91" y="115"/>
                  </a:lnTo>
                  <a:lnTo>
                    <a:pt x="81" y="115"/>
                  </a:lnTo>
                  <a:lnTo>
                    <a:pt x="73" y="115"/>
                  </a:lnTo>
                  <a:lnTo>
                    <a:pt x="65" y="115"/>
                  </a:lnTo>
                  <a:lnTo>
                    <a:pt x="60" y="112"/>
                  </a:lnTo>
                  <a:lnTo>
                    <a:pt x="52" y="112"/>
                  </a:lnTo>
                  <a:lnTo>
                    <a:pt x="47" y="110"/>
                  </a:lnTo>
                  <a:lnTo>
                    <a:pt x="41" y="110"/>
                  </a:lnTo>
                  <a:lnTo>
                    <a:pt x="31" y="102"/>
                  </a:lnTo>
                  <a:lnTo>
                    <a:pt x="23" y="97"/>
                  </a:lnTo>
                  <a:lnTo>
                    <a:pt x="15" y="89"/>
                  </a:lnTo>
                  <a:lnTo>
                    <a:pt x="13" y="81"/>
                  </a:lnTo>
                  <a:lnTo>
                    <a:pt x="8" y="71"/>
                  </a:lnTo>
                  <a:lnTo>
                    <a:pt x="5" y="63"/>
                  </a:lnTo>
                  <a:lnTo>
                    <a:pt x="2" y="55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5" name="Freeform 211"/>
            <p:cNvSpPr>
              <a:spLocks/>
            </p:cNvSpPr>
            <p:nvPr/>
          </p:nvSpPr>
          <p:spPr bwMode="auto">
            <a:xfrm>
              <a:off x="3918" y="2669"/>
              <a:ext cx="175" cy="115"/>
            </a:xfrm>
            <a:custGeom>
              <a:avLst/>
              <a:gdLst>
                <a:gd name="T0" fmla="*/ 34 w 175"/>
                <a:gd name="T1" fmla="*/ 45 h 115"/>
                <a:gd name="T2" fmla="*/ 39 w 175"/>
                <a:gd name="T3" fmla="*/ 55 h 115"/>
                <a:gd name="T4" fmla="*/ 47 w 175"/>
                <a:gd name="T5" fmla="*/ 68 h 115"/>
                <a:gd name="T6" fmla="*/ 60 w 175"/>
                <a:gd name="T7" fmla="*/ 79 h 115"/>
                <a:gd name="T8" fmla="*/ 75 w 175"/>
                <a:gd name="T9" fmla="*/ 79 h 115"/>
                <a:gd name="T10" fmla="*/ 91 w 175"/>
                <a:gd name="T11" fmla="*/ 79 h 115"/>
                <a:gd name="T12" fmla="*/ 107 w 175"/>
                <a:gd name="T13" fmla="*/ 74 h 115"/>
                <a:gd name="T14" fmla="*/ 120 w 175"/>
                <a:gd name="T15" fmla="*/ 68 h 115"/>
                <a:gd name="T16" fmla="*/ 133 w 175"/>
                <a:gd name="T17" fmla="*/ 55 h 115"/>
                <a:gd name="T18" fmla="*/ 138 w 175"/>
                <a:gd name="T19" fmla="*/ 34 h 115"/>
                <a:gd name="T20" fmla="*/ 138 w 175"/>
                <a:gd name="T21" fmla="*/ 19 h 115"/>
                <a:gd name="T22" fmla="*/ 138 w 175"/>
                <a:gd name="T23" fmla="*/ 11 h 115"/>
                <a:gd name="T24" fmla="*/ 146 w 175"/>
                <a:gd name="T25" fmla="*/ 6 h 115"/>
                <a:gd name="T26" fmla="*/ 162 w 175"/>
                <a:gd name="T27" fmla="*/ 0 h 115"/>
                <a:gd name="T28" fmla="*/ 172 w 175"/>
                <a:gd name="T29" fmla="*/ 0 h 115"/>
                <a:gd name="T30" fmla="*/ 172 w 175"/>
                <a:gd name="T31" fmla="*/ 3 h 115"/>
                <a:gd name="T32" fmla="*/ 175 w 175"/>
                <a:gd name="T33" fmla="*/ 14 h 115"/>
                <a:gd name="T34" fmla="*/ 175 w 175"/>
                <a:gd name="T35" fmla="*/ 29 h 115"/>
                <a:gd name="T36" fmla="*/ 175 w 175"/>
                <a:gd name="T37" fmla="*/ 47 h 115"/>
                <a:gd name="T38" fmla="*/ 167 w 175"/>
                <a:gd name="T39" fmla="*/ 66 h 115"/>
                <a:gd name="T40" fmla="*/ 154 w 175"/>
                <a:gd name="T41" fmla="*/ 84 h 115"/>
                <a:gd name="T42" fmla="*/ 143 w 175"/>
                <a:gd name="T43" fmla="*/ 92 h 115"/>
                <a:gd name="T44" fmla="*/ 133 w 175"/>
                <a:gd name="T45" fmla="*/ 100 h 115"/>
                <a:gd name="T46" fmla="*/ 117 w 175"/>
                <a:gd name="T47" fmla="*/ 107 h 115"/>
                <a:gd name="T48" fmla="*/ 102 w 175"/>
                <a:gd name="T49" fmla="*/ 113 h 115"/>
                <a:gd name="T50" fmla="*/ 81 w 175"/>
                <a:gd name="T51" fmla="*/ 115 h 115"/>
                <a:gd name="T52" fmla="*/ 65 w 175"/>
                <a:gd name="T53" fmla="*/ 115 h 115"/>
                <a:gd name="T54" fmla="*/ 52 w 175"/>
                <a:gd name="T55" fmla="*/ 113 h 115"/>
                <a:gd name="T56" fmla="*/ 42 w 175"/>
                <a:gd name="T57" fmla="*/ 107 h 115"/>
                <a:gd name="T58" fmla="*/ 23 w 175"/>
                <a:gd name="T59" fmla="*/ 94 h 115"/>
                <a:gd name="T60" fmla="*/ 10 w 175"/>
                <a:gd name="T61" fmla="*/ 79 h 115"/>
                <a:gd name="T62" fmla="*/ 5 w 175"/>
                <a:gd name="T63" fmla="*/ 60 h 115"/>
                <a:gd name="T64" fmla="*/ 0 w 175"/>
                <a:gd name="T65" fmla="*/ 45 h 115"/>
                <a:gd name="T66" fmla="*/ 0 w 175"/>
                <a:gd name="T67" fmla="*/ 34 h 115"/>
                <a:gd name="T68" fmla="*/ 0 w 175"/>
                <a:gd name="T69" fmla="*/ 29 h 115"/>
                <a:gd name="T70" fmla="*/ 34 w 175"/>
                <a:gd name="T71" fmla="*/ 40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115"/>
                <a:gd name="T110" fmla="*/ 175 w 175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115">
                  <a:moveTo>
                    <a:pt x="34" y="40"/>
                  </a:moveTo>
                  <a:lnTo>
                    <a:pt x="34" y="45"/>
                  </a:lnTo>
                  <a:lnTo>
                    <a:pt x="36" y="50"/>
                  </a:lnTo>
                  <a:lnTo>
                    <a:pt x="39" y="55"/>
                  </a:lnTo>
                  <a:lnTo>
                    <a:pt x="42" y="60"/>
                  </a:lnTo>
                  <a:lnTo>
                    <a:pt x="47" y="68"/>
                  </a:lnTo>
                  <a:lnTo>
                    <a:pt x="55" y="76"/>
                  </a:lnTo>
                  <a:lnTo>
                    <a:pt x="60" y="79"/>
                  </a:lnTo>
                  <a:lnTo>
                    <a:pt x="70" y="79"/>
                  </a:lnTo>
                  <a:lnTo>
                    <a:pt x="75" y="79"/>
                  </a:lnTo>
                  <a:lnTo>
                    <a:pt x="83" y="79"/>
                  </a:lnTo>
                  <a:lnTo>
                    <a:pt x="91" y="79"/>
                  </a:lnTo>
                  <a:lnTo>
                    <a:pt x="99" y="76"/>
                  </a:lnTo>
                  <a:lnTo>
                    <a:pt x="107" y="74"/>
                  </a:lnTo>
                  <a:lnTo>
                    <a:pt x="115" y="71"/>
                  </a:lnTo>
                  <a:lnTo>
                    <a:pt x="120" y="68"/>
                  </a:lnTo>
                  <a:lnTo>
                    <a:pt x="125" y="66"/>
                  </a:lnTo>
                  <a:lnTo>
                    <a:pt x="133" y="55"/>
                  </a:lnTo>
                  <a:lnTo>
                    <a:pt x="138" y="47"/>
                  </a:lnTo>
                  <a:lnTo>
                    <a:pt x="138" y="34"/>
                  </a:lnTo>
                  <a:lnTo>
                    <a:pt x="141" y="27"/>
                  </a:lnTo>
                  <a:lnTo>
                    <a:pt x="138" y="19"/>
                  </a:lnTo>
                  <a:lnTo>
                    <a:pt x="138" y="14"/>
                  </a:lnTo>
                  <a:lnTo>
                    <a:pt x="138" y="11"/>
                  </a:lnTo>
                  <a:lnTo>
                    <a:pt x="143" y="8"/>
                  </a:lnTo>
                  <a:lnTo>
                    <a:pt x="146" y="6"/>
                  </a:lnTo>
                  <a:lnTo>
                    <a:pt x="154" y="3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2" y="3"/>
                  </a:lnTo>
                  <a:lnTo>
                    <a:pt x="175" y="8"/>
                  </a:lnTo>
                  <a:lnTo>
                    <a:pt x="175" y="14"/>
                  </a:lnTo>
                  <a:lnTo>
                    <a:pt x="175" y="19"/>
                  </a:lnTo>
                  <a:lnTo>
                    <a:pt x="175" y="29"/>
                  </a:lnTo>
                  <a:lnTo>
                    <a:pt x="175" y="37"/>
                  </a:lnTo>
                  <a:lnTo>
                    <a:pt x="175" y="47"/>
                  </a:lnTo>
                  <a:lnTo>
                    <a:pt x="172" y="55"/>
                  </a:lnTo>
                  <a:lnTo>
                    <a:pt x="167" y="66"/>
                  </a:lnTo>
                  <a:lnTo>
                    <a:pt x="162" y="74"/>
                  </a:lnTo>
                  <a:lnTo>
                    <a:pt x="154" y="84"/>
                  </a:lnTo>
                  <a:lnTo>
                    <a:pt x="149" y="87"/>
                  </a:lnTo>
                  <a:lnTo>
                    <a:pt x="143" y="92"/>
                  </a:lnTo>
                  <a:lnTo>
                    <a:pt x="138" y="97"/>
                  </a:lnTo>
                  <a:lnTo>
                    <a:pt x="133" y="100"/>
                  </a:lnTo>
                  <a:lnTo>
                    <a:pt x="125" y="102"/>
                  </a:lnTo>
                  <a:lnTo>
                    <a:pt x="117" y="107"/>
                  </a:lnTo>
                  <a:lnTo>
                    <a:pt x="109" y="110"/>
                  </a:lnTo>
                  <a:lnTo>
                    <a:pt x="102" y="113"/>
                  </a:lnTo>
                  <a:lnTo>
                    <a:pt x="91" y="113"/>
                  </a:lnTo>
                  <a:lnTo>
                    <a:pt x="81" y="115"/>
                  </a:lnTo>
                  <a:lnTo>
                    <a:pt x="73" y="115"/>
                  </a:lnTo>
                  <a:lnTo>
                    <a:pt x="65" y="115"/>
                  </a:lnTo>
                  <a:lnTo>
                    <a:pt x="57" y="113"/>
                  </a:lnTo>
                  <a:lnTo>
                    <a:pt x="52" y="113"/>
                  </a:lnTo>
                  <a:lnTo>
                    <a:pt x="47" y="110"/>
                  </a:lnTo>
                  <a:lnTo>
                    <a:pt x="42" y="107"/>
                  </a:lnTo>
                  <a:lnTo>
                    <a:pt x="31" y="102"/>
                  </a:lnTo>
                  <a:lnTo>
                    <a:pt x="23" y="94"/>
                  </a:lnTo>
                  <a:lnTo>
                    <a:pt x="15" y="87"/>
                  </a:lnTo>
                  <a:lnTo>
                    <a:pt x="10" y="79"/>
                  </a:lnTo>
                  <a:lnTo>
                    <a:pt x="5" y="71"/>
                  </a:lnTo>
                  <a:lnTo>
                    <a:pt x="5" y="60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6" name="Freeform 212"/>
            <p:cNvSpPr>
              <a:spLocks/>
            </p:cNvSpPr>
            <p:nvPr/>
          </p:nvSpPr>
          <p:spPr bwMode="auto">
            <a:xfrm>
              <a:off x="3910" y="2675"/>
              <a:ext cx="214" cy="169"/>
            </a:xfrm>
            <a:custGeom>
              <a:avLst/>
              <a:gdLst>
                <a:gd name="T0" fmla="*/ 214 w 214"/>
                <a:gd name="T1" fmla="*/ 91 h 169"/>
                <a:gd name="T2" fmla="*/ 211 w 214"/>
                <a:gd name="T3" fmla="*/ 99 h 169"/>
                <a:gd name="T4" fmla="*/ 209 w 214"/>
                <a:gd name="T5" fmla="*/ 109 h 169"/>
                <a:gd name="T6" fmla="*/ 201 w 214"/>
                <a:gd name="T7" fmla="*/ 122 h 169"/>
                <a:gd name="T8" fmla="*/ 188 w 214"/>
                <a:gd name="T9" fmla="*/ 135 h 169"/>
                <a:gd name="T10" fmla="*/ 172 w 214"/>
                <a:gd name="T11" fmla="*/ 148 h 169"/>
                <a:gd name="T12" fmla="*/ 159 w 214"/>
                <a:gd name="T13" fmla="*/ 154 h 169"/>
                <a:gd name="T14" fmla="*/ 149 w 214"/>
                <a:gd name="T15" fmla="*/ 159 h 169"/>
                <a:gd name="T16" fmla="*/ 136 w 214"/>
                <a:gd name="T17" fmla="*/ 164 h 169"/>
                <a:gd name="T18" fmla="*/ 120 w 214"/>
                <a:gd name="T19" fmla="*/ 169 h 169"/>
                <a:gd name="T20" fmla="*/ 104 w 214"/>
                <a:gd name="T21" fmla="*/ 169 h 169"/>
                <a:gd name="T22" fmla="*/ 89 w 214"/>
                <a:gd name="T23" fmla="*/ 169 h 169"/>
                <a:gd name="T24" fmla="*/ 76 w 214"/>
                <a:gd name="T25" fmla="*/ 169 h 169"/>
                <a:gd name="T26" fmla="*/ 65 w 214"/>
                <a:gd name="T27" fmla="*/ 169 h 169"/>
                <a:gd name="T28" fmla="*/ 52 w 214"/>
                <a:gd name="T29" fmla="*/ 164 h 169"/>
                <a:gd name="T30" fmla="*/ 42 w 214"/>
                <a:gd name="T31" fmla="*/ 159 h 169"/>
                <a:gd name="T32" fmla="*/ 26 w 214"/>
                <a:gd name="T33" fmla="*/ 151 h 169"/>
                <a:gd name="T34" fmla="*/ 13 w 214"/>
                <a:gd name="T35" fmla="*/ 141 h 169"/>
                <a:gd name="T36" fmla="*/ 5 w 214"/>
                <a:gd name="T37" fmla="*/ 130 h 169"/>
                <a:gd name="T38" fmla="*/ 0 w 214"/>
                <a:gd name="T39" fmla="*/ 120 h 169"/>
                <a:gd name="T40" fmla="*/ 37 w 214"/>
                <a:gd name="T41" fmla="*/ 70 h 169"/>
                <a:gd name="T42" fmla="*/ 31 w 214"/>
                <a:gd name="T43" fmla="*/ 117 h 169"/>
                <a:gd name="T44" fmla="*/ 39 w 214"/>
                <a:gd name="T45" fmla="*/ 125 h 169"/>
                <a:gd name="T46" fmla="*/ 52 w 214"/>
                <a:gd name="T47" fmla="*/ 133 h 169"/>
                <a:gd name="T48" fmla="*/ 63 w 214"/>
                <a:gd name="T49" fmla="*/ 138 h 169"/>
                <a:gd name="T50" fmla="*/ 81 w 214"/>
                <a:gd name="T51" fmla="*/ 141 h 169"/>
                <a:gd name="T52" fmla="*/ 94 w 214"/>
                <a:gd name="T53" fmla="*/ 143 h 169"/>
                <a:gd name="T54" fmla="*/ 107 w 214"/>
                <a:gd name="T55" fmla="*/ 143 h 169"/>
                <a:gd name="T56" fmla="*/ 120 w 214"/>
                <a:gd name="T57" fmla="*/ 141 h 169"/>
                <a:gd name="T58" fmla="*/ 130 w 214"/>
                <a:gd name="T59" fmla="*/ 138 h 169"/>
                <a:gd name="T60" fmla="*/ 146 w 214"/>
                <a:gd name="T61" fmla="*/ 133 h 169"/>
                <a:gd name="T62" fmla="*/ 159 w 214"/>
                <a:gd name="T63" fmla="*/ 122 h 169"/>
                <a:gd name="T64" fmla="*/ 170 w 214"/>
                <a:gd name="T65" fmla="*/ 114 h 169"/>
                <a:gd name="T66" fmla="*/ 180 w 214"/>
                <a:gd name="T67" fmla="*/ 99 h 169"/>
                <a:gd name="T68" fmla="*/ 183 w 214"/>
                <a:gd name="T69" fmla="*/ 86 h 169"/>
                <a:gd name="T70" fmla="*/ 175 w 214"/>
                <a:gd name="T71" fmla="*/ 41 h 169"/>
                <a:gd name="T72" fmla="*/ 183 w 214"/>
                <a:gd name="T73" fmla="*/ 0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9"/>
                <a:gd name="T113" fmla="*/ 214 w 214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9">
                  <a:moveTo>
                    <a:pt x="183" y="0"/>
                  </a:moveTo>
                  <a:lnTo>
                    <a:pt x="214" y="91"/>
                  </a:lnTo>
                  <a:lnTo>
                    <a:pt x="211" y="99"/>
                  </a:lnTo>
                  <a:lnTo>
                    <a:pt x="209" y="101"/>
                  </a:lnTo>
                  <a:lnTo>
                    <a:pt x="209" y="109"/>
                  </a:lnTo>
                  <a:lnTo>
                    <a:pt x="204" y="114"/>
                  </a:lnTo>
                  <a:lnTo>
                    <a:pt x="201" y="122"/>
                  </a:lnTo>
                  <a:lnTo>
                    <a:pt x="193" y="128"/>
                  </a:lnTo>
                  <a:lnTo>
                    <a:pt x="188" y="135"/>
                  </a:lnTo>
                  <a:lnTo>
                    <a:pt x="180" y="141"/>
                  </a:lnTo>
                  <a:lnTo>
                    <a:pt x="172" y="148"/>
                  </a:lnTo>
                  <a:lnTo>
                    <a:pt x="164" y="151"/>
                  </a:lnTo>
                  <a:lnTo>
                    <a:pt x="159" y="154"/>
                  </a:lnTo>
                  <a:lnTo>
                    <a:pt x="154" y="156"/>
                  </a:lnTo>
                  <a:lnTo>
                    <a:pt x="149" y="159"/>
                  </a:lnTo>
                  <a:lnTo>
                    <a:pt x="141" y="161"/>
                  </a:lnTo>
                  <a:lnTo>
                    <a:pt x="136" y="164"/>
                  </a:lnTo>
                  <a:lnTo>
                    <a:pt x="128" y="164"/>
                  </a:lnTo>
                  <a:lnTo>
                    <a:pt x="120" y="169"/>
                  </a:lnTo>
                  <a:lnTo>
                    <a:pt x="110" y="169"/>
                  </a:lnTo>
                  <a:lnTo>
                    <a:pt x="104" y="169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1" y="169"/>
                  </a:lnTo>
                  <a:lnTo>
                    <a:pt x="76" y="169"/>
                  </a:lnTo>
                  <a:lnTo>
                    <a:pt x="70" y="169"/>
                  </a:lnTo>
                  <a:lnTo>
                    <a:pt x="65" y="169"/>
                  </a:lnTo>
                  <a:lnTo>
                    <a:pt x="57" y="167"/>
                  </a:lnTo>
                  <a:lnTo>
                    <a:pt x="52" y="164"/>
                  </a:lnTo>
                  <a:lnTo>
                    <a:pt x="47" y="161"/>
                  </a:lnTo>
                  <a:lnTo>
                    <a:pt x="42" y="159"/>
                  </a:lnTo>
                  <a:lnTo>
                    <a:pt x="34" y="156"/>
                  </a:lnTo>
                  <a:lnTo>
                    <a:pt x="26" y="151"/>
                  </a:lnTo>
                  <a:lnTo>
                    <a:pt x="18" y="146"/>
                  </a:lnTo>
                  <a:lnTo>
                    <a:pt x="13" y="141"/>
                  </a:lnTo>
                  <a:lnTo>
                    <a:pt x="8" y="133"/>
                  </a:lnTo>
                  <a:lnTo>
                    <a:pt x="5" y="130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8" y="26"/>
                  </a:lnTo>
                  <a:lnTo>
                    <a:pt x="37" y="70"/>
                  </a:lnTo>
                  <a:lnTo>
                    <a:pt x="31" y="114"/>
                  </a:lnTo>
                  <a:lnTo>
                    <a:pt x="31" y="117"/>
                  </a:lnTo>
                  <a:lnTo>
                    <a:pt x="34" y="120"/>
                  </a:lnTo>
                  <a:lnTo>
                    <a:pt x="39" y="125"/>
                  </a:lnTo>
                  <a:lnTo>
                    <a:pt x="47" y="130"/>
                  </a:lnTo>
                  <a:lnTo>
                    <a:pt x="52" y="133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70" y="141"/>
                  </a:lnTo>
                  <a:lnTo>
                    <a:pt x="81" y="141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102" y="143"/>
                  </a:lnTo>
                  <a:lnTo>
                    <a:pt x="107" y="143"/>
                  </a:lnTo>
                  <a:lnTo>
                    <a:pt x="115" y="143"/>
                  </a:lnTo>
                  <a:lnTo>
                    <a:pt x="120" y="141"/>
                  </a:lnTo>
                  <a:lnTo>
                    <a:pt x="125" y="141"/>
                  </a:lnTo>
                  <a:lnTo>
                    <a:pt x="130" y="138"/>
                  </a:lnTo>
                  <a:lnTo>
                    <a:pt x="136" y="135"/>
                  </a:lnTo>
                  <a:lnTo>
                    <a:pt x="146" y="133"/>
                  </a:lnTo>
                  <a:lnTo>
                    <a:pt x="154" y="128"/>
                  </a:lnTo>
                  <a:lnTo>
                    <a:pt x="159" y="122"/>
                  </a:lnTo>
                  <a:lnTo>
                    <a:pt x="164" y="120"/>
                  </a:lnTo>
                  <a:lnTo>
                    <a:pt x="170" y="114"/>
                  </a:lnTo>
                  <a:lnTo>
                    <a:pt x="175" y="109"/>
                  </a:lnTo>
                  <a:lnTo>
                    <a:pt x="180" y="99"/>
                  </a:lnTo>
                  <a:lnTo>
                    <a:pt x="183" y="91"/>
                  </a:lnTo>
                  <a:lnTo>
                    <a:pt x="183" y="86"/>
                  </a:lnTo>
                  <a:lnTo>
                    <a:pt x="185" y="83"/>
                  </a:lnTo>
                  <a:lnTo>
                    <a:pt x="175" y="4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7" name="Freeform 213"/>
            <p:cNvSpPr>
              <a:spLocks/>
            </p:cNvSpPr>
            <p:nvPr/>
          </p:nvSpPr>
          <p:spPr bwMode="auto">
            <a:xfrm>
              <a:off x="3602" y="2607"/>
              <a:ext cx="214" cy="169"/>
            </a:xfrm>
            <a:custGeom>
              <a:avLst/>
              <a:gdLst>
                <a:gd name="T0" fmla="*/ 214 w 214"/>
                <a:gd name="T1" fmla="*/ 91 h 169"/>
                <a:gd name="T2" fmla="*/ 211 w 214"/>
                <a:gd name="T3" fmla="*/ 99 h 169"/>
                <a:gd name="T4" fmla="*/ 206 w 214"/>
                <a:gd name="T5" fmla="*/ 109 h 169"/>
                <a:gd name="T6" fmla="*/ 198 w 214"/>
                <a:gd name="T7" fmla="*/ 120 h 169"/>
                <a:gd name="T8" fmla="*/ 188 w 214"/>
                <a:gd name="T9" fmla="*/ 133 h 169"/>
                <a:gd name="T10" fmla="*/ 172 w 214"/>
                <a:gd name="T11" fmla="*/ 146 h 169"/>
                <a:gd name="T12" fmla="*/ 162 w 214"/>
                <a:gd name="T13" fmla="*/ 151 h 169"/>
                <a:gd name="T14" fmla="*/ 149 w 214"/>
                <a:gd name="T15" fmla="*/ 159 h 169"/>
                <a:gd name="T16" fmla="*/ 136 w 214"/>
                <a:gd name="T17" fmla="*/ 162 h 169"/>
                <a:gd name="T18" fmla="*/ 120 w 214"/>
                <a:gd name="T19" fmla="*/ 167 h 169"/>
                <a:gd name="T20" fmla="*/ 104 w 214"/>
                <a:gd name="T21" fmla="*/ 169 h 169"/>
                <a:gd name="T22" fmla="*/ 89 w 214"/>
                <a:gd name="T23" fmla="*/ 169 h 169"/>
                <a:gd name="T24" fmla="*/ 76 w 214"/>
                <a:gd name="T25" fmla="*/ 169 h 169"/>
                <a:gd name="T26" fmla="*/ 65 w 214"/>
                <a:gd name="T27" fmla="*/ 167 h 169"/>
                <a:gd name="T28" fmla="*/ 52 w 214"/>
                <a:gd name="T29" fmla="*/ 164 h 169"/>
                <a:gd name="T30" fmla="*/ 42 w 214"/>
                <a:gd name="T31" fmla="*/ 159 h 169"/>
                <a:gd name="T32" fmla="*/ 26 w 214"/>
                <a:gd name="T33" fmla="*/ 149 h 169"/>
                <a:gd name="T34" fmla="*/ 16 w 214"/>
                <a:gd name="T35" fmla="*/ 138 h 169"/>
                <a:gd name="T36" fmla="*/ 5 w 214"/>
                <a:gd name="T37" fmla="*/ 128 h 169"/>
                <a:gd name="T38" fmla="*/ 0 w 214"/>
                <a:gd name="T39" fmla="*/ 117 h 169"/>
                <a:gd name="T40" fmla="*/ 34 w 214"/>
                <a:gd name="T41" fmla="*/ 70 h 169"/>
                <a:gd name="T42" fmla="*/ 29 w 214"/>
                <a:gd name="T43" fmla="*/ 112 h 169"/>
                <a:gd name="T44" fmla="*/ 37 w 214"/>
                <a:gd name="T45" fmla="*/ 122 h 169"/>
                <a:gd name="T46" fmla="*/ 50 w 214"/>
                <a:gd name="T47" fmla="*/ 130 h 169"/>
                <a:gd name="T48" fmla="*/ 63 w 214"/>
                <a:gd name="T49" fmla="*/ 136 h 169"/>
                <a:gd name="T50" fmla="*/ 78 w 214"/>
                <a:gd name="T51" fmla="*/ 141 h 169"/>
                <a:gd name="T52" fmla="*/ 97 w 214"/>
                <a:gd name="T53" fmla="*/ 141 h 169"/>
                <a:gd name="T54" fmla="*/ 107 w 214"/>
                <a:gd name="T55" fmla="*/ 141 h 169"/>
                <a:gd name="T56" fmla="*/ 120 w 214"/>
                <a:gd name="T57" fmla="*/ 138 h 169"/>
                <a:gd name="T58" fmla="*/ 133 w 214"/>
                <a:gd name="T59" fmla="*/ 136 h 169"/>
                <a:gd name="T60" fmla="*/ 146 w 214"/>
                <a:gd name="T61" fmla="*/ 130 h 169"/>
                <a:gd name="T62" fmla="*/ 159 w 214"/>
                <a:gd name="T63" fmla="*/ 122 h 169"/>
                <a:gd name="T64" fmla="*/ 170 w 214"/>
                <a:gd name="T65" fmla="*/ 112 h 169"/>
                <a:gd name="T66" fmla="*/ 177 w 214"/>
                <a:gd name="T67" fmla="*/ 99 h 169"/>
                <a:gd name="T68" fmla="*/ 183 w 214"/>
                <a:gd name="T69" fmla="*/ 83 h 169"/>
                <a:gd name="T70" fmla="*/ 172 w 214"/>
                <a:gd name="T71" fmla="*/ 39 h 169"/>
                <a:gd name="T72" fmla="*/ 183 w 214"/>
                <a:gd name="T73" fmla="*/ 0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69"/>
                <a:gd name="T113" fmla="*/ 214 w 214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69">
                  <a:moveTo>
                    <a:pt x="183" y="0"/>
                  </a:moveTo>
                  <a:lnTo>
                    <a:pt x="214" y="91"/>
                  </a:lnTo>
                  <a:lnTo>
                    <a:pt x="211" y="91"/>
                  </a:lnTo>
                  <a:lnTo>
                    <a:pt x="211" y="99"/>
                  </a:lnTo>
                  <a:lnTo>
                    <a:pt x="209" y="102"/>
                  </a:lnTo>
                  <a:lnTo>
                    <a:pt x="206" y="109"/>
                  </a:lnTo>
                  <a:lnTo>
                    <a:pt x="204" y="115"/>
                  </a:lnTo>
                  <a:lnTo>
                    <a:pt x="198" y="120"/>
                  </a:lnTo>
                  <a:lnTo>
                    <a:pt x="193" y="128"/>
                  </a:lnTo>
                  <a:lnTo>
                    <a:pt x="188" y="133"/>
                  </a:lnTo>
                  <a:lnTo>
                    <a:pt x="180" y="138"/>
                  </a:lnTo>
                  <a:lnTo>
                    <a:pt x="172" y="146"/>
                  </a:lnTo>
                  <a:lnTo>
                    <a:pt x="167" y="149"/>
                  </a:lnTo>
                  <a:lnTo>
                    <a:pt x="162" y="151"/>
                  </a:lnTo>
                  <a:lnTo>
                    <a:pt x="154" y="154"/>
                  </a:lnTo>
                  <a:lnTo>
                    <a:pt x="149" y="159"/>
                  </a:lnTo>
                  <a:lnTo>
                    <a:pt x="141" y="159"/>
                  </a:lnTo>
                  <a:lnTo>
                    <a:pt x="136" y="162"/>
                  </a:lnTo>
                  <a:lnTo>
                    <a:pt x="128" y="164"/>
                  </a:lnTo>
                  <a:lnTo>
                    <a:pt x="120" y="167"/>
                  </a:lnTo>
                  <a:lnTo>
                    <a:pt x="112" y="167"/>
                  </a:lnTo>
                  <a:lnTo>
                    <a:pt x="104" y="169"/>
                  </a:lnTo>
                  <a:lnTo>
                    <a:pt x="97" y="169"/>
                  </a:lnTo>
                  <a:lnTo>
                    <a:pt x="89" y="169"/>
                  </a:lnTo>
                  <a:lnTo>
                    <a:pt x="81" y="169"/>
                  </a:lnTo>
                  <a:lnTo>
                    <a:pt x="76" y="169"/>
                  </a:lnTo>
                  <a:lnTo>
                    <a:pt x="68" y="167"/>
                  </a:lnTo>
                  <a:lnTo>
                    <a:pt x="65" y="167"/>
                  </a:lnTo>
                  <a:lnTo>
                    <a:pt x="57" y="164"/>
                  </a:lnTo>
                  <a:lnTo>
                    <a:pt x="52" y="164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4" y="154"/>
                  </a:lnTo>
                  <a:lnTo>
                    <a:pt x="26" y="149"/>
                  </a:lnTo>
                  <a:lnTo>
                    <a:pt x="21" y="143"/>
                  </a:lnTo>
                  <a:lnTo>
                    <a:pt x="16" y="138"/>
                  </a:lnTo>
                  <a:lnTo>
                    <a:pt x="10" y="130"/>
                  </a:lnTo>
                  <a:lnTo>
                    <a:pt x="5" y="128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5" y="26"/>
                  </a:lnTo>
                  <a:lnTo>
                    <a:pt x="34" y="70"/>
                  </a:lnTo>
                  <a:lnTo>
                    <a:pt x="29" y="112"/>
                  </a:lnTo>
                  <a:lnTo>
                    <a:pt x="34" y="117"/>
                  </a:lnTo>
                  <a:lnTo>
                    <a:pt x="37" y="122"/>
                  </a:lnTo>
                  <a:lnTo>
                    <a:pt x="44" y="130"/>
                  </a:lnTo>
                  <a:lnTo>
                    <a:pt x="50" y="130"/>
                  </a:lnTo>
                  <a:lnTo>
                    <a:pt x="55" y="133"/>
                  </a:lnTo>
                  <a:lnTo>
                    <a:pt x="63" y="136"/>
                  </a:lnTo>
                  <a:lnTo>
                    <a:pt x="71" y="138"/>
                  </a:lnTo>
                  <a:lnTo>
                    <a:pt x="78" y="141"/>
                  </a:lnTo>
                  <a:lnTo>
                    <a:pt x="89" y="141"/>
                  </a:lnTo>
                  <a:lnTo>
                    <a:pt x="97" y="141"/>
                  </a:lnTo>
                  <a:lnTo>
                    <a:pt x="102" y="141"/>
                  </a:lnTo>
                  <a:lnTo>
                    <a:pt x="107" y="141"/>
                  </a:lnTo>
                  <a:lnTo>
                    <a:pt x="115" y="141"/>
                  </a:lnTo>
                  <a:lnTo>
                    <a:pt x="120" y="138"/>
                  </a:lnTo>
                  <a:lnTo>
                    <a:pt x="128" y="138"/>
                  </a:lnTo>
                  <a:lnTo>
                    <a:pt x="133" y="136"/>
                  </a:lnTo>
                  <a:lnTo>
                    <a:pt x="138" y="136"/>
                  </a:lnTo>
                  <a:lnTo>
                    <a:pt x="146" y="130"/>
                  </a:lnTo>
                  <a:lnTo>
                    <a:pt x="154" y="128"/>
                  </a:lnTo>
                  <a:lnTo>
                    <a:pt x="159" y="122"/>
                  </a:lnTo>
                  <a:lnTo>
                    <a:pt x="167" y="117"/>
                  </a:lnTo>
                  <a:lnTo>
                    <a:pt x="170" y="112"/>
                  </a:lnTo>
                  <a:lnTo>
                    <a:pt x="175" y="109"/>
                  </a:lnTo>
                  <a:lnTo>
                    <a:pt x="177" y="99"/>
                  </a:lnTo>
                  <a:lnTo>
                    <a:pt x="183" y="91"/>
                  </a:lnTo>
                  <a:lnTo>
                    <a:pt x="183" y="83"/>
                  </a:lnTo>
                  <a:lnTo>
                    <a:pt x="172" y="3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8" name="Freeform 214"/>
            <p:cNvSpPr>
              <a:spLocks/>
            </p:cNvSpPr>
            <p:nvPr/>
          </p:nvSpPr>
          <p:spPr bwMode="auto">
            <a:xfrm>
              <a:off x="3607" y="2599"/>
              <a:ext cx="180" cy="115"/>
            </a:xfrm>
            <a:custGeom>
              <a:avLst/>
              <a:gdLst>
                <a:gd name="T0" fmla="*/ 37 w 180"/>
                <a:gd name="T1" fmla="*/ 44 h 115"/>
                <a:gd name="T2" fmla="*/ 42 w 180"/>
                <a:gd name="T3" fmla="*/ 55 h 115"/>
                <a:gd name="T4" fmla="*/ 50 w 180"/>
                <a:gd name="T5" fmla="*/ 68 h 115"/>
                <a:gd name="T6" fmla="*/ 63 w 180"/>
                <a:gd name="T7" fmla="*/ 78 h 115"/>
                <a:gd name="T8" fmla="*/ 79 w 180"/>
                <a:gd name="T9" fmla="*/ 81 h 115"/>
                <a:gd name="T10" fmla="*/ 94 w 180"/>
                <a:gd name="T11" fmla="*/ 78 h 115"/>
                <a:gd name="T12" fmla="*/ 110 w 180"/>
                <a:gd name="T13" fmla="*/ 76 h 115"/>
                <a:gd name="T14" fmla="*/ 123 w 180"/>
                <a:gd name="T15" fmla="*/ 68 h 115"/>
                <a:gd name="T16" fmla="*/ 133 w 180"/>
                <a:gd name="T17" fmla="*/ 57 h 115"/>
                <a:gd name="T18" fmla="*/ 141 w 180"/>
                <a:gd name="T19" fmla="*/ 37 h 115"/>
                <a:gd name="T20" fmla="*/ 141 w 180"/>
                <a:gd name="T21" fmla="*/ 21 h 115"/>
                <a:gd name="T22" fmla="*/ 141 w 180"/>
                <a:gd name="T23" fmla="*/ 10 h 115"/>
                <a:gd name="T24" fmla="*/ 149 w 180"/>
                <a:gd name="T25" fmla="*/ 5 h 115"/>
                <a:gd name="T26" fmla="*/ 162 w 180"/>
                <a:gd name="T27" fmla="*/ 3 h 115"/>
                <a:gd name="T28" fmla="*/ 175 w 180"/>
                <a:gd name="T29" fmla="*/ 0 h 115"/>
                <a:gd name="T30" fmla="*/ 178 w 180"/>
                <a:gd name="T31" fmla="*/ 3 h 115"/>
                <a:gd name="T32" fmla="*/ 178 w 180"/>
                <a:gd name="T33" fmla="*/ 13 h 115"/>
                <a:gd name="T34" fmla="*/ 180 w 180"/>
                <a:gd name="T35" fmla="*/ 29 h 115"/>
                <a:gd name="T36" fmla="*/ 178 w 180"/>
                <a:gd name="T37" fmla="*/ 50 h 115"/>
                <a:gd name="T38" fmla="*/ 170 w 180"/>
                <a:gd name="T39" fmla="*/ 65 h 115"/>
                <a:gd name="T40" fmla="*/ 157 w 180"/>
                <a:gd name="T41" fmla="*/ 84 h 115"/>
                <a:gd name="T42" fmla="*/ 146 w 180"/>
                <a:gd name="T43" fmla="*/ 91 h 115"/>
                <a:gd name="T44" fmla="*/ 133 w 180"/>
                <a:gd name="T45" fmla="*/ 99 h 115"/>
                <a:gd name="T46" fmla="*/ 120 w 180"/>
                <a:gd name="T47" fmla="*/ 107 h 115"/>
                <a:gd name="T48" fmla="*/ 102 w 180"/>
                <a:gd name="T49" fmla="*/ 112 h 115"/>
                <a:gd name="T50" fmla="*/ 84 w 180"/>
                <a:gd name="T51" fmla="*/ 115 h 115"/>
                <a:gd name="T52" fmla="*/ 68 w 180"/>
                <a:gd name="T53" fmla="*/ 115 h 115"/>
                <a:gd name="T54" fmla="*/ 55 w 180"/>
                <a:gd name="T55" fmla="*/ 112 h 115"/>
                <a:gd name="T56" fmla="*/ 42 w 180"/>
                <a:gd name="T57" fmla="*/ 107 h 115"/>
                <a:gd name="T58" fmla="*/ 24 w 180"/>
                <a:gd name="T59" fmla="*/ 97 h 115"/>
                <a:gd name="T60" fmla="*/ 13 w 180"/>
                <a:gd name="T61" fmla="*/ 81 h 115"/>
                <a:gd name="T62" fmla="*/ 5 w 180"/>
                <a:gd name="T63" fmla="*/ 63 h 115"/>
                <a:gd name="T64" fmla="*/ 3 w 180"/>
                <a:gd name="T65" fmla="*/ 47 h 115"/>
                <a:gd name="T66" fmla="*/ 0 w 180"/>
                <a:gd name="T67" fmla="*/ 34 h 115"/>
                <a:gd name="T68" fmla="*/ 0 w 180"/>
                <a:gd name="T69" fmla="*/ 31 h 115"/>
                <a:gd name="T70" fmla="*/ 37 w 180"/>
                <a:gd name="T71" fmla="*/ 39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15"/>
                <a:gd name="T110" fmla="*/ 180 w 180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15">
                  <a:moveTo>
                    <a:pt x="37" y="39"/>
                  </a:moveTo>
                  <a:lnTo>
                    <a:pt x="37" y="44"/>
                  </a:lnTo>
                  <a:lnTo>
                    <a:pt x="39" y="50"/>
                  </a:lnTo>
                  <a:lnTo>
                    <a:pt x="42" y="55"/>
                  </a:lnTo>
                  <a:lnTo>
                    <a:pt x="45" y="60"/>
                  </a:lnTo>
                  <a:lnTo>
                    <a:pt x="50" y="68"/>
                  </a:lnTo>
                  <a:lnTo>
                    <a:pt x="55" y="76"/>
                  </a:lnTo>
                  <a:lnTo>
                    <a:pt x="63" y="78"/>
                  </a:lnTo>
                  <a:lnTo>
                    <a:pt x="73" y="81"/>
                  </a:lnTo>
                  <a:lnTo>
                    <a:pt x="79" y="81"/>
                  </a:lnTo>
                  <a:lnTo>
                    <a:pt x="86" y="81"/>
                  </a:lnTo>
                  <a:lnTo>
                    <a:pt x="94" y="78"/>
                  </a:lnTo>
                  <a:lnTo>
                    <a:pt x="102" y="78"/>
                  </a:lnTo>
                  <a:lnTo>
                    <a:pt x="110" y="76"/>
                  </a:lnTo>
                  <a:lnTo>
                    <a:pt x="118" y="73"/>
                  </a:lnTo>
                  <a:lnTo>
                    <a:pt x="123" y="68"/>
                  </a:lnTo>
                  <a:lnTo>
                    <a:pt x="128" y="65"/>
                  </a:lnTo>
                  <a:lnTo>
                    <a:pt x="133" y="57"/>
                  </a:lnTo>
                  <a:lnTo>
                    <a:pt x="139" y="47"/>
                  </a:lnTo>
                  <a:lnTo>
                    <a:pt x="141" y="37"/>
                  </a:lnTo>
                  <a:lnTo>
                    <a:pt x="141" y="29"/>
                  </a:lnTo>
                  <a:lnTo>
                    <a:pt x="141" y="21"/>
                  </a:lnTo>
                  <a:lnTo>
                    <a:pt x="141" y="16"/>
                  </a:lnTo>
                  <a:lnTo>
                    <a:pt x="141" y="10"/>
                  </a:lnTo>
                  <a:lnTo>
                    <a:pt x="144" y="8"/>
                  </a:lnTo>
                  <a:lnTo>
                    <a:pt x="149" y="5"/>
                  </a:lnTo>
                  <a:lnTo>
                    <a:pt x="157" y="3"/>
                  </a:lnTo>
                  <a:lnTo>
                    <a:pt x="162" y="3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3"/>
                  </a:lnTo>
                  <a:lnTo>
                    <a:pt x="178" y="8"/>
                  </a:lnTo>
                  <a:lnTo>
                    <a:pt x="178" y="13"/>
                  </a:lnTo>
                  <a:lnTo>
                    <a:pt x="178" y="21"/>
                  </a:lnTo>
                  <a:lnTo>
                    <a:pt x="180" y="29"/>
                  </a:lnTo>
                  <a:lnTo>
                    <a:pt x="178" y="39"/>
                  </a:lnTo>
                  <a:lnTo>
                    <a:pt x="178" y="50"/>
                  </a:lnTo>
                  <a:lnTo>
                    <a:pt x="172" y="57"/>
                  </a:lnTo>
                  <a:lnTo>
                    <a:pt x="170" y="65"/>
                  </a:lnTo>
                  <a:lnTo>
                    <a:pt x="162" y="76"/>
                  </a:lnTo>
                  <a:lnTo>
                    <a:pt x="157" y="84"/>
                  </a:lnTo>
                  <a:lnTo>
                    <a:pt x="152" y="89"/>
                  </a:lnTo>
                  <a:lnTo>
                    <a:pt x="146" y="91"/>
                  </a:lnTo>
                  <a:lnTo>
                    <a:pt x="141" y="97"/>
                  </a:lnTo>
                  <a:lnTo>
                    <a:pt x="133" y="99"/>
                  </a:lnTo>
                  <a:lnTo>
                    <a:pt x="128" y="102"/>
                  </a:lnTo>
                  <a:lnTo>
                    <a:pt x="120" y="107"/>
                  </a:lnTo>
                  <a:lnTo>
                    <a:pt x="110" y="110"/>
                  </a:lnTo>
                  <a:lnTo>
                    <a:pt x="102" y="112"/>
                  </a:lnTo>
                  <a:lnTo>
                    <a:pt x="92" y="112"/>
                  </a:lnTo>
                  <a:lnTo>
                    <a:pt x="84" y="115"/>
                  </a:lnTo>
                  <a:lnTo>
                    <a:pt x="73" y="115"/>
                  </a:lnTo>
                  <a:lnTo>
                    <a:pt x="68" y="115"/>
                  </a:lnTo>
                  <a:lnTo>
                    <a:pt x="60" y="112"/>
                  </a:lnTo>
                  <a:lnTo>
                    <a:pt x="55" y="112"/>
                  </a:lnTo>
                  <a:lnTo>
                    <a:pt x="47" y="110"/>
                  </a:lnTo>
                  <a:lnTo>
                    <a:pt x="42" y="107"/>
                  </a:lnTo>
                  <a:lnTo>
                    <a:pt x="32" y="102"/>
                  </a:lnTo>
                  <a:lnTo>
                    <a:pt x="24" y="97"/>
                  </a:lnTo>
                  <a:lnTo>
                    <a:pt x="16" y="89"/>
                  </a:lnTo>
                  <a:lnTo>
                    <a:pt x="13" y="81"/>
                  </a:lnTo>
                  <a:lnTo>
                    <a:pt x="8" y="70"/>
                  </a:lnTo>
                  <a:lnTo>
                    <a:pt x="5" y="63"/>
                  </a:lnTo>
                  <a:lnTo>
                    <a:pt x="3" y="52"/>
                  </a:lnTo>
                  <a:lnTo>
                    <a:pt x="3" y="47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49" name="Freeform 215"/>
            <p:cNvSpPr>
              <a:spLocks/>
            </p:cNvSpPr>
            <p:nvPr/>
          </p:nvSpPr>
          <p:spPr bwMode="auto">
            <a:xfrm>
              <a:off x="3344" y="2649"/>
              <a:ext cx="21" cy="23"/>
            </a:xfrm>
            <a:custGeom>
              <a:avLst/>
              <a:gdLst>
                <a:gd name="T0" fmla="*/ 2 w 21"/>
                <a:gd name="T1" fmla="*/ 0 h 23"/>
                <a:gd name="T2" fmla="*/ 0 w 21"/>
                <a:gd name="T3" fmla="*/ 13 h 23"/>
                <a:gd name="T4" fmla="*/ 13 w 21"/>
                <a:gd name="T5" fmla="*/ 20 h 23"/>
                <a:gd name="T6" fmla="*/ 18 w 21"/>
                <a:gd name="T7" fmla="*/ 23 h 23"/>
                <a:gd name="T8" fmla="*/ 21 w 21"/>
                <a:gd name="T9" fmla="*/ 7 h 23"/>
                <a:gd name="T10" fmla="*/ 2 w 21"/>
                <a:gd name="T11" fmla="*/ 0 h 23"/>
                <a:gd name="T12" fmla="*/ 2 w 2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3"/>
                <a:gd name="T23" fmla="*/ 21 w 2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3">
                  <a:moveTo>
                    <a:pt x="2" y="0"/>
                  </a:moveTo>
                  <a:lnTo>
                    <a:pt x="0" y="13"/>
                  </a:lnTo>
                  <a:lnTo>
                    <a:pt x="13" y="20"/>
                  </a:lnTo>
                  <a:lnTo>
                    <a:pt x="18" y="23"/>
                  </a:lnTo>
                  <a:lnTo>
                    <a:pt x="2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0" name="Freeform 216"/>
            <p:cNvSpPr>
              <a:spLocks/>
            </p:cNvSpPr>
            <p:nvPr/>
          </p:nvSpPr>
          <p:spPr bwMode="auto">
            <a:xfrm>
              <a:off x="3657" y="2722"/>
              <a:ext cx="21" cy="18"/>
            </a:xfrm>
            <a:custGeom>
              <a:avLst/>
              <a:gdLst>
                <a:gd name="T0" fmla="*/ 0 w 21"/>
                <a:gd name="T1" fmla="*/ 0 h 18"/>
                <a:gd name="T2" fmla="*/ 10 w 21"/>
                <a:gd name="T3" fmla="*/ 0 h 18"/>
                <a:gd name="T4" fmla="*/ 21 w 21"/>
                <a:gd name="T5" fmla="*/ 0 h 18"/>
                <a:gd name="T6" fmla="*/ 21 w 21"/>
                <a:gd name="T7" fmla="*/ 18 h 18"/>
                <a:gd name="T8" fmla="*/ 5 w 21"/>
                <a:gd name="T9" fmla="*/ 15 h 18"/>
                <a:gd name="T10" fmla="*/ 0 w 21"/>
                <a:gd name="T11" fmla="*/ 13 h 18"/>
                <a:gd name="T12" fmla="*/ 0 w 21"/>
                <a:gd name="T13" fmla="*/ 0 h 18"/>
                <a:gd name="T14" fmla="*/ 0 w 21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8"/>
                <a:gd name="T26" fmla="*/ 21 w 2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8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1" name="Freeform 217"/>
            <p:cNvSpPr>
              <a:spLocks/>
            </p:cNvSpPr>
            <p:nvPr/>
          </p:nvSpPr>
          <p:spPr bwMode="auto">
            <a:xfrm>
              <a:off x="3962" y="2787"/>
              <a:ext cx="24" cy="23"/>
            </a:xfrm>
            <a:custGeom>
              <a:avLst/>
              <a:gdLst>
                <a:gd name="T0" fmla="*/ 3 w 24"/>
                <a:gd name="T1" fmla="*/ 0 h 23"/>
                <a:gd name="T2" fmla="*/ 13 w 24"/>
                <a:gd name="T3" fmla="*/ 5 h 23"/>
                <a:gd name="T4" fmla="*/ 24 w 24"/>
                <a:gd name="T5" fmla="*/ 5 h 23"/>
                <a:gd name="T6" fmla="*/ 24 w 24"/>
                <a:gd name="T7" fmla="*/ 23 h 23"/>
                <a:gd name="T8" fmla="*/ 11 w 24"/>
                <a:gd name="T9" fmla="*/ 18 h 23"/>
                <a:gd name="T10" fmla="*/ 0 w 24"/>
                <a:gd name="T11" fmla="*/ 13 h 23"/>
                <a:gd name="T12" fmla="*/ 3 w 24"/>
                <a:gd name="T13" fmla="*/ 0 h 23"/>
                <a:gd name="T14" fmla="*/ 3 w 24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3"/>
                <a:gd name="T26" fmla="*/ 24 w 2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3">
                  <a:moveTo>
                    <a:pt x="3" y="0"/>
                  </a:moveTo>
                  <a:lnTo>
                    <a:pt x="13" y="5"/>
                  </a:lnTo>
                  <a:lnTo>
                    <a:pt x="24" y="5"/>
                  </a:lnTo>
                  <a:lnTo>
                    <a:pt x="24" y="23"/>
                  </a:lnTo>
                  <a:lnTo>
                    <a:pt x="11" y="18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2" name="Freeform 218"/>
            <p:cNvSpPr>
              <a:spLocks/>
            </p:cNvSpPr>
            <p:nvPr/>
          </p:nvSpPr>
          <p:spPr bwMode="auto">
            <a:xfrm>
              <a:off x="4270" y="2857"/>
              <a:ext cx="21" cy="19"/>
            </a:xfrm>
            <a:custGeom>
              <a:avLst/>
              <a:gdLst>
                <a:gd name="T0" fmla="*/ 3 w 21"/>
                <a:gd name="T1" fmla="*/ 0 h 19"/>
                <a:gd name="T2" fmla="*/ 13 w 21"/>
                <a:gd name="T3" fmla="*/ 6 h 19"/>
                <a:gd name="T4" fmla="*/ 21 w 21"/>
                <a:gd name="T5" fmla="*/ 6 h 19"/>
                <a:gd name="T6" fmla="*/ 21 w 21"/>
                <a:gd name="T7" fmla="*/ 19 h 19"/>
                <a:gd name="T8" fmla="*/ 11 w 21"/>
                <a:gd name="T9" fmla="*/ 19 h 19"/>
                <a:gd name="T10" fmla="*/ 0 w 21"/>
                <a:gd name="T11" fmla="*/ 13 h 19"/>
                <a:gd name="T12" fmla="*/ 3 w 21"/>
                <a:gd name="T13" fmla="*/ 0 h 19"/>
                <a:gd name="T14" fmla="*/ 3 w 21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3" y="0"/>
                  </a:moveTo>
                  <a:lnTo>
                    <a:pt x="13" y="6"/>
                  </a:lnTo>
                  <a:lnTo>
                    <a:pt x="21" y="6"/>
                  </a:lnTo>
                  <a:lnTo>
                    <a:pt x="21" y="19"/>
                  </a:lnTo>
                  <a:lnTo>
                    <a:pt x="11" y="19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3" name="Freeform 219"/>
            <p:cNvSpPr>
              <a:spLocks/>
            </p:cNvSpPr>
            <p:nvPr/>
          </p:nvSpPr>
          <p:spPr bwMode="auto">
            <a:xfrm>
              <a:off x="4160" y="3118"/>
              <a:ext cx="19" cy="18"/>
            </a:xfrm>
            <a:custGeom>
              <a:avLst/>
              <a:gdLst>
                <a:gd name="T0" fmla="*/ 0 w 19"/>
                <a:gd name="T1" fmla="*/ 0 h 18"/>
                <a:gd name="T2" fmla="*/ 8 w 19"/>
                <a:gd name="T3" fmla="*/ 5 h 18"/>
                <a:gd name="T4" fmla="*/ 19 w 19"/>
                <a:gd name="T5" fmla="*/ 5 h 18"/>
                <a:gd name="T6" fmla="*/ 19 w 19"/>
                <a:gd name="T7" fmla="*/ 18 h 18"/>
                <a:gd name="T8" fmla="*/ 8 w 19"/>
                <a:gd name="T9" fmla="*/ 16 h 18"/>
                <a:gd name="T10" fmla="*/ 0 w 19"/>
                <a:gd name="T11" fmla="*/ 13 h 18"/>
                <a:gd name="T12" fmla="*/ 0 w 19"/>
                <a:gd name="T13" fmla="*/ 0 h 18"/>
                <a:gd name="T14" fmla="*/ 0 w 19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8"/>
                <a:gd name="T26" fmla="*/ 19 w 1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8">
                  <a:moveTo>
                    <a:pt x="0" y="0"/>
                  </a:moveTo>
                  <a:lnTo>
                    <a:pt x="8" y="5"/>
                  </a:lnTo>
                  <a:lnTo>
                    <a:pt x="19" y="5"/>
                  </a:lnTo>
                  <a:lnTo>
                    <a:pt x="19" y="18"/>
                  </a:lnTo>
                  <a:lnTo>
                    <a:pt x="8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4" name="Freeform 220"/>
            <p:cNvSpPr>
              <a:spLocks/>
            </p:cNvSpPr>
            <p:nvPr/>
          </p:nvSpPr>
          <p:spPr bwMode="auto">
            <a:xfrm>
              <a:off x="3853" y="3050"/>
              <a:ext cx="18" cy="19"/>
            </a:xfrm>
            <a:custGeom>
              <a:avLst/>
              <a:gdLst>
                <a:gd name="T0" fmla="*/ 0 w 18"/>
                <a:gd name="T1" fmla="*/ 0 h 19"/>
                <a:gd name="T2" fmla="*/ 10 w 18"/>
                <a:gd name="T3" fmla="*/ 6 h 19"/>
                <a:gd name="T4" fmla="*/ 18 w 18"/>
                <a:gd name="T5" fmla="*/ 6 h 19"/>
                <a:gd name="T6" fmla="*/ 18 w 18"/>
                <a:gd name="T7" fmla="*/ 19 h 19"/>
                <a:gd name="T8" fmla="*/ 7 w 18"/>
                <a:gd name="T9" fmla="*/ 16 h 19"/>
                <a:gd name="T10" fmla="*/ 0 w 18"/>
                <a:gd name="T11" fmla="*/ 13 h 19"/>
                <a:gd name="T12" fmla="*/ 0 w 18"/>
                <a:gd name="T13" fmla="*/ 0 h 19"/>
                <a:gd name="T14" fmla="*/ 0 w 1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9"/>
                <a:gd name="T26" fmla="*/ 18 w 18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9">
                  <a:moveTo>
                    <a:pt x="0" y="0"/>
                  </a:moveTo>
                  <a:lnTo>
                    <a:pt x="10" y="6"/>
                  </a:lnTo>
                  <a:lnTo>
                    <a:pt x="18" y="6"/>
                  </a:lnTo>
                  <a:lnTo>
                    <a:pt x="18" y="19"/>
                  </a:lnTo>
                  <a:lnTo>
                    <a:pt x="7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5" name="Freeform 221"/>
            <p:cNvSpPr>
              <a:spLocks/>
            </p:cNvSpPr>
            <p:nvPr/>
          </p:nvSpPr>
          <p:spPr bwMode="auto">
            <a:xfrm>
              <a:off x="3542" y="2983"/>
              <a:ext cx="24" cy="18"/>
            </a:xfrm>
            <a:custGeom>
              <a:avLst/>
              <a:gdLst>
                <a:gd name="T0" fmla="*/ 3 w 24"/>
                <a:gd name="T1" fmla="*/ 0 h 18"/>
                <a:gd name="T2" fmla="*/ 10 w 24"/>
                <a:gd name="T3" fmla="*/ 2 h 18"/>
                <a:gd name="T4" fmla="*/ 24 w 24"/>
                <a:gd name="T5" fmla="*/ 5 h 18"/>
                <a:gd name="T6" fmla="*/ 24 w 24"/>
                <a:gd name="T7" fmla="*/ 18 h 18"/>
                <a:gd name="T8" fmla="*/ 10 w 24"/>
                <a:gd name="T9" fmla="*/ 15 h 18"/>
                <a:gd name="T10" fmla="*/ 0 w 24"/>
                <a:gd name="T11" fmla="*/ 7 h 18"/>
                <a:gd name="T12" fmla="*/ 3 w 24"/>
                <a:gd name="T13" fmla="*/ 0 h 18"/>
                <a:gd name="T14" fmla="*/ 3 w 2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8"/>
                <a:gd name="T26" fmla="*/ 24 w 2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8">
                  <a:moveTo>
                    <a:pt x="3" y="0"/>
                  </a:moveTo>
                  <a:lnTo>
                    <a:pt x="10" y="2"/>
                  </a:lnTo>
                  <a:lnTo>
                    <a:pt x="24" y="5"/>
                  </a:lnTo>
                  <a:lnTo>
                    <a:pt x="24" y="18"/>
                  </a:lnTo>
                  <a:lnTo>
                    <a:pt x="10" y="15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6" name="Freeform 222"/>
            <p:cNvSpPr>
              <a:spLocks/>
            </p:cNvSpPr>
            <p:nvPr/>
          </p:nvSpPr>
          <p:spPr bwMode="auto">
            <a:xfrm>
              <a:off x="3234" y="2915"/>
              <a:ext cx="24" cy="13"/>
            </a:xfrm>
            <a:custGeom>
              <a:avLst/>
              <a:gdLst>
                <a:gd name="T0" fmla="*/ 0 w 24"/>
                <a:gd name="T1" fmla="*/ 0 h 13"/>
                <a:gd name="T2" fmla="*/ 13 w 24"/>
                <a:gd name="T3" fmla="*/ 2 h 13"/>
                <a:gd name="T4" fmla="*/ 24 w 24"/>
                <a:gd name="T5" fmla="*/ 2 h 13"/>
                <a:gd name="T6" fmla="*/ 24 w 24"/>
                <a:gd name="T7" fmla="*/ 13 h 13"/>
                <a:gd name="T8" fmla="*/ 11 w 24"/>
                <a:gd name="T9" fmla="*/ 13 h 13"/>
                <a:gd name="T10" fmla="*/ 0 w 24"/>
                <a:gd name="T11" fmla="*/ 8 h 13"/>
                <a:gd name="T12" fmla="*/ 0 w 24"/>
                <a:gd name="T13" fmla="*/ 0 h 13"/>
                <a:gd name="T14" fmla="*/ 0 w 24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3"/>
                <a:gd name="T26" fmla="*/ 24 w 24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3">
                  <a:moveTo>
                    <a:pt x="0" y="0"/>
                  </a:moveTo>
                  <a:lnTo>
                    <a:pt x="13" y="2"/>
                  </a:lnTo>
                  <a:lnTo>
                    <a:pt x="24" y="2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7" name="Freeform 223"/>
            <p:cNvSpPr>
              <a:spLocks/>
            </p:cNvSpPr>
            <p:nvPr/>
          </p:nvSpPr>
          <p:spPr bwMode="auto">
            <a:xfrm>
              <a:off x="3297" y="2899"/>
              <a:ext cx="41" cy="31"/>
            </a:xfrm>
            <a:custGeom>
              <a:avLst/>
              <a:gdLst>
                <a:gd name="T0" fmla="*/ 0 w 41"/>
                <a:gd name="T1" fmla="*/ 16 h 31"/>
                <a:gd name="T2" fmla="*/ 18 w 41"/>
                <a:gd name="T3" fmla="*/ 13 h 31"/>
                <a:gd name="T4" fmla="*/ 39 w 41"/>
                <a:gd name="T5" fmla="*/ 0 h 31"/>
                <a:gd name="T6" fmla="*/ 41 w 41"/>
                <a:gd name="T7" fmla="*/ 16 h 31"/>
                <a:gd name="T8" fmla="*/ 26 w 41"/>
                <a:gd name="T9" fmla="*/ 26 h 31"/>
                <a:gd name="T10" fmla="*/ 2 w 41"/>
                <a:gd name="T11" fmla="*/ 31 h 31"/>
                <a:gd name="T12" fmla="*/ 0 w 41"/>
                <a:gd name="T13" fmla="*/ 16 h 31"/>
                <a:gd name="T14" fmla="*/ 0 w 41"/>
                <a:gd name="T15" fmla="*/ 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1"/>
                <a:gd name="T26" fmla="*/ 41 w 4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1">
                  <a:moveTo>
                    <a:pt x="0" y="16"/>
                  </a:moveTo>
                  <a:lnTo>
                    <a:pt x="18" y="13"/>
                  </a:lnTo>
                  <a:lnTo>
                    <a:pt x="39" y="0"/>
                  </a:lnTo>
                  <a:lnTo>
                    <a:pt x="41" y="16"/>
                  </a:lnTo>
                  <a:lnTo>
                    <a:pt x="26" y="26"/>
                  </a:lnTo>
                  <a:lnTo>
                    <a:pt x="2" y="3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8" name="Freeform 224"/>
            <p:cNvSpPr>
              <a:spLocks/>
            </p:cNvSpPr>
            <p:nvPr/>
          </p:nvSpPr>
          <p:spPr bwMode="auto">
            <a:xfrm>
              <a:off x="3612" y="2967"/>
              <a:ext cx="40" cy="31"/>
            </a:xfrm>
            <a:custGeom>
              <a:avLst/>
              <a:gdLst>
                <a:gd name="T0" fmla="*/ 0 w 40"/>
                <a:gd name="T1" fmla="*/ 16 h 31"/>
                <a:gd name="T2" fmla="*/ 19 w 40"/>
                <a:gd name="T3" fmla="*/ 10 h 31"/>
                <a:gd name="T4" fmla="*/ 34 w 40"/>
                <a:gd name="T5" fmla="*/ 0 h 31"/>
                <a:gd name="T6" fmla="*/ 40 w 40"/>
                <a:gd name="T7" fmla="*/ 10 h 31"/>
                <a:gd name="T8" fmla="*/ 29 w 40"/>
                <a:gd name="T9" fmla="*/ 18 h 31"/>
                <a:gd name="T10" fmla="*/ 16 w 40"/>
                <a:gd name="T11" fmla="*/ 26 h 31"/>
                <a:gd name="T12" fmla="*/ 3 w 40"/>
                <a:gd name="T13" fmla="*/ 31 h 31"/>
                <a:gd name="T14" fmla="*/ 0 w 40"/>
                <a:gd name="T15" fmla="*/ 16 h 31"/>
                <a:gd name="T16" fmla="*/ 0 w 40"/>
                <a:gd name="T17" fmla="*/ 1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1"/>
                <a:gd name="T29" fmla="*/ 40 w 4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1">
                  <a:moveTo>
                    <a:pt x="0" y="16"/>
                  </a:moveTo>
                  <a:lnTo>
                    <a:pt x="19" y="10"/>
                  </a:lnTo>
                  <a:lnTo>
                    <a:pt x="34" y="0"/>
                  </a:lnTo>
                  <a:lnTo>
                    <a:pt x="40" y="10"/>
                  </a:lnTo>
                  <a:lnTo>
                    <a:pt x="29" y="18"/>
                  </a:lnTo>
                  <a:lnTo>
                    <a:pt x="16" y="26"/>
                  </a:lnTo>
                  <a:lnTo>
                    <a:pt x="3" y="3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59" name="Freeform 225"/>
            <p:cNvSpPr>
              <a:spLocks/>
            </p:cNvSpPr>
            <p:nvPr/>
          </p:nvSpPr>
          <p:spPr bwMode="auto">
            <a:xfrm>
              <a:off x="3915" y="3037"/>
              <a:ext cx="45" cy="29"/>
            </a:xfrm>
            <a:custGeom>
              <a:avLst/>
              <a:gdLst>
                <a:gd name="T0" fmla="*/ 0 w 45"/>
                <a:gd name="T1" fmla="*/ 13 h 29"/>
                <a:gd name="T2" fmla="*/ 16 w 45"/>
                <a:gd name="T3" fmla="*/ 11 h 29"/>
                <a:gd name="T4" fmla="*/ 32 w 45"/>
                <a:gd name="T5" fmla="*/ 3 h 29"/>
                <a:gd name="T6" fmla="*/ 37 w 45"/>
                <a:gd name="T7" fmla="*/ 0 h 29"/>
                <a:gd name="T8" fmla="*/ 45 w 45"/>
                <a:gd name="T9" fmla="*/ 11 h 29"/>
                <a:gd name="T10" fmla="*/ 34 w 45"/>
                <a:gd name="T11" fmla="*/ 19 h 29"/>
                <a:gd name="T12" fmla="*/ 16 w 45"/>
                <a:gd name="T13" fmla="*/ 26 h 29"/>
                <a:gd name="T14" fmla="*/ 3 w 45"/>
                <a:gd name="T15" fmla="*/ 29 h 29"/>
                <a:gd name="T16" fmla="*/ 0 w 45"/>
                <a:gd name="T17" fmla="*/ 13 h 29"/>
                <a:gd name="T18" fmla="*/ 0 w 45"/>
                <a:gd name="T19" fmla="*/ 13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9"/>
                <a:gd name="T32" fmla="*/ 45 w 4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9">
                  <a:moveTo>
                    <a:pt x="0" y="13"/>
                  </a:moveTo>
                  <a:lnTo>
                    <a:pt x="16" y="11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5" y="11"/>
                  </a:lnTo>
                  <a:lnTo>
                    <a:pt x="34" y="19"/>
                  </a:lnTo>
                  <a:lnTo>
                    <a:pt x="16" y="26"/>
                  </a:lnTo>
                  <a:lnTo>
                    <a:pt x="3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0" name="Freeform 226"/>
            <p:cNvSpPr>
              <a:spLocks/>
            </p:cNvSpPr>
            <p:nvPr/>
          </p:nvSpPr>
          <p:spPr bwMode="auto">
            <a:xfrm>
              <a:off x="4221" y="3103"/>
              <a:ext cx="46" cy="33"/>
            </a:xfrm>
            <a:custGeom>
              <a:avLst/>
              <a:gdLst>
                <a:gd name="T0" fmla="*/ 0 w 46"/>
                <a:gd name="T1" fmla="*/ 15 h 33"/>
                <a:gd name="T2" fmla="*/ 15 w 46"/>
                <a:gd name="T3" fmla="*/ 13 h 33"/>
                <a:gd name="T4" fmla="*/ 36 w 46"/>
                <a:gd name="T5" fmla="*/ 5 h 33"/>
                <a:gd name="T6" fmla="*/ 44 w 46"/>
                <a:gd name="T7" fmla="*/ 0 h 33"/>
                <a:gd name="T8" fmla="*/ 46 w 46"/>
                <a:gd name="T9" fmla="*/ 15 h 33"/>
                <a:gd name="T10" fmla="*/ 33 w 46"/>
                <a:gd name="T11" fmla="*/ 23 h 33"/>
                <a:gd name="T12" fmla="*/ 18 w 46"/>
                <a:gd name="T13" fmla="*/ 28 h 33"/>
                <a:gd name="T14" fmla="*/ 5 w 46"/>
                <a:gd name="T15" fmla="*/ 33 h 33"/>
                <a:gd name="T16" fmla="*/ 0 w 46"/>
                <a:gd name="T17" fmla="*/ 15 h 33"/>
                <a:gd name="T18" fmla="*/ 0 w 46"/>
                <a:gd name="T19" fmla="*/ 15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3"/>
                <a:gd name="T32" fmla="*/ 46 w 4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3">
                  <a:moveTo>
                    <a:pt x="0" y="15"/>
                  </a:moveTo>
                  <a:lnTo>
                    <a:pt x="15" y="13"/>
                  </a:lnTo>
                  <a:lnTo>
                    <a:pt x="36" y="5"/>
                  </a:lnTo>
                  <a:lnTo>
                    <a:pt x="44" y="0"/>
                  </a:lnTo>
                  <a:lnTo>
                    <a:pt x="46" y="15"/>
                  </a:lnTo>
                  <a:lnTo>
                    <a:pt x="33" y="23"/>
                  </a:lnTo>
                  <a:lnTo>
                    <a:pt x="18" y="28"/>
                  </a:lnTo>
                  <a:lnTo>
                    <a:pt x="5" y="3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1" name="Freeform 227"/>
            <p:cNvSpPr>
              <a:spLocks/>
            </p:cNvSpPr>
            <p:nvPr/>
          </p:nvSpPr>
          <p:spPr bwMode="auto">
            <a:xfrm>
              <a:off x="4335" y="2844"/>
              <a:ext cx="42" cy="32"/>
            </a:xfrm>
            <a:custGeom>
              <a:avLst/>
              <a:gdLst>
                <a:gd name="T0" fmla="*/ 0 w 42"/>
                <a:gd name="T1" fmla="*/ 13 h 32"/>
                <a:gd name="T2" fmla="*/ 19 w 42"/>
                <a:gd name="T3" fmla="*/ 11 h 32"/>
                <a:gd name="T4" fmla="*/ 37 w 42"/>
                <a:gd name="T5" fmla="*/ 0 h 32"/>
                <a:gd name="T6" fmla="*/ 42 w 42"/>
                <a:gd name="T7" fmla="*/ 13 h 32"/>
                <a:gd name="T8" fmla="*/ 29 w 42"/>
                <a:gd name="T9" fmla="*/ 24 h 32"/>
                <a:gd name="T10" fmla="*/ 16 w 42"/>
                <a:gd name="T11" fmla="*/ 29 h 32"/>
                <a:gd name="T12" fmla="*/ 0 w 42"/>
                <a:gd name="T13" fmla="*/ 32 h 32"/>
                <a:gd name="T14" fmla="*/ 0 w 42"/>
                <a:gd name="T15" fmla="*/ 13 h 32"/>
                <a:gd name="T16" fmla="*/ 0 w 42"/>
                <a:gd name="T17" fmla="*/ 1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2"/>
                <a:gd name="T29" fmla="*/ 42 w 4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2">
                  <a:moveTo>
                    <a:pt x="0" y="13"/>
                  </a:moveTo>
                  <a:lnTo>
                    <a:pt x="19" y="11"/>
                  </a:lnTo>
                  <a:lnTo>
                    <a:pt x="37" y="0"/>
                  </a:lnTo>
                  <a:lnTo>
                    <a:pt x="42" y="13"/>
                  </a:lnTo>
                  <a:lnTo>
                    <a:pt x="29" y="24"/>
                  </a:lnTo>
                  <a:lnTo>
                    <a:pt x="16" y="29"/>
                  </a:lnTo>
                  <a:lnTo>
                    <a:pt x="0" y="3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2" name="Freeform 228"/>
            <p:cNvSpPr>
              <a:spLocks/>
            </p:cNvSpPr>
            <p:nvPr/>
          </p:nvSpPr>
          <p:spPr bwMode="auto">
            <a:xfrm>
              <a:off x="4030" y="2776"/>
              <a:ext cx="37" cy="29"/>
            </a:xfrm>
            <a:custGeom>
              <a:avLst/>
              <a:gdLst>
                <a:gd name="T0" fmla="*/ 0 w 37"/>
                <a:gd name="T1" fmla="*/ 13 h 29"/>
                <a:gd name="T2" fmla="*/ 13 w 37"/>
                <a:gd name="T3" fmla="*/ 8 h 29"/>
                <a:gd name="T4" fmla="*/ 31 w 37"/>
                <a:gd name="T5" fmla="*/ 0 h 29"/>
                <a:gd name="T6" fmla="*/ 37 w 37"/>
                <a:gd name="T7" fmla="*/ 11 h 29"/>
                <a:gd name="T8" fmla="*/ 29 w 37"/>
                <a:gd name="T9" fmla="*/ 19 h 29"/>
                <a:gd name="T10" fmla="*/ 13 w 37"/>
                <a:gd name="T11" fmla="*/ 27 h 29"/>
                <a:gd name="T12" fmla="*/ 5 w 37"/>
                <a:gd name="T13" fmla="*/ 29 h 29"/>
                <a:gd name="T14" fmla="*/ 0 w 37"/>
                <a:gd name="T15" fmla="*/ 13 h 29"/>
                <a:gd name="T16" fmla="*/ 0 w 37"/>
                <a:gd name="T17" fmla="*/ 13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9"/>
                <a:gd name="T29" fmla="*/ 37 w 3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9">
                  <a:moveTo>
                    <a:pt x="0" y="13"/>
                  </a:moveTo>
                  <a:lnTo>
                    <a:pt x="13" y="8"/>
                  </a:lnTo>
                  <a:lnTo>
                    <a:pt x="31" y="0"/>
                  </a:lnTo>
                  <a:lnTo>
                    <a:pt x="37" y="11"/>
                  </a:lnTo>
                  <a:lnTo>
                    <a:pt x="29" y="19"/>
                  </a:lnTo>
                  <a:lnTo>
                    <a:pt x="13" y="27"/>
                  </a:lnTo>
                  <a:lnTo>
                    <a:pt x="5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3" name="Freeform 229"/>
            <p:cNvSpPr>
              <a:spLocks/>
            </p:cNvSpPr>
            <p:nvPr/>
          </p:nvSpPr>
          <p:spPr bwMode="auto">
            <a:xfrm>
              <a:off x="3727" y="2706"/>
              <a:ext cx="34" cy="29"/>
            </a:xfrm>
            <a:custGeom>
              <a:avLst/>
              <a:gdLst>
                <a:gd name="T0" fmla="*/ 0 w 34"/>
                <a:gd name="T1" fmla="*/ 16 h 29"/>
                <a:gd name="T2" fmla="*/ 13 w 34"/>
                <a:gd name="T3" fmla="*/ 10 h 29"/>
                <a:gd name="T4" fmla="*/ 32 w 34"/>
                <a:gd name="T5" fmla="*/ 0 h 29"/>
                <a:gd name="T6" fmla="*/ 34 w 34"/>
                <a:gd name="T7" fmla="*/ 10 h 29"/>
                <a:gd name="T8" fmla="*/ 24 w 34"/>
                <a:gd name="T9" fmla="*/ 21 h 29"/>
                <a:gd name="T10" fmla="*/ 8 w 34"/>
                <a:gd name="T11" fmla="*/ 29 h 29"/>
                <a:gd name="T12" fmla="*/ 0 w 34"/>
                <a:gd name="T13" fmla="*/ 29 h 29"/>
                <a:gd name="T14" fmla="*/ 0 w 34"/>
                <a:gd name="T15" fmla="*/ 16 h 29"/>
                <a:gd name="T16" fmla="*/ 0 w 34"/>
                <a:gd name="T17" fmla="*/ 1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9"/>
                <a:gd name="T29" fmla="*/ 34 w 3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9">
                  <a:moveTo>
                    <a:pt x="0" y="16"/>
                  </a:moveTo>
                  <a:lnTo>
                    <a:pt x="13" y="10"/>
                  </a:lnTo>
                  <a:lnTo>
                    <a:pt x="32" y="0"/>
                  </a:lnTo>
                  <a:lnTo>
                    <a:pt x="34" y="10"/>
                  </a:lnTo>
                  <a:lnTo>
                    <a:pt x="24" y="21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4" name="Freeform 230"/>
            <p:cNvSpPr>
              <a:spLocks/>
            </p:cNvSpPr>
            <p:nvPr/>
          </p:nvSpPr>
          <p:spPr bwMode="auto">
            <a:xfrm>
              <a:off x="3406" y="2633"/>
              <a:ext cx="50" cy="34"/>
            </a:xfrm>
            <a:custGeom>
              <a:avLst/>
              <a:gdLst>
                <a:gd name="T0" fmla="*/ 0 w 50"/>
                <a:gd name="T1" fmla="*/ 21 h 34"/>
                <a:gd name="T2" fmla="*/ 19 w 50"/>
                <a:gd name="T3" fmla="*/ 16 h 34"/>
                <a:gd name="T4" fmla="*/ 37 w 50"/>
                <a:gd name="T5" fmla="*/ 5 h 34"/>
                <a:gd name="T6" fmla="*/ 45 w 50"/>
                <a:gd name="T7" fmla="*/ 0 h 34"/>
                <a:gd name="T8" fmla="*/ 50 w 50"/>
                <a:gd name="T9" fmla="*/ 13 h 34"/>
                <a:gd name="T10" fmla="*/ 37 w 50"/>
                <a:gd name="T11" fmla="*/ 21 h 34"/>
                <a:gd name="T12" fmla="*/ 19 w 50"/>
                <a:gd name="T13" fmla="*/ 29 h 34"/>
                <a:gd name="T14" fmla="*/ 3 w 50"/>
                <a:gd name="T15" fmla="*/ 34 h 34"/>
                <a:gd name="T16" fmla="*/ 0 w 50"/>
                <a:gd name="T17" fmla="*/ 21 h 34"/>
                <a:gd name="T18" fmla="*/ 0 w 50"/>
                <a:gd name="T19" fmla="*/ 2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0" y="21"/>
                  </a:moveTo>
                  <a:lnTo>
                    <a:pt x="19" y="16"/>
                  </a:lnTo>
                  <a:lnTo>
                    <a:pt x="37" y="5"/>
                  </a:lnTo>
                  <a:lnTo>
                    <a:pt x="45" y="0"/>
                  </a:lnTo>
                  <a:lnTo>
                    <a:pt x="50" y="13"/>
                  </a:lnTo>
                  <a:lnTo>
                    <a:pt x="37" y="21"/>
                  </a:lnTo>
                  <a:lnTo>
                    <a:pt x="19" y="29"/>
                  </a:lnTo>
                  <a:lnTo>
                    <a:pt x="3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5" name="Freeform 231"/>
            <p:cNvSpPr>
              <a:spLocks/>
            </p:cNvSpPr>
            <p:nvPr/>
          </p:nvSpPr>
          <p:spPr bwMode="auto">
            <a:xfrm>
              <a:off x="4304" y="2729"/>
              <a:ext cx="193" cy="462"/>
            </a:xfrm>
            <a:custGeom>
              <a:avLst/>
              <a:gdLst>
                <a:gd name="T0" fmla="*/ 136 w 193"/>
                <a:gd name="T1" fmla="*/ 0 h 462"/>
                <a:gd name="T2" fmla="*/ 170 w 193"/>
                <a:gd name="T3" fmla="*/ 11 h 462"/>
                <a:gd name="T4" fmla="*/ 188 w 193"/>
                <a:gd name="T5" fmla="*/ 34 h 462"/>
                <a:gd name="T6" fmla="*/ 193 w 193"/>
                <a:gd name="T7" fmla="*/ 55 h 462"/>
                <a:gd name="T8" fmla="*/ 188 w 193"/>
                <a:gd name="T9" fmla="*/ 107 h 462"/>
                <a:gd name="T10" fmla="*/ 130 w 193"/>
                <a:gd name="T11" fmla="*/ 280 h 462"/>
                <a:gd name="T12" fmla="*/ 86 w 193"/>
                <a:gd name="T13" fmla="*/ 428 h 462"/>
                <a:gd name="T14" fmla="*/ 70 w 193"/>
                <a:gd name="T15" fmla="*/ 449 h 462"/>
                <a:gd name="T16" fmla="*/ 50 w 193"/>
                <a:gd name="T17" fmla="*/ 462 h 462"/>
                <a:gd name="T18" fmla="*/ 23 w 193"/>
                <a:gd name="T19" fmla="*/ 447 h 462"/>
                <a:gd name="T20" fmla="*/ 16 w 193"/>
                <a:gd name="T21" fmla="*/ 439 h 462"/>
                <a:gd name="T22" fmla="*/ 39 w 193"/>
                <a:gd name="T23" fmla="*/ 421 h 462"/>
                <a:gd name="T24" fmla="*/ 60 w 193"/>
                <a:gd name="T25" fmla="*/ 379 h 462"/>
                <a:gd name="T26" fmla="*/ 68 w 193"/>
                <a:gd name="T27" fmla="*/ 350 h 462"/>
                <a:gd name="T28" fmla="*/ 31 w 193"/>
                <a:gd name="T29" fmla="*/ 267 h 462"/>
                <a:gd name="T30" fmla="*/ 0 w 193"/>
                <a:gd name="T31" fmla="*/ 233 h 462"/>
                <a:gd name="T32" fmla="*/ 42 w 193"/>
                <a:gd name="T33" fmla="*/ 230 h 462"/>
                <a:gd name="T34" fmla="*/ 91 w 193"/>
                <a:gd name="T35" fmla="*/ 212 h 462"/>
                <a:gd name="T36" fmla="*/ 133 w 193"/>
                <a:gd name="T37" fmla="*/ 186 h 462"/>
                <a:gd name="T38" fmla="*/ 157 w 193"/>
                <a:gd name="T39" fmla="*/ 154 h 462"/>
                <a:gd name="T40" fmla="*/ 170 w 193"/>
                <a:gd name="T41" fmla="*/ 118 h 462"/>
                <a:gd name="T42" fmla="*/ 162 w 193"/>
                <a:gd name="T43" fmla="*/ 79 h 462"/>
                <a:gd name="T44" fmla="*/ 136 w 193"/>
                <a:gd name="T45" fmla="*/ 0 h 462"/>
                <a:gd name="T46" fmla="*/ 136 w 193"/>
                <a:gd name="T47" fmla="*/ 0 h 4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3"/>
                <a:gd name="T73" fmla="*/ 0 h 462"/>
                <a:gd name="T74" fmla="*/ 193 w 193"/>
                <a:gd name="T75" fmla="*/ 462 h 4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3" h="462">
                  <a:moveTo>
                    <a:pt x="136" y="0"/>
                  </a:moveTo>
                  <a:lnTo>
                    <a:pt x="170" y="11"/>
                  </a:lnTo>
                  <a:lnTo>
                    <a:pt x="188" y="34"/>
                  </a:lnTo>
                  <a:lnTo>
                    <a:pt x="193" y="55"/>
                  </a:lnTo>
                  <a:lnTo>
                    <a:pt x="188" y="107"/>
                  </a:lnTo>
                  <a:lnTo>
                    <a:pt x="130" y="280"/>
                  </a:lnTo>
                  <a:lnTo>
                    <a:pt x="86" y="428"/>
                  </a:lnTo>
                  <a:lnTo>
                    <a:pt x="70" y="449"/>
                  </a:lnTo>
                  <a:lnTo>
                    <a:pt x="50" y="462"/>
                  </a:lnTo>
                  <a:lnTo>
                    <a:pt x="23" y="447"/>
                  </a:lnTo>
                  <a:lnTo>
                    <a:pt x="16" y="439"/>
                  </a:lnTo>
                  <a:lnTo>
                    <a:pt x="39" y="421"/>
                  </a:lnTo>
                  <a:lnTo>
                    <a:pt x="60" y="379"/>
                  </a:lnTo>
                  <a:lnTo>
                    <a:pt x="68" y="350"/>
                  </a:lnTo>
                  <a:lnTo>
                    <a:pt x="31" y="267"/>
                  </a:lnTo>
                  <a:lnTo>
                    <a:pt x="0" y="233"/>
                  </a:lnTo>
                  <a:lnTo>
                    <a:pt x="42" y="230"/>
                  </a:lnTo>
                  <a:lnTo>
                    <a:pt x="91" y="212"/>
                  </a:lnTo>
                  <a:lnTo>
                    <a:pt x="133" y="186"/>
                  </a:lnTo>
                  <a:lnTo>
                    <a:pt x="157" y="154"/>
                  </a:lnTo>
                  <a:lnTo>
                    <a:pt x="170" y="118"/>
                  </a:lnTo>
                  <a:lnTo>
                    <a:pt x="162" y="7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6" name="Freeform 232"/>
            <p:cNvSpPr>
              <a:spLocks/>
            </p:cNvSpPr>
            <p:nvPr/>
          </p:nvSpPr>
          <p:spPr bwMode="auto">
            <a:xfrm>
              <a:off x="3346" y="2508"/>
              <a:ext cx="264" cy="511"/>
            </a:xfrm>
            <a:custGeom>
              <a:avLst/>
              <a:gdLst>
                <a:gd name="T0" fmla="*/ 154 w 264"/>
                <a:gd name="T1" fmla="*/ 0 h 511"/>
                <a:gd name="T2" fmla="*/ 264 w 264"/>
                <a:gd name="T3" fmla="*/ 26 h 511"/>
                <a:gd name="T4" fmla="*/ 243 w 264"/>
                <a:gd name="T5" fmla="*/ 44 h 511"/>
                <a:gd name="T6" fmla="*/ 227 w 264"/>
                <a:gd name="T7" fmla="*/ 78 h 511"/>
                <a:gd name="T8" fmla="*/ 217 w 264"/>
                <a:gd name="T9" fmla="*/ 216 h 511"/>
                <a:gd name="T10" fmla="*/ 222 w 264"/>
                <a:gd name="T11" fmla="*/ 240 h 511"/>
                <a:gd name="T12" fmla="*/ 246 w 264"/>
                <a:gd name="T13" fmla="*/ 268 h 511"/>
                <a:gd name="T14" fmla="*/ 201 w 264"/>
                <a:gd name="T15" fmla="*/ 271 h 511"/>
                <a:gd name="T16" fmla="*/ 157 w 264"/>
                <a:gd name="T17" fmla="*/ 292 h 511"/>
                <a:gd name="T18" fmla="*/ 126 w 264"/>
                <a:gd name="T19" fmla="*/ 326 h 511"/>
                <a:gd name="T20" fmla="*/ 113 w 264"/>
                <a:gd name="T21" fmla="*/ 399 h 511"/>
                <a:gd name="T22" fmla="*/ 99 w 264"/>
                <a:gd name="T23" fmla="*/ 511 h 511"/>
                <a:gd name="T24" fmla="*/ 0 w 264"/>
                <a:gd name="T25" fmla="*/ 493 h 511"/>
                <a:gd name="T26" fmla="*/ 42 w 264"/>
                <a:gd name="T27" fmla="*/ 475 h 511"/>
                <a:gd name="T28" fmla="*/ 76 w 264"/>
                <a:gd name="T29" fmla="*/ 430 h 511"/>
                <a:gd name="T30" fmla="*/ 94 w 264"/>
                <a:gd name="T31" fmla="*/ 373 h 511"/>
                <a:gd name="T32" fmla="*/ 55 w 264"/>
                <a:gd name="T33" fmla="*/ 258 h 511"/>
                <a:gd name="T34" fmla="*/ 32 w 264"/>
                <a:gd name="T35" fmla="*/ 237 h 511"/>
                <a:gd name="T36" fmla="*/ 84 w 264"/>
                <a:gd name="T37" fmla="*/ 237 h 511"/>
                <a:gd name="T38" fmla="*/ 139 w 264"/>
                <a:gd name="T39" fmla="*/ 219 h 511"/>
                <a:gd name="T40" fmla="*/ 178 w 264"/>
                <a:gd name="T41" fmla="*/ 182 h 511"/>
                <a:gd name="T42" fmla="*/ 199 w 264"/>
                <a:gd name="T43" fmla="*/ 141 h 511"/>
                <a:gd name="T44" fmla="*/ 206 w 264"/>
                <a:gd name="T45" fmla="*/ 104 h 511"/>
                <a:gd name="T46" fmla="*/ 154 w 264"/>
                <a:gd name="T47" fmla="*/ 0 h 511"/>
                <a:gd name="T48" fmla="*/ 154 w 264"/>
                <a:gd name="T49" fmla="*/ 0 h 5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4"/>
                <a:gd name="T76" fmla="*/ 0 h 511"/>
                <a:gd name="T77" fmla="*/ 264 w 264"/>
                <a:gd name="T78" fmla="*/ 511 h 5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4" h="511">
                  <a:moveTo>
                    <a:pt x="154" y="0"/>
                  </a:moveTo>
                  <a:lnTo>
                    <a:pt x="264" y="26"/>
                  </a:lnTo>
                  <a:lnTo>
                    <a:pt x="243" y="44"/>
                  </a:lnTo>
                  <a:lnTo>
                    <a:pt x="227" y="78"/>
                  </a:lnTo>
                  <a:lnTo>
                    <a:pt x="217" y="216"/>
                  </a:lnTo>
                  <a:lnTo>
                    <a:pt x="222" y="240"/>
                  </a:lnTo>
                  <a:lnTo>
                    <a:pt x="246" y="268"/>
                  </a:lnTo>
                  <a:lnTo>
                    <a:pt x="201" y="271"/>
                  </a:lnTo>
                  <a:lnTo>
                    <a:pt x="157" y="292"/>
                  </a:lnTo>
                  <a:lnTo>
                    <a:pt x="126" y="326"/>
                  </a:lnTo>
                  <a:lnTo>
                    <a:pt x="113" y="399"/>
                  </a:lnTo>
                  <a:lnTo>
                    <a:pt x="99" y="511"/>
                  </a:lnTo>
                  <a:lnTo>
                    <a:pt x="0" y="493"/>
                  </a:lnTo>
                  <a:lnTo>
                    <a:pt x="42" y="475"/>
                  </a:lnTo>
                  <a:lnTo>
                    <a:pt x="76" y="430"/>
                  </a:lnTo>
                  <a:lnTo>
                    <a:pt x="94" y="373"/>
                  </a:lnTo>
                  <a:lnTo>
                    <a:pt x="55" y="258"/>
                  </a:lnTo>
                  <a:lnTo>
                    <a:pt x="32" y="237"/>
                  </a:lnTo>
                  <a:lnTo>
                    <a:pt x="84" y="237"/>
                  </a:lnTo>
                  <a:lnTo>
                    <a:pt x="139" y="219"/>
                  </a:lnTo>
                  <a:lnTo>
                    <a:pt x="178" y="182"/>
                  </a:lnTo>
                  <a:lnTo>
                    <a:pt x="199" y="141"/>
                  </a:lnTo>
                  <a:lnTo>
                    <a:pt x="206" y="10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7" name="Freeform 233"/>
            <p:cNvSpPr>
              <a:spLocks/>
            </p:cNvSpPr>
            <p:nvPr/>
          </p:nvSpPr>
          <p:spPr bwMode="auto">
            <a:xfrm>
              <a:off x="3881" y="2656"/>
              <a:ext cx="337" cy="533"/>
            </a:xfrm>
            <a:custGeom>
              <a:avLst/>
              <a:gdLst>
                <a:gd name="T0" fmla="*/ 248 w 337"/>
                <a:gd name="T1" fmla="*/ 0 h 533"/>
                <a:gd name="T2" fmla="*/ 337 w 337"/>
                <a:gd name="T3" fmla="*/ 21 h 533"/>
                <a:gd name="T4" fmla="*/ 316 w 337"/>
                <a:gd name="T5" fmla="*/ 47 h 533"/>
                <a:gd name="T6" fmla="*/ 303 w 337"/>
                <a:gd name="T7" fmla="*/ 97 h 533"/>
                <a:gd name="T8" fmla="*/ 290 w 337"/>
                <a:gd name="T9" fmla="*/ 230 h 533"/>
                <a:gd name="T10" fmla="*/ 306 w 337"/>
                <a:gd name="T11" fmla="*/ 251 h 533"/>
                <a:gd name="T12" fmla="*/ 269 w 337"/>
                <a:gd name="T13" fmla="*/ 259 h 533"/>
                <a:gd name="T14" fmla="*/ 227 w 337"/>
                <a:gd name="T15" fmla="*/ 285 h 533"/>
                <a:gd name="T16" fmla="*/ 201 w 337"/>
                <a:gd name="T17" fmla="*/ 327 h 533"/>
                <a:gd name="T18" fmla="*/ 180 w 337"/>
                <a:gd name="T19" fmla="*/ 483 h 533"/>
                <a:gd name="T20" fmla="*/ 199 w 337"/>
                <a:gd name="T21" fmla="*/ 507 h 533"/>
                <a:gd name="T22" fmla="*/ 172 w 337"/>
                <a:gd name="T23" fmla="*/ 533 h 533"/>
                <a:gd name="T24" fmla="*/ 0 w 337"/>
                <a:gd name="T25" fmla="*/ 496 h 533"/>
                <a:gd name="T26" fmla="*/ 52 w 337"/>
                <a:gd name="T27" fmla="*/ 491 h 533"/>
                <a:gd name="T28" fmla="*/ 99 w 337"/>
                <a:gd name="T29" fmla="*/ 478 h 533"/>
                <a:gd name="T30" fmla="*/ 141 w 337"/>
                <a:gd name="T31" fmla="*/ 454 h 533"/>
                <a:gd name="T32" fmla="*/ 172 w 337"/>
                <a:gd name="T33" fmla="*/ 415 h 533"/>
                <a:gd name="T34" fmla="*/ 186 w 337"/>
                <a:gd name="T35" fmla="*/ 373 h 533"/>
                <a:gd name="T36" fmla="*/ 133 w 337"/>
                <a:gd name="T37" fmla="*/ 238 h 533"/>
                <a:gd name="T38" fmla="*/ 159 w 337"/>
                <a:gd name="T39" fmla="*/ 235 h 533"/>
                <a:gd name="T40" fmla="*/ 206 w 337"/>
                <a:gd name="T41" fmla="*/ 222 h 533"/>
                <a:gd name="T42" fmla="*/ 248 w 337"/>
                <a:gd name="T43" fmla="*/ 193 h 533"/>
                <a:gd name="T44" fmla="*/ 279 w 337"/>
                <a:gd name="T45" fmla="*/ 154 h 533"/>
                <a:gd name="T46" fmla="*/ 293 w 337"/>
                <a:gd name="T47" fmla="*/ 115 h 533"/>
                <a:gd name="T48" fmla="*/ 248 w 337"/>
                <a:gd name="T49" fmla="*/ 0 h 533"/>
                <a:gd name="T50" fmla="*/ 248 w 337"/>
                <a:gd name="T51" fmla="*/ 0 h 5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7"/>
                <a:gd name="T79" fmla="*/ 0 h 533"/>
                <a:gd name="T80" fmla="*/ 337 w 337"/>
                <a:gd name="T81" fmla="*/ 533 h 5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7" h="533">
                  <a:moveTo>
                    <a:pt x="248" y="0"/>
                  </a:moveTo>
                  <a:lnTo>
                    <a:pt x="337" y="21"/>
                  </a:lnTo>
                  <a:lnTo>
                    <a:pt x="316" y="47"/>
                  </a:lnTo>
                  <a:lnTo>
                    <a:pt x="303" y="97"/>
                  </a:lnTo>
                  <a:lnTo>
                    <a:pt x="290" y="230"/>
                  </a:lnTo>
                  <a:lnTo>
                    <a:pt x="306" y="251"/>
                  </a:lnTo>
                  <a:lnTo>
                    <a:pt x="269" y="259"/>
                  </a:lnTo>
                  <a:lnTo>
                    <a:pt x="227" y="285"/>
                  </a:lnTo>
                  <a:lnTo>
                    <a:pt x="201" y="327"/>
                  </a:lnTo>
                  <a:lnTo>
                    <a:pt x="180" y="483"/>
                  </a:lnTo>
                  <a:lnTo>
                    <a:pt x="199" y="507"/>
                  </a:lnTo>
                  <a:lnTo>
                    <a:pt x="172" y="533"/>
                  </a:lnTo>
                  <a:lnTo>
                    <a:pt x="0" y="496"/>
                  </a:lnTo>
                  <a:lnTo>
                    <a:pt x="52" y="491"/>
                  </a:lnTo>
                  <a:lnTo>
                    <a:pt x="99" y="478"/>
                  </a:lnTo>
                  <a:lnTo>
                    <a:pt x="141" y="454"/>
                  </a:lnTo>
                  <a:lnTo>
                    <a:pt x="172" y="415"/>
                  </a:lnTo>
                  <a:lnTo>
                    <a:pt x="186" y="373"/>
                  </a:lnTo>
                  <a:lnTo>
                    <a:pt x="133" y="238"/>
                  </a:lnTo>
                  <a:lnTo>
                    <a:pt x="159" y="235"/>
                  </a:lnTo>
                  <a:lnTo>
                    <a:pt x="206" y="222"/>
                  </a:lnTo>
                  <a:lnTo>
                    <a:pt x="248" y="193"/>
                  </a:lnTo>
                  <a:lnTo>
                    <a:pt x="279" y="154"/>
                  </a:lnTo>
                  <a:lnTo>
                    <a:pt x="293" y="11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8" name="Freeform 234"/>
            <p:cNvSpPr>
              <a:spLocks/>
            </p:cNvSpPr>
            <p:nvPr/>
          </p:nvSpPr>
          <p:spPr bwMode="auto">
            <a:xfrm>
              <a:off x="3602" y="2581"/>
              <a:ext cx="311" cy="550"/>
            </a:xfrm>
            <a:custGeom>
              <a:avLst/>
              <a:gdLst>
                <a:gd name="T0" fmla="*/ 211 w 311"/>
                <a:gd name="T1" fmla="*/ 0 h 550"/>
                <a:gd name="T2" fmla="*/ 311 w 311"/>
                <a:gd name="T3" fmla="*/ 26 h 550"/>
                <a:gd name="T4" fmla="*/ 290 w 311"/>
                <a:gd name="T5" fmla="*/ 44 h 550"/>
                <a:gd name="T6" fmla="*/ 274 w 311"/>
                <a:gd name="T7" fmla="*/ 75 h 550"/>
                <a:gd name="T8" fmla="*/ 271 w 311"/>
                <a:gd name="T9" fmla="*/ 148 h 550"/>
                <a:gd name="T10" fmla="*/ 271 w 311"/>
                <a:gd name="T11" fmla="*/ 229 h 550"/>
                <a:gd name="T12" fmla="*/ 292 w 311"/>
                <a:gd name="T13" fmla="*/ 261 h 550"/>
                <a:gd name="T14" fmla="*/ 232 w 311"/>
                <a:gd name="T15" fmla="*/ 271 h 550"/>
                <a:gd name="T16" fmla="*/ 196 w 311"/>
                <a:gd name="T17" fmla="*/ 297 h 550"/>
                <a:gd name="T18" fmla="*/ 172 w 311"/>
                <a:gd name="T19" fmla="*/ 339 h 550"/>
                <a:gd name="T20" fmla="*/ 151 w 311"/>
                <a:gd name="T21" fmla="*/ 488 h 550"/>
                <a:gd name="T22" fmla="*/ 188 w 311"/>
                <a:gd name="T23" fmla="*/ 529 h 550"/>
                <a:gd name="T24" fmla="*/ 222 w 311"/>
                <a:gd name="T25" fmla="*/ 550 h 550"/>
                <a:gd name="T26" fmla="*/ 0 w 311"/>
                <a:gd name="T27" fmla="*/ 493 h 550"/>
                <a:gd name="T28" fmla="*/ 37 w 311"/>
                <a:gd name="T29" fmla="*/ 488 h 550"/>
                <a:gd name="T30" fmla="*/ 86 w 311"/>
                <a:gd name="T31" fmla="*/ 469 h 550"/>
                <a:gd name="T32" fmla="*/ 125 w 311"/>
                <a:gd name="T33" fmla="*/ 435 h 550"/>
                <a:gd name="T34" fmla="*/ 154 w 311"/>
                <a:gd name="T35" fmla="*/ 383 h 550"/>
                <a:gd name="T36" fmla="*/ 94 w 311"/>
                <a:gd name="T37" fmla="*/ 245 h 550"/>
                <a:gd name="T38" fmla="*/ 138 w 311"/>
                <a:gd name="T39" fmla="*/ 237 h 550"/>
                <a:gd name="T40" fmla="*/ 188 w 311"/>
                <a:gd name="T41" fmla="*/ 216 h 550"/>
                <a:gd name="T42" fmla="*/ 230 w 311"/>
                <a:gd name="T43" fmla="*/ 182 h 550"/>
                <a:gd name="T44" fmla="*/ 253 w 311"/>
                <a:gd name="T45" fmla="*/ 141 h 550"/>
                <a:gd name="T46" fmla="*/ 261 w 311"/>
                <a:gd name="T47" fmla="*/ 107 h 550"/>
                <a:gd name="T48" fmla="*/ 211 w 311"/>
                <a:gd name="T49" fmla="*/ 0 h 550"/>
                <a:gd name="T50" fmla="*/ 211 w 311"/>
                <a:gd name="T51" fmla="*/ 0 h 5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1"/>
                <a:gd name="T79" fmla="*/ 0 h 550"/>
                <a:gd name="T80" fmla="*/ 311 w 311"/>
                <a:gd name="T81" fmla="*/ 550 h 5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1" h="550">
                  <a:moveTo>
                    <a:pt x="211" y="0"/>
                  </a:moveTo>
                  <a:lnTo>
                    <a:pt x="311" y="26"/>
                  </a:lnTo>
                  <a:lnTo>
                    <a:pt x="290" y="44"/>
                  </a:lnTo>
                  <a:lnTo>
                    <a:pt x="274" y="75"/>
                  </a:lnTo>
                  <a:lnTo>
                    <a:pt x="271" y="148"/>
                  </a:lnTo>
                  <a:lnTo>
                    <a:pt x="271" y="229"/>
                  </a:lnTo>
                  <a:lnTo>
                    <a:pt x="292" y="261"/>
                  </a:lnTo>
                  <a:lnTo>
                    <a:pt x="232" y="271"/>
                  </a:lnTo>
                  <a:lnTo>
                    <a:pt x="196" y="297"/>
                  </a:lnTo>
                  <a:lnTo>
                    <a:pt x="172" y="339"/>
                  </a:lnTo>
                  <a:lnTo>
                    <a:pt x="151" y="488"/>
                  </a:lnTo>
                  <a:lnTo>
                    <a:pt x="188" y="529"/>
                  </a:lnTo>
                  <a:lnTo>
                    <a:pt x="222" y="550"/>
                  </a:lnTo>
                  <a:lnTo>
                    <a:pt x="0" y="493"/>
                  </a:lnTo>
                  <a:lnTo>
                    <a:pt x="37" y="488"/>
                  </a:lnTo>
                  <a:lnTo>
                    <a:pt x="86" y="469"/>
                  </a:lnTo>
                  <a:lnTo>
                    <a:pt x="125" y="435"/>
                  </a:lnTo>
                  <a:lnTo>
                    <a:pt x="154" y="383"/>
                  </a:lnTo>
                  <a:lnTo>
                    <a:pt x="94" y="245"/>
                  </a:lnTo>
                  <a:lnTo>
                    <a:pt x="138" y="237"/>
                  </a:lnTo>
                  <a:lnTo>
                    <a:pt x="188" y="216"/>
                  </a:lnTo>
                  <a:lnTo>
                    <a:pt x="230" y="182"/>
                  </a:lnTo>
                  <a:lnTo>
                    <a:pt x="253" y="141"/>
                  </a:lnTo>
                  <a:lnTo>
                    <a:pt x="261" y="107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69" name="Freeform 235"/>
            <p:cNvSpPr>
              <a:spLocks/>
            </p:cNvSpPr>
            <p:nvPr/>
          </p:nvSpPr>
          <p:spPr bwMode="auto">
            <a:xfrm>
              <a:off x="3153" y="2891"/>
              <a:ext cx="45" cy="81"/>
            </a:xfrm>
            <a:custGeom>
              <a:avLst/>
              <a:gdLst>
                <a:gd name="T0" fmla="*/ 13 w 45"/>
                <a:gd name="T1" fmla="*/ 65 h 81"/>
                <a:gd name="T2" fmla="*/ 5 w 45"/>
                <a:gd name="T3" fmla="*/ 58 h 81"/>
                <a:gd name="T4" fmla="*/ 0 w 45"/>
                <a:gd name="T5" fmla="*/ 39 h 81"/>
                <a:gd name="T6" fmla="*/ 5 w 45"/>
                <a:gd name="T7" fmla="*/ 0 h 81"/>
                <a:gd name="T8" fmla="*/ 5 w 45"/>
                <a:gd name="T9" fmla="*/ 39 h 81"/>
                <a:gd name="T10" fmla="*/ 8 w 45"/>
                <a:gd name="T11" fmla="*/ 52 h 81"/>
                <a:gd name="T12" fmla="*/ 18 w 45"/>
                <a:gd name="T13" fmla="*/ 68 h 81"/>
                <a:gd name="T14" fmla="*/ 45 w 45"/>
                <a:gd name="T15" fmla="*/ 81 h 81"/>
                <a:gd name="T16" fmla="*/ 13 w 45"/>
                <a:gd name="T17" fmla="*/ 65 h 81"/>
                <a:gd name="T18" fmla="*/ 13 w 45"/>
                <a:gd name="T19" fmla="*/ 65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81"/>
                <a:gd name="T32" fmla="*/ 45 w 45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81">
                  <a:moveTo>
                    <a:pt x="13" y="65"/>
                  </a:moveTo>
                  <a:lnTo>
                    <a:pt x="5" y="58"/>
                  </a:lnTo>
                  <a:lnTo>
                    <a:pt x="0" y="39"/>
                  </a:lnTo>
                  <a:lnTo>
                    <a:pt x="5" y="0"/>
                  </a:lnTo>
                  <a:lnTo>
                    <a:pt x="5" y="39"/>
                  </a:lnTo>
                  <a:lnTo>
                    <a:pt x="8" y="52"/>
                  </a:lnTo>
                  <a:lnTo>
                    <a:pt x="18" y="68"/>
                  </a:lnTo>
                  <a:lnTo>
                    <a:pt x="45" y="81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0" name="Freeform 236"/>
            <p:cNvSpPr>
              <a:spLocks/>
            </p:cNvSpPr>
            <p:nvPr/>
          </p:nvSpPr>
          <p:spPr bwMode="auto">
            <a:xfrm>
              <a:off x="3211" y="2573"/>
              <a:ext cx="73" cy="154"/>
            </a:xfrm>
            <a:custGeom>
              <a:avLst/>
              <a:gdLst>
                <a:gd name="T0" fmla="*/ 0 w 73"/>
                <a:gd name="T1" fmla="*/ 154 h 154"/>
                <a:gd name="T2" fmla="*/ 18 w 73"/>
                <a:gd name="T3" fmla="*/ 149 h 154"/>
                <a:gd name="T4" fmla="*/ 44 w 73"/>
                <a:gd name="T5" fmla="*/ 143 h 154"/>
                <a:gd name="T6" fmla="*/ 73 w 73"/>
                <a:gd name="T7" fmla="*/ 141 h 154"/>
                <a:gd name="T8" fmla="*/ 62 w 73"/>
                <a:gd name="T9" fmla="*/ 125 h 154"/>
                <a:gd name="T10" fmla="*/ 52 w 73"/>
                <a:gd name="T11" fmla="*/ 96 h 154"/>
                <a:gd name="T12" fmla="*/ 49 w 73"/>
                <a:gd name="T13" fmla="*/ 44 h 154"/>
                <a:gd name="T14" fmla="*/ 57 w 73"/>
                <a:gd name="T15" fmla="*/ 0 h 154"/>
                <a:gd name="T16" fmla="*/ 18 w 73"/>
                <a:gd name="T17" fmla="*/ 125 h 154"/>
                <a:gd name="T18" fmla="*/ 0 w 73"/>
                <a:gd name="T19" fmla="*/ 154 h 154"/>
                <a:gd name="T20" fmla="*/ 0 w 73"/>
                <a:gd name="T21" fmla="*/ 154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54"/>
                <a:gd name="T35" fmla="*/ 73 w 73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54">
                  <a:moveTo>
                    <a:pt x="0" y="154"/>
                  </a:moveTo>
                  <a:lnTo>
                    <a:pt x="18" y="149"/>
                  </a:lnTo>
                  <a:lnTo>
                    <a:pt x="44" y="143"/>
                  </a:lnTo>
                  <a:lnTo>
                    <a:pt x="73" y="141"/>
                  </a:lnTo>
                  <a:lnTo>
                    <a:pt x="62" y="125"/>
                  </a:lnTo>
                  <a:lnTo>
                    <a:pt x="52" y="96"/>
                  </a:lnTo>
                  <a:lnTo>
                    <a:pt x="49" y="44"/>
                  </a:lnTo>
                  <a:lnTo>
                    <a:pt x="57" y="0"/>
                  </a:lnTo>
                  <a:lnTo>
                    <a:pt x="18" y="125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1" name="Freeform 237"/>
            <p:cNvSpPr>
              <a:spLocks/>
            </p:cNvSpPr>
            <p:nvPr/>
          </p:nvSpPr>
          <p:spPr bwMode="auto">
            <a:xfrm>
              <a:off x="4633" y="2740"/>
              <a:ext cx="506" cy="923"/>
            </a:xfrm>
            <a:custGeom>
              <a:avLst/>
              <a:gdLst>
                <a:gd name="T0" fmla="*/ 235 w 506"/>
                <a:gd name="T1" fmla="*/ 31 h 923"/>
                <a:gd name="T2" fmla="*/ 235 w 506"/>
                <a:gd name="T3" fmla="*/ 96 h 923"/>
                <a:gd name="T4" fmla="*/ 250 w 506"/>
                <a:gd name="T5" fmla="*/ 177 h 923"/>
                <a:gd name="T6" fmla="*/ 271 w 506"/>
                <a:gd name="T7" fmla="*/ 423 h 923"/>
                <a:gd name="T8" fmla="*/ 271 w 506"/>
                <a:gd name="T9" fmla="*/ 762 h 923"/>
                <a:gd name="T10" fmla="*/ 269 w 506"/>
                <a:gd name="T11" fmla="*/ 827 h 923"/>
                <a:gd name="T12" fmla="*/ 206 w 506"/>
                <a:gd name="T13" fmla="*/ 853 h 923"/>
                <a:gd name="T14" fmla="*/ 136 w 506"/>
                <a:gd name="T15" fmla="*/ 845 h 923"/>
                <a:gd name="T16" fmla="*/ 42 w 506"/>
                <a:gd name="T17" fmla="*/ 822 h 923"/>
                <a:gd name="T18" fmla="*/ 0 w 506"/>
                <a:gd name="T19" fmla="*/ 803 h 923"/>
                <a:gd name="T20" fmla="*/ 70 w 506"/>
                <a:gd name="T21" fmla="*/ 887 h 923"/>
                <a:gd name="T22" fmla="*/ 245 w 506"/>
                <a:gd name="T23" fmla="*/ 923 h 923"/>
                <a:gd name="T24" fmla="*/ 399 w 506"/>
                <a:gd name="T25" fmla="*/ 918 h 923"/>
                <a:gd name="T26" fmla="*/ 488 w 506"/>
                <a:gd name="T27" fmla="*/ 803 h 923"/>
                <a:gd name="T28" fmla="*/ 506 w 506"/>
                <a:gd name="T29" fmla="*/ 196 h 923"/>
                <a:gd name="T30" fmla="*/ 462 w 506"/>
                <a:gd name="T31" fmla="*/ 120 h 923"/>
                <a:gd name="T32" fmla="*/ 363 w 506"/>
                <a:gd name="T33" fmla="*/ 55 h 923"/>
                <a:gd name="T34" fmla="*/ 347 w 506"/>
                <a:gd name="T35" fmla="*/ 0 h 923"/>
                <a:gd name="T36" fmla="*/ 235 w 506"/>
                <a:gd name="T37" fmla="*/ 31 h 923"/>
                <a:gd name="T38" fmla="*/ 235 w 506"/>
                <a:gd name="T39" fmla="*/ 31 h 9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6"/>
                <a:gd name="T61" fmla="*/ 0 h 923"/>
                <a:gd name="T62" fmla="*/ 506 w 506"/>
                <a:gd name="T63" fmla="*/ 923 h 9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6" h="923">
                  <a:moveTo>
                    <a:pt x="235" y="31"/>
                  </a:moveTo>
                  <a:lnTo>
                    <a:pt x="235" y="96"/>
                  </a:lnTo>
                  <a:lnTo>
                    <a:pt x="250" y="177"/>
                  </a:lnTo>
                  <a:lnTo>
                    <a:pt x="271" y="423"/>
                  </a:lnTo>
                  <a:lnTo>
                    <a:pt x="271" y="762"/>
                  </a:lnTo>
                  <a:lnTo>
                    <a:pt x="269" y="827"/>
                  </a:lnTo>
                  <a:lnTo>
                    <a:pt x="206" y="853"/>
                  </a:lnTo>
                  <a:lnTo>
                    <a:pt x="136" y="845"/>
                  </a:lnTo>
                  <a:lnTo>
                    <a:pt x="42" y="822"/>
                  </a:lnTo>
                  <a:lnTo>
                    <a:pt x="0" y="803"/>
                  </a:lnTo>
                  <a:lnTo>
                    <a:pt x="70" y="887"/>
                  </a:lnTo>
                  <a:lnTo>
                    <a:pt x="245" y="923"/>
                  </a:lnTo>
                  <a:lnTo>
                    <a:pt x="399" y="918"/>
                  </a:lnTo>
                  <a:lnTo>
                    <a:pt x="488" y="803"/>
                  </a:lnTo>
                  <a:lnTo>
                    <a:pt x="506" y="196"/>
                  </a:lnTo>
                  <a:lnTo>
                    <a:pt x="462" y="120"/>
                  </a:lnTo>
                  <a:lnTo>
                    <a:pt x="363" y="55"/>
                  </a:lnTo>
                  <a:lnTo>
                    <a:pt x="347" y="0"/>
                  </a:lnTo>
                  <a:lnTo>
                    <a:pt x="235" y="31"/>
                  </a:lnTo>
                  <a:close/>
                </a:path>
              </a:pathLst>
            </a:custGeom>
            <a:solidFill>
              <a:srgbClr val="D9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2" name="Freeform 238"/>
            <p:cNvSpPr>
              <a:spLocks/>
            </p:cNvSpPr>
            <p:nvPr/>
          </p:nvSpPr>
          <p:spPr bwMode="auto">
            <a:xfrm>
              <a:off x="4682" y="2823"/>
              <a:ext cx="167" cy="728"/>
            </a:xfrm>
            <a:custGeom>
              <a:avLst/>
              <a:gdLst>
                <a:gd name="T0" fmla="*/ 147 w 167"/>
                <a:gd name="T1" fmla="*/ 0 h 728"/>
                <a:gd name="T2" fmla="*/ 102 w 167"/>
                <a:gd name="T3" fmla="*/ 45 h 728"/>
                <a:gd name="T4" fmla="*/ 29 w 167"/>
                <a:gd name="T5" fmla="*/ 86 h 728"/>
                <a:gd name="T6" fmla="*/ 6 w 167"/>
                <a:gd name="T7" fmla="*/ 146 h 728"/>
                <a:gd name="T8" fmla="*/ 0 w 167"/>
                <a:gd name="T9" fmla="*/ 402 h 728"/>
                <a:gd name="T10" fmla="*/ 21 w 167"/>
                <a:gd name="T11" fmla="*/ 702 h 728"/>
                <a:gd name="T12" fmla="*/ 60 w 167"/>
                <a:gd name="T13" fmla="*/ 718 h 728"/>
                <a:gd name="T14" fmla="*/ 126 w 167"/>
                <a:gd name="T15" fmla="*/ 728 h 728"/>
                <a:gd name="T16" fmla="*/ 162 w 167"/>
                <a:gd name="T17" fmla="*/ 726 h 728"/>
                <a:gd name="T18" fmla="*/ 167 w 167"/>
                <a:gd name="T19" fmla="*/ 491 h 728"/>
                <a:gd name="T20" fmla="*/ 160 w 167"/>
                <a:gd name="T21" fmla="*/ 120 h 728"/>
                <a:gd name="T22" fmla="*/ 154 w 167"/>
                <a:gd name="T23" fmla="*/ 45 h 728"/>
                <a:gd name="T24" fmla="*/ 147 w 167"/>
                <a:gd name="T25" fmla="*/ 0 h 728"/>
                <a:gd name="T26" fmla="*/ 147 w 167"/>
                <a:gd name="T27" fmla="*/ 0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728"/>
                <a:gd name="T44" fmla="*/ 167 w 167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728">
                  <a:moveTo>
                    <a:pt x="147" y="0"/>
                  </a:moveTo>
                  <a:lnTo>
                    <a:pt x="102" y="45"/>
                  </a:lnTo>
                  <a:lnTo>
                    <a:pt x="29" y="86"/>
                  </a:lnTo>
                  <a:lnTo>
                    <a:pt x="6" y="146"/>
                  </a:lnTo>
                  <a:lnTo>
                    <a:pt x="0" y="402"/>
                  </a:lnTo>
                  <a:lnTo>
                    <a:pt x="21" y="702"/>
                  </a:lnTo>
                  <a:lnTo>
                    <a:pt x="60" y="718"/>
                  </a:lnTo>
                  <a:lnTo>
                    <a:pt x="126" y="728"/>
                  </a:lnTo>
                  <a:lnTo>
                    <a:pt x="162" y="726"/>
                  </a:lnTo>
                  <a:lnTo>
                    <a:pt x="167" y="491"/>
                  </a:lnTo>
                  <a:lnTo>
                    <a:pt x="160" y="120"/>
                  </a:lnTo>
                  <a:lnTo>
                    <a:pt x="154" y="4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3" name="Freeform 239"/>
            <p:cNvSpPr>
              <a:spLocks/>
            </p:cNvSpPr>
            <p:nvPr/>
          </p:nvSpPr>
          <p:spPr bwMode="auto">
            <a:xfrm>
              <a:off x="4719" y="2899"/>
              <a:ext cx="70" cy="600"/>
            </a:xfrm>
            <a:custGeom>
              <a:avLst/>
              <a:gdLst>
                <a:gd name="T0" fmla="*/ 70 w 70"/>
                <a:gd name="T1" fmla="*/ 0 h 600"/>
                <a:gd name="T2" fmla="*/ 23 w 70"/>
                <a:gd name="T3" fmla="*/ 39 h 600"/>
                <a:gd name="T4" fmla="*/ 5 w 70"/>
                <a:gd name="T5" fmla="*/ 91 h 600"/>
                <a:gd name="T6" fmla="*/ 0 w 70"/>
                <a:gd name="T7" fmla="*/ 284 h 600"/>
                <a:gd name="T8" fmla="*/ 8 w 70"/>
                <a:gd name="T9" fmla="*/ 584 h 600"/>
                <a:gd name="T10" fmla="*/ 44 w 70"/>
                <a:gd name="T11" fmla="*/ 600 h 600"/>
                <a:gd name="T12" fmla="*/ 50 w 70"/>
                <a:gd name="T13" fmla="*/ 326 h 600"/>
                <a:gd name="T14" fmla="*/ 57 w 70"/>
                <a:gd name="T15" fmla="*/ 44 h 600"/>
                <a:gd name="T16" fmla="*/ 70 w 70"/>
                <a:gd name="T17" fmla="*/ 0 h 600"/>
                <a:gd name="T18" fmla="*/ 70 w 70"/>
                <a:gd name="T19" fmla="*/ 0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600"/>
                <a:gd name="T32" fmla="*/ 70 w 70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600">
                  <a:moveTo>
                    <a:pt x="70" y="0"/>
                  </a:moveTo>
                  <a:lnTo>
                    <a:pt x="23" y="39"/>
                  </a:lnTo>
                  <a:lnTo>
                    <a:pt x="5" y="91"/>
                  </a:lnTo>
                  <a:lnTo>
                    <a:pt x="0" y="284"/>
                  </a:lnTo>
                  <a:lnTo>
                    <a:pt x="8" y="584"/>
                  </a:lnTo>
                  <a:lnTo>
                    <a:pt x="44" y="600"/>
                  </a:lnTo>
                  <a:lnTo>
                    <a:pt x="50" y="326"/>
                  </a:lnTo>
                  <a:lnTo>
                    <a:pt x="57" y="4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4" name="Freeform 240"/>
            <p:cNvSpPr>
              <a:spLocks/>
            </p:cNvSpPr>
            <p:nvPr/>
          </p:nvSpPr>
          <p:spPr bwMode="auto">
            <a:xfrm>
              <a:off x="4782" y="2962"/>
              <a:ext cx="26" cy="545"/>
            </a:xfrm>
            <a:custGeom>
              <a:avLst/>
              <a:gdLst>
                <a:gd name="T0" fmla="*/ 23 w 26"/>
                <a:gd name="T1" fmla="*/ 0 h 545"/>
                <a:gd name="T2" fmla="*/ 26 w 26"/>
                <a:gd name="T3" fmla="*/ 117 h 545"/>
                <a:gd name="T4" fmla="*/ 26 w 26"/>
                <a:gd name="T5" fmla="*/ 545 h 545"/>
                <a:gd name="T6" fmla="*/ 0 w 26"/>
                <a:gd name="T7" fmla="*/ 542 h 545"/>
                <a:gd name="T8" fmla="*/ 10 w 26"/>
                <a:gd name="T9" fmla="*/ 146 h 545"/>
                <a:gd name="T10" fmla="*/ 23 w 26"/>
                <a:gd name="T11" fmla="*/ 0 h 545"/>
                <a:gd name="T12" fmla="*/ 23 w 26"/>
                <a:gd name="T13" fmla="*/ 0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45"/>
                <a:gd name="T23" fmla="*/ 26 w 26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45">
                  <a:moveTo>
                    <a:pt x="23" y="0"/>
                  </a:moveTo>
                  <a:lnTo>
                    <a:pt x="26" y="117"/>
                  </a:lnTo>
                  <a:lnTo>
                    <a:pt x="26" y="545"/>
                  </a:lnTo>
                  <a:lnTo>
                    <a:pt x="0" y="542"/>
                  </a:lnTo>
                  <a:lnTo>
                    <a:pt x="10" y="1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5" name="Freeform 241"/>
            <p:cNvSpPr>
              <a:spLocks/>
            </p:cNvSpPr>
            <p:nvPr/>
          </p:nvSpPr>
          <p:spPr bwMode="auto">
            <a:xfrm>
              <a:off x="4815" y="2823"/>
              <a:ext cx="246" cy="822"/>
            </a:xfrm>
            <a:custGeom>
              <a:avLst/>
              <a:gdLst>
                <a:gd name="T0" fmla="*/ 89 w 246"/>
                <a:gd name="T1" fmla="*/ 0 h 822"/>
                <a:gd name="T2" fmla="*/ 110 w 246"/>
                <a:gd name="T3" fmla="*/ 60 h 822"/>
                <a:gd name="T4" fmla="*/ 136 w 246"/>
                <a:gd name="T5" fmla="*/ 230 h 822"/>
                <a:gd name="T6" fmla="*/ 141 w 246"/>
                <a:gd name="T7" fmla="*/ 496 h 822"/>
                <a:gd name="T8" fmla="*/ 136 w 246"/>
                <a:gd name="T9" fmla="*/ 747 h 822"/>
                <a:gd name="T10" fmla="*/ 118 w 246"/>
                <a:gd name="T11" fmla="*/ 778 h 822"/>
                <a:gd name="T12" fmla="*/ 68 w 246"/>
                <a:gd name="T13" fmla="*/ 799 h 822"/>
                <a:gd name="T14" fmla="*/ 0 w 246"/>
                <a:gd name="T15" fmla="*/ 809 h 822"/>
                <a:gd name="T16" fmla="*/ 186 w 246"/>
                <a:gd name="T17" fmla="*/ 822 h 822"/>
                <a:gd name="T18" fmla="*/ 246 w 246"/>
                <a:gd name="T19" fmla="*/ 788 h 822"/>
                <a:gd name="T20" fmla="*/ 246 w 246"/>
                <a:gd name="T21" fmla="*/ 520 h 822"/>
                <a:gd name="T22" fmla="*/ 235 w 246"/>
                <a:gd name="T23" fmla="*/ 120 h 822"/>
                <a:gd name="T24" fmla="*/ 220 w 246"/>
                <a:gd name="T25" fmla="*/ 84 h 822"/>
                <a:gd name="T26" fmla="*/ 183 w 246"/>
                <a:gd name="T27" fmla="*/ 55 h 822"/>
                <a:gd name="T28" fmla="*/ 128 w 246"/>
                <a:gd name="T29" fmla="*/ 26 h 822"/>
                <a:gd name="T30" fmla="*/ 89 w 246"/>
                <a:gd name="T31" fmla="*/ 0 h 822"/>
                <a:gd name="T32" fmla="*/ 89 w 246"/>
                <a:gd name="T33" fmla="*/ 0 h 8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"/>
                <a:gd name="T52" fmla="*/ 0 h 822"/>
                <a:gd name="T53" fmla="*/ 246 w 246"/>
                <a:gd name="T54" fmla="*/ 822 h 8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" h="822">
                  <a:moveTo>
                    <a:pt x="89" y="0"/>
                  </a:moveTo>
                  <a:lnTo>
                    <a:pt x="110" y="60"/>
                  </a:lnTo>
                  <a:lnTo>
                    <a:pt x="136" y="230"/>
                  </a:lnTo>
                  <a:lnTo>
                    <a:pt x="141" y="496"/>
                  </a:lnTo>
                  <a:lnTo>
                    <a:pt x="136" y="747"/>
                  </a:lnTo>
                  <a:lnTo>
                    <a:pt x="118" y="778"/>
                  </a:lnTo>
                  <a:lnTo>
                    <a:pt x="68" y="799"/>
                  </a:lnTo>
                  <a:lnTo>
                    <a:pt x="0" y="809"/>
                  </a:lnTo>
                  <a:lnTo>
                    <a:pt x="186" y="822"/>
                  </a:lnTo>
                  <a:lnTo>
                    <a:pt x="246" y="788"/>
                  </a:lnTo>
                  <a:lnTo>
                    <a:pt x="246" y="520"/>
                  </a:lnTo>
                  <a:lnTo>
                    <a:pt x="235" y="120"/>
                  </a:lnTo>
                  <a:lnTo>
                    <a:pt x="220" y="84"/>
                  </a:lnTo>
                  <a:lnTo>
                    <a:pt x="183" y="55"/>
                  </a:lnTo>
                  <a:lnTo>
                    <a:pt x="128" y="2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74D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6" name="Freeform 242"/>
            <p:cNvSpPr>
              <a:spLocks/>
            </p:cNvSpPr>
            <p:nvPr/>
          </p:nvSpPr>
          <p:spPr bwMode="auto">
            <a:xfrm>
              <a:off x="4985" y="2930"/>
              <a:ext cx="39" cy="637"/>
            </a:xfrm>
            <a:custGeom>
              <a:avLst/>
              <a:gdLst>
                <a:gd name="T0" fmla="*/ 0 w 39"/>
                <a:gd name="T1" fmla="*/ 0 h 637"/>
                <a:gd name="T2" fmla="*/ 8 w 39"/>
                <a:gd name="T3" fmla="*/ 141 h 637"/>
                <a:gd name="T4" fmla="*/ 13 w 39"/>
                <a:gd name="T5" fmla="*/ 426 h 637"/>
                <a:gd name="T6" fmla="*/ 3 w 39"/>
                <a:gd name="T7" fmla="*/ 637 h 637"/>
                <a:gd name="T8" fmla="*/ 34 w 39"/>
                <a:gd name="T9" fmla="*/ 619 h 637"/>
                <a:gd name="T10" fmla="*/ 39 w 39"/>
                <a:gd name="T11" fmla="*/ 334 h 637"/>
                <a:gd name="T12" fmla="*/ 26 w 39"/>
                <a:gd name="T13" fmla="*/ 42 h 637"/>
                <a:gd name="T14" fmla="*/ 13 w 39"/>
                <a:gd name="T15" fmla="*/ 13 h 637"/>
                <a:gd name="T16" fmla="*/ 0 w 39"/>
                <a:gd name="T17" fmla="*/ 0 h 637"/>
                <a:gd name="T18" fmla="*/ 0 w 39"/>
                <a:gd name="T19" fmla="*/ 0 h 6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37"/>
                <a:gd name="T32" fmla="*/ 39 w 39"/>
                <a:gd name="T33" fmla="*/ 637 h 6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37">
                  <a:moveTo>
                    <a:pt x="0" y="0"/>
                  </a:moveTo>
                  <a:lnTo>
                    <a:pt x="8" y="141"/>
                  </a:lnTo>
                  <a:lnTo>
                    <a:pt x="13" y="426"/>
                  </a:lnTo>
                  <a:lnTo>
                    <a:pt x="3" y="637"/>
                  </a:lnTo>
                  <a:lnTo>
                    <a:pt x="34" y="619"/>
                  </a:lnTo>
                  <a:lnTo>
                    <a:pt x="39" y="334"/>
                  </a:lnTo>
                  <a:lnTo>
                    <a:pt x="26" y="42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7" name="Freeform 243"/>
            <p:cNvSpPr>
              <a:spLocks/>
            </p:cNvSpPr>
            <p:nvPr/>
          </p:nvSpPr>
          <p:spPr bwMode="auto">
            <a:xfrm>
              <a:off x="4184" y="2229"/>
              <a:ext cx="945" cy="388"/>
            </a:xfrm>
            <a:custGeom>
              <a:avLst/>
              <a:gdLst>
                <a:gd name="T0" fmla="*/ 0 w 945"/>
                <a:gd name="T1" fmla="*/ 62 h 388"/>
                <a:gd name="T2" fmla="*/ 107 w 945"/>
                <a:gd name="T3" fmla="*/ 114 h 388"/>
                <a:gd name="T4" fmla="*/ 248 w 945"/>
                <a:gd name="T5" fmla="*/ 146 h 388"/>
                <a:gd name="T6" fmla="*/ 425 w 945"/>
                <a:gd name="T7" fmla="*/ 167 h 388"/>
                <a:gd name="T8" fmla="*/ 491 w 945"/>
                <a:gd name="T9" fmla="*/ 167 h 388"/>
                <a:gd name="T10" fmla="*/ 475 w 945"/>
                <a:gd name="T11" fmla="*/ 258 h 388"/>
                <a:gd name="T12" fmla="*/ 444 w 945"/>
                <a:gd name="T13" fmla="*/ 349 h 388"/>
                <a:gd name="T14" fmla="*/ 363 w 945"/>
                <a:gd name="T15" fmla="*/ 367 h 388"/>
                <a:gd name="T16" fmla="*/ 464 w 945"/>
                <a:gd name="T17" fmla="*/ 388 h 388"/>
                <a:gd name="T18" fmla="*/ 524 w 945"/>
                <a:gd name="T19" fmla="*/ 362 h 388"/>
                <a:gd name="T20" fmla="*/ 527 w 945"/>
                <a:gd name="T21" fmla="*/ 305 h 388"/>
                <a:gd name="T22" fmla="*/ 655 w 945"/>
                <a:gd name="T23" fmla="*/ 287 h 388"/>
                <a:gd name="T24" fmla="*/ 759 w 945"/>
                <a:gd name="T25" fmla="*/ 294 h 388"/>
                <a:gd name="T26" fmla="*/ 791 w 945"/>
                <a:gd name="T27" fmla="*/ 276 h 388"/>
                <a:gd name="T28" fmla="*/ 819 w 945"/>
                <a:gd name="T29" fmla="*/ 190 h 388"/>
                <a:gd name="T30" fmla="*/ 866 w 945"/>
                <a:gd name="T31" fmla="*/ 91 h 388"/>
                <a:gd name="T32" fmla="*/ 916 w 945"/>
                <a:gd name="T33" fmla="*/ 62 h 388"/>
                <a:gd name="T34" fmla="*/ 945 w 945"/>
                <a:gd name="T35" fmla="*/ 0 h 388"/>
                <a:gd name="T36" fmla="*/ 827 w 945"/>
                <a:gd name="T37" fmla="*/ 62 h 388"/>
                <a:gd name="T38" fmla="*/ 545 w 945"/>
                <a:gd name="T39" fmla="*/ 107 h 388"/>
                <a:gd name="T40" fmla="*/ 326 w 945"/>
                <a:gd name="T41" fmla="*/ 109 h 388"/>
                <a:gd name="T42" fmla="*/ 112 w 945"/>
                <a:gd name="T43" fmla="*/ 94 h 388"/>
                <a:gd name="T44" fmla="*/ 0 w 945"/>
                <a:gd name="T45" fmla="*/ 62 h 388"/>
                <a:gd name="T46" fmla="*/ 0 w 945"/>
                <a:gd name="T47" fmla="*/ 62 h 3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5"/>
                <a:gd name="T73" fmla="*/ 0 h 388"/>
                <a:gd name="T74" fmla="*/ 945 w 945"/>
                <a:gd name="T75" fmla="*/ 388 h 3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5" h="388">
                  <a:moveTo>
                    <a:pt x="0" y="62"/>
                  </a:moveTo>
                  <a:lnTo>
                    <a:pt x="107" y="114"/>
                  </a:lnTo>
                  <a:lnTo>
                    <a:pt x="248" y="146"/>
                  </a:lnTo>
                  <a:lnTo>
                    <a:pt x="425" y="167"/>
                  </a:lnTo>
                  <a:lnTo>
                    <a:pt x="491" y="167"/>
                  </a:lnTo>
                  <a:lnTo>
                    <a:pt x="475" y="258"/>
                  </a:lnTo>
                  <a:lnTo>
                    <a:pt x="444" y="349"/>
                  </a:lnTo>
                  <a:lnTo>
                    <a:pt x="363" y="367"/>
                  </a:lnTo>
                  <a:lnTo>
                    <a:pt x="464" y="388"/>
                  </a:lnTo>
                  <a:lnTo>
                    <a:pt x="524" y="362"/>
                  </a:lnTo>
                  <a:lnTo>
                    <a:pt x="527" y="305"/>
                  </a:lnTo>
                  <a:lnTo>
                    <a:pt x="655" y="287"/>
                  </a:lnTo>
                  <a:lnTo>
                    <a:pt x="759" y="294"/>
                  </a:lnTo>
                  <a:lnTo>
                    <a:pt x="791" y="276"/>
                  </a:lnTo>
                  <a:lnTo>
                    <a:pt x="819" y="190"/>
                  </a:lnTo>
                  <a:lnTo>
                    <a:pt x="866" y="91"/>
                  </a:lnTo>
                  <a:lnTo>
                    <a:pt x="916" y="62"/>
                  </a:lnTo>
                  <a:lnTo>
                    <a:pt x="945" y="0"/>
                  </a:lnTo>
                  <a:lnTo>
                    <a:pt x="827" y="62"/>
                  </a:lnTo>
                  <a:lnTo>
                    <a:pt x="545" y="107"/>
                  </a:lnTo>
                  <a:lnTo>
                    <a:pt x="326" y="109"/>
                  </a:lnTo>
                  <a:lnTo>
                    <a:pt x="112" y="9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8C8C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8" name="Freeform 244"/>
            <p:cNvSpPr>
              <a:spLocks/>
            </p:cNvSpPr>
            <p:nvPr/>
          </p:nvSpPr>
          <p:spPr bwMode="auto">
            <a:xfrm>
              <a:off x="4038" y="2145"/>
              <a:ext cx="686" cy="493"/>
            </a:xfrm>
            <a:custGeom>
              <a:avLst/>
              <a:gdLst>
                <a:gd name="T0" fmla="*/ 177 w 686"/>
                <a:gd name="T1" fmla="*/ 363 h 493"/>
                <a:gd name="T2" fmla="*/ 193 w 686"/>
                <a:gd name="T3" fmla="*/ 376 h 493"/>
                <a:gd name="T4" fmla="*/ 206 w 686"/>
                <a:gd name="T5" fmla="*/ 384 h 493"/>
                <a:gd name="T6" fmla="*/ 229 w 686"/>
                <a:gd name="T7" fmla="*/ 394 h 493"/>
                <a:gd name="T8" fmla="*/ 253 w 686"/>
                <a:gd name="T9" fmla="*/ 402 h 493"/>
                <a:gd name="T10" fmla="*/ 269 w 686"/>
                <a:gd name="T11" fmla="*/ 410 h 493"/>
                <a:gd name="T12" fmla="*/ 287 w 686"/>
                <a:gd name="T13" fmla="*/ 412 h 493"/>
                <a:gd name="T14" fmla="*/ 305 w 686"/>
                <a:gd name="T15" fmla="*/ 418 h 493"/>
                <a:gd name="T16" fmla="*/ 329 w 686"/>
                <a:gd name="T17" fmla="*/ 423 h 493"/>
                <a:gd name="T18" fmla="*/ 355 w 686"/>
                <a:gd name="T19" fmla="*/ 431 h 493"/>
                <a:gd name="T20" fmla="*/ 381 w 686"/>
                <a:gd name="T21" fmla="*/ 433 h 493"/>
                <a:gd name="T22" fmla="*/ 412 w 686"/>
                <a:gd name="T23" fmla="*/ 436 h 493"/>
                <a:gd name="T24" fmla="*/ 443 w 686"/>
                <a:gd name="T25" fmla="*/ 438 h 493"/>
                <a:gd name="T26" fmla="*/ 480 w 686"/>
                <a:gd name="T27" fmla="*/ 444 h 493"/>
                <a:gd name="T28" fmla="*/ 517 w 686"/>
                <a:gd name="T29" fmla="*/ 444 h 493"/>
                <a:gd name="T30" fmla="*/ 550 w 686"/>
                <a:gd name="T31" fmla="*/ 446 h 493"/>
                <a:gd name="T32" fmla="*/ 582 w 686"/>
                <a:gd name="T33" fmla="*/ 444 h 493"/>
                <a:gd name="T34" fmla="*/ 610 w 686"/>
                <a:gd name="T35" fmla="*/ 444 h 493"/>
                <a:gd name="T36" fmla="*/ 637 w 686"/>
                <a:gd name="T37" fmla="*/ 441 h 493"/>
                <a:gd name="T38" fmla="*/ 665 w 686"/>
                <a:gd name="T39" fmla="*/ 438 h 493"/>
                <a:gd name="T40" fmla="*/ 684 w 686"/>
                <a:gd name="T41" fmla="*/ 444 h 493"/>
                <a:gd name="T42" fmla="*/ 684 w 686"/>
                <a:gd name="T43" fmla="*/ 462 h 493"/>
                <a:gd name="T44" fmla="*/ 686 w 686"/>
                <a:gd name="T45" fmla="*/ 480 h 493"/>
                <a:gd name="T46" fmla="*/ 670 w 686"/>
                <a:gd name="T47" fmla="*/ 488 h 493"/>
                <a:gd name="T48" fmla="*/ 644 w 686"/>
                <a:gd name="T49" fmla="*/ 488 h 493"/>
                <a:gd name="T50" fmla="*/ 621 w 686"/>
                <a:gd name="T51" fmla="*/ 493 h 493"/>
                <a:gd name="T52" fmla="*/ 595 w 686"/>
                <a:gd name="T53" fmla="*/ 493 h 493"/>
                <a:gd name="T54" fmla="*/ 566 w 686"/>
                <a:gd name="T55" fmla="*/ 493 h 493"/>
                <a:gd name="T56" fmla="*/ 532 w 686"/>
                <a:gd name="T57" fmla="*/ 493 h 493"/>
                <a:gd name="T58" fmla="*/ 488 w 686"/>
                <a:gd name="T59" fmla="*/ 493 h 493"/>
                <a:gd name="T60" fmla="*/ 446 w 686"/>
                <a:gd name="T61" fmla="*/ 488 h 493"/>
                <a:gd name="T62" fmla="*/ 410 w 686"/>
                <a:gd name="T63" fmla="*/ 485 h 493"/>
                <a:gd name="T64" fmla="*/ 370 w 686"/>
                <a:gd name="T65" fmla="*/ 483 h 493"/>
                <a:gd name="T66" fmla="*/ 342 w 686"/>
                <a:gd name="T67" fmla="*/ 478 h 493"/>
                <a:gd name="T68" fmla="*/ 310 w 686"/>
                <a:gd name="T69" fmla="*/ 472 h 493"/>
                <a:gd name="T70" fmla="*/ 282 w 686"/>
                <a:gd name="T71" fmla="*/ 467 h 493"/>
                <a:gd name="T72" fmla="*/ 258 w 686"/>
                <a:gd name="T73" fmla="*/ 459 h 493"/>
                <a:gd name="T74" fmla="*/ 237 w 686"/>
                <a:gd name="T75" fmla="*/ 454 h 493"/>
                <a:gd name="T76" fmla="*/ 219 w 686"/>
                <a:gd name="T77" fmla="*/ 446 h 493"/>
                <a:gd name="T78" fmla="*/ 201 w 686"/>
                <a:gd name="T79" fmla="*/ 438 h 493"/>
                <a:gd name="T80" fmla="*/ 180 w 686"/>
                <a:gd name="T81" fmla="*/ 431 h 493"/>
                <a:gd name="T82" fmla="*/ 156 w 686"/>
                <a:gd name="T83" fmla="*/ 418 h 493"/>
                <a:gd name="T84" fmla="*/ 138 w 686"/>
                <a:gd name="T85" fmla="*/ 402 h 493"/>
                <a:gd name="T86" fmla="*/ 0 w 686"/>
                <a:gd name="T87" fmla="*/ 0 h 4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6"/>
                <a:gd name="T133" fmla="*/ 0 h 493"/>
                <a:gd name="T134" fmla="*/ 686 w 686"/>
                <a:gd name="T135" fmla="*/ 493 h 4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6" h="493">
                  <a:moveTo>
                    <a:pt x="0" y="0"/>
                  </a:moveTo>
                  <a:lnTo>
                    <a:pt x="55" y="68"/>
                  </a:lnTo>
                  <a:lnTo>
                    <a:pt x="177" y="363"/>
                  </a:lnTo>
                  <a:lnTo>
                    <a:pt x="180" y="365"/>
                  </a:lnTo>
                  <a:lnTo>
                    <a:pt x="185" y="371"/>
                  </a:lnTo>
                  <a:lnTo>
                    <a:pt x="193" y="376"/>
                  </a:lnTo>
                  <a:lnTo>
                    <a:pt x="196" y="378"/>
                  </a:lnTo>
                  <a:lnTo>
                    <a:pt x="201" y="381"/>
                  </a:lnTo>
                  <a:lnTo>
                    <a:pt x="206" y="384"/>
                  </a:lnTo>
                  <a:lnTo>
                    <a:pt x="214" y="386"/>
                  </a:lnTo>
                  <a:lnTo>
                    <a:pt x="219" y="389"/>
                  </a:lnTo>
                  <a:lnTo>
                    <a:pt x="229" y="394"/>
                  </a:lnTo>
                  <a:lnTo>
                    <a:pt x="237" y="399"/>
                  </a:lnTo>
                  <a:lnTo>
                    <a:pt x="248" y="402"/>
                  </a:lnTo>
                  <a:lnTo>
                    <a:pt x="253" y="402"/>
                  </a:lnTo>
                  <a:lnTo>
                    <a:pt x="258" y="404"/>
                  </a:lnTo>
                  <a:lnTo>
                    <a:pt x="261" y="407"/>
                  </a:lnTo>
                  <a:lnTo>
                    <a:pt x="269" y="410"/>
                  </a:lnTo>
                  <a:lnTo>
                    <a:pt x="274" y="410"/>
                  </a:lnTo>
                  <a:lnTo>
                    <a:pt x="279" y="412"/>
                  </a:lnTo>
                  <a:lnTo>
                    <a:pt x="287" y="412"/>
                  </a:lnTo>
                  <a:lnTo>
                    <a:pt x="292" y="415"/>
                  </a:lnTo>
                  <a:lnTo>
                    <a:pt x="300" y="418"/>
                  </a:lnTo>
                  <a:lnTo>
                    <a:pt x="305" y="418"/>
                  </a:lnTo>
                  <a:lnTo>
                    <a:pt x="313" y="420"/>
                  </a:lnTo>
                  <a:lnTo>
                    <a:pt x="321" y="423"/>
                  </a:lnTo>
                  <a:lnTo>
                    <a:pt x="329" y="423"/>
                  </a:lnTo>
                  <a:lnTo>
                    <a:pt x="336" y="425"/>
                  </a:lnTo>
                  <a:lnTo>
                    <a:pt x="347" y="428"/>
                  </a:lnTo>
                  <a:lnTo>
                    <a:pt x="355" y="431"/>
                  </a:lnTo>
                  <a:lnTo>
                    <a:pt x="363" y="431"/>
                  </a:lnTo>
                  <a:lnTo>
                    <a:pt x="373" y="433"/>
                  </a:lnTo>
                  <a:lnTo>
                    <a:pt x="381" y="433"/>
                  </a:lnTo>
                  <a:lnTo>
                    <a:pt x="391" y="433"/>
                  </a:lnTo>
                  <a:lnTo>
                    <a:pt x="402" y="436"/>
                  </a:lnTo>
                  <a:lnTo>
                    <a:pt x="412" y="436"/>
                  </a:lnTo>
                  <a:lnTo>
                    <a:pt x="423" y="438"/>
                  </a:lnTo>
                  <a:lnTo>
                    <a:pt x="433" y="438"/>
                  </a:lnTo>
                  <a:lnTo>
                    <a:pt x="443" y="438"/>
                  </a:lnTo>
                  <a:lnTo>
                    <a:pt x="454" y="441"/>
                  </a:lnTo>
                  <a:lnTo>
                    <a:pt x="467" y="441"/>
                  </a:lnTo>
                  <a:lnTo>
                    <a:pt x="480" y="444"/>
                  </a:lnTo>
                  <a:lnTo>
                    <a:pt x="493" y="444"/>
                  </a:lnTo>
                  <a:lnTo>
                    <a:pt x="503" y="444"/>
                  </a:lnTo>
                  <a:lnTo>
                    <a:pt x="517" y="444"/>
                  </a:lnTo>
                  <a:lnTo>
                    <a:pt x="532" y="446"/>
                  </a:lnTo>
                  <a:lnTo>
                    <a:pt x="540" y="446"/>
                  </a:lnTo>
                  <a:lnTo>
                    <a:pt x="550" y="446"/>
                  </a:lnTo>
                  <a:lnTo>
                    <a:pt x="561" y="446"/>
                  </a:lnTo>
                  <a:lnTo>
                    <a:pt x="571" y="446"/>
                  </a:lnTo>
                  <a:lnTo>
                    <a:pt x="582" y="444"/>
                  </a:lnTo>
                  <a:lnTo>
                    <a:pt x="592" y="444"/>
                  </a:lnTo>
                  <a:lnTo>
                    <a:pt x="600" y="444"/>
                  </a:lnTo>
                  <a:lnTo>
                    <a:pt x="610" y="444"/>
                  </a:lnTo>
                  <a:lnTo>
                    <a:pt x="618" y="444"/>
                  </a:lnTo>
                  <a:lnTo>
                    <a:pt x="629" y="441"/>
                  </a:lnTo>
                  <a:lnTo>
                    <a:pt x="637" y="441"/>
                  </a:lnTo>
                  <a:lnTo>
                    <a:pt x="647" y="438"/>
                  </a:lnTo>
                  <a:lnTo>
                    <a:pt x="655" y="438"/>
                  </a:lnTo>
                  <a:lnTo>
                    <a:pt x="665" y="438"/>
                  </a:lnTo>
                  <a:lnTo>
                    <a:pt x="673" y="436"/>
                  </a:lnTo>
                  <a:lnTo>
                    <a:pt x="684" y="436"/>
                  </a:lnTo>
                  <a:lnTo>
                    <a:pt x="684" y="444"/>
                  </a:lnTo>
                  <a:lnTo>
                    <a:pt x="684" y="449"/>
                  </a:lnTo>
                  <a:lnTo>
                    <a:pt x="684" y="454"/>
                  </a:lnTo>
                  <a:lnTo>
                    <a:pt x="684" y="462"/>
                  </a:lnTo>
                  <a:lnTo>
                    <a:pt x="684" y="467"/>
                  </a:lnTo>
                  <a:lnTo>
                    <a:pt x="684" y="475"/>
                  </a:lnTo>
                  <a:lnTo>
                    <a:pt x="686" y="480"/>
                  </a:lnTo>
                  <a:lnTo>
                    <a:pt x="686" y="488"/>
                  </a:lnTo>
                  <a:lnTo>
                    <a:pt x="678" y="488"/>
                  </a:lnTo>
                  <a:lnTo>
                    <a:pt x="670" y="488"/>
                  </a:lnTo>
                  <a:lnTo>
                    <a:pt x="663" y="488"/>
                  </a:lnTo>
                  <a:lnTo>
                    <a:pt x="655" y="488"/>
                  </a:lnTo>
                  <a:lnTo>
                    <a:pt x="644" y="488"/>
                  </a:lnTo>
                  <a:lnTo>
                    <a:pt x="637" y="491"/>
                  </a:lnTo>
                  <a:lnTo>
                    <a:pt x="629" y="491"/>
                  </a:lnTo>
                  <a:lnTo>
                    <a:pt x="621" y="493"/>
                  </a:lnTo>
                  <a:lnTo>
                    <a:pt x="610" y="493"/>
                  </a:lnTo>
                  <a:lnTo>
                    <a:pt x="603" y="493"/>
                  </a:lnTo>
                  <a:lnTo>
                    <a:pt x="595" y="493"/>
                  </a:lnTo>
                  <a:lnTo>
                    <a:pt x="587" y="493"/>
                  </a:lnTo>
                  <a:lnTo>
                    <a:pt x="577" y="493"/>
                  </a:lnTo>
                  <a:lnTo>
                    <a:pt x="566" y="493"/>
                  </a:lnTo>
                  <a:lnTo>
                    <a:pt x="558" y="493"/>
                  </a:lnTo>
                  <a:lnTo>
                    <a:pt x="550" y="493"/>
                  </a:lnTo>
                  <a:lnTo>
                    <a:pt x="532" y="493"/>
                  </a:lnTo>
                  <a:lnTo>
                    <a:pt x="517" y="493"/>
                  </a:lnTo>
                  <a:lnTo>
                    <a:pt x="503" y="493"/>
                  </a:lnTo>
                  <a:lnTo>
                    <a:pt x="488" y="493"/>
                  </a:lnTo>
                  <a:lnTo>
                    <a:pt x="475" y="491"/>
                  </a:lnTo>
                  <a:lnTo>
                    <a:pt x="459" y="491"/>
                  </a:lnTo>
                  <a:lnTo>
                    <a:pt x="446" y="488"/>
                  </a:lnTo>
                  <a:lnTo>
                    <a:pt x="436" y="488"/>
                  </a:lnTo>
                  <a:lnTo>
                    <a:pt x="420" y="488"/>
                  </a:lnTo>
                  <a:lnTo>
                    <a:pt x="410" y="485"/>
                  </a:lnTo>
                  <a:lnTo>
                    <a:pt x="396" y="485"/>
                  </a:lnTo>
                  <a:lnTo>
                    <a:pt x="383" y="483"/>
                  </a:lnTo>
                  <a:lnTo>
                    <a:pt x="370" y="483"/>
                  </a:lnTo>
                  <a:lnTo>
                    <a:pt x="360" y="480"/>
                  </a:lnTo>
                  <a:lnTo>
                    <a:pt x="350" y="480"/>
                  </a:lnTo>
                  <a:lnTo>
                    <a:pt x="342" y="478"/>
                  </a:lnTo>
                  <a:lnTo>
                    <a:pt x="329" y="475"/>
                  </a:lnTo>
                  <a:lnTo>
                    <a:pt x="321" y="475"/>
                  </a:lnTo>
                  <a:lnTo>
                    <a:pt x="310" y="472"/>
                  </a:lnTo>
                  <a:lnTo>
                    <a:pt x="300" y="470"/>
                  </a:lnTo>
                  <a:lnTo>
                    <a:pt x="292" y="467"/>
                  </a:lnTo>
                  <a:lnTo>
                    <a:pt x="282" y="467"/>
                  </a:lnTo>
                  <a:lnTo>
                    <a:pt x="274" y="462"/>
                  </a:lnTo>
                  <a:lnTo>
                    <a:pt x="269" y="462"/>
                  </a:lnTo>
                  <a:lnTo>
                    <a:pt x="258" y="459"/>
                  </a:lnTo>
                  <a:lnTo>
                    <a:pt x="250" y="457"/>
                  </a:lnTo>
                  <a:lnTo>
                    <a:pt x="243" y="454"/>
                  </a:lnTo>
                  <a:lnTo>
                    <a:pt x="237" y="454"/>
                  </a:lnTo>
                  <a:lnTo>
                    <a:pt x="229" y="451"/>
                  </a:lnTo>
                  <a:lnTo>
                    <a:pt x="224" y="449"/>
                  </a:lnTo>
                  <a:lnTo>
                    <a:pt x="219" y="446"/>
                  </a:lnTo>
                  <a:lnTo>
                    <a:pt x="214" y="444"/>
                  </a:lnTo>
                  <a:lnTo>
                    <a:pt x="206" y="441"/>
                  </a:lnTo>
                  <a:lnTo>
                    <a:pt x="201" y="438"/>
                  </a:lnTo>
                  <a:lnTo>
                    <a:pt x="193" y="438"/>
                  </a:lnTo>
                  <a:lnTo>
                    <a:pt x="190" y="436"/>
                  </a:lnTo>
                  <a:lnTo>
                    <a:pt x="180" y="431"/>
                  </a:lnTo>
                  <a:lnTo>
                    <a:pt x="172" y="425"/>
                  </a:lnTo>
                  <a:lnTo>
                    <a:pt x="164" y="420"/>
                  </a:lnTo>
                  <a:lnTo>
                    <a:pt x="156" y="418"/>
                  </a:lnTo>
                  <a:lnTo>
                    <a:pt x="151" y="412"/>
                  </a:lnTo>
                  <a:lnTo>
                    <a:pt x="146" y="410"/>
                  </a:lnTo>
                  <a:lnTo>
                    <a:pt x="138" y="402"/>
                  </a:lnTo>
                  <a:lnTo>
                    <a:pt x="133" y="399"/>
                  </a:lnTo>
                  <a:lnTo>
                    <a:pt x="130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79" name="Freeform 245"/>
            <p:cNvSpPr>
              <a:spLocks/>
            </p:cNvSpPr>
            <p:nvPr/>
          </p:nvSpPr>
          <p:spPr bwMode="auto">
            <a:xfrm>
              <a:off x="4949" y="2171"/>
              <a:ext cx="216" cy="384"/>
            </a:xfrm>
            <a:custGeom>
              <a:avLst/>
              <a:gdLst>
                <a:gd name="T0" fmla="*/ 39 w 216"/>
                <a:gd name="T1" fmla="*/ 384 h 384"/>
                <a:gd name="T2" fmla="*/ 28 w 216"/>
                <a:gd name="T3" fmla="*/ 371 h 384"/>
                <a:gd name="T4" fmla="*/ 20 w 216"/>
                <a:gd name="T5" fmla="*/ 360 h 384"/>
                <a:gd name="T6" fmla="*/ 10 w 216"/>
                <a:gd name="T7" fmla="*/ 350 h 384"/>
                <a:gd name="T8" fmla="*/ 0 w 216"/>
                <a:gd name="T9" fmla="*/ 339 h 384"/>
                <a:gd name="T10" fmla="*/ 7 w 216"/>
                <a:gd name="T11" fmla="*/ 334 h 384"/>
                <a:gd name="T12" fmla="*/ 15 w 216"/>
                <a:gd name="T13" fmla="*/ 332 h 384"/>
                <a:gd name="T14" fmla="*/ 20 w 216"/>
                <a:gd name="T15" fmla="*/ 326 h 384"/>
                <a:gd name="T16" fmla="*/ 28 w 216"/>
                <a:gd name="T17" fmla="*/ 324 h 384"/>
                <a:gd name="T18" fmla="*/ 36 w 216"/>
                <a:gd name="T19" fmla="*/ 318 h 384"/>
                <a:gd name="T20" fmla="*/ 41 w 216"/>
                <a:gd name="T21" fmla="*/ 316 h 384"/>
                <a:gd name="T22" fmla="*/ 47 w 216"/>
                <a:gd name="T23" fmla="*/ 313 h 384"/>
                <a:gd name="T24" fmla="*/ 52 w 216"/>
                <a:gd name="T25" fmla="*/ 311 h 384"/>
                <a:gd name="T26" fmla="*/ 57 w 216"/>
                <a:gd name="T27" fmla="*/ 305 h 384"/>
                <a:gd name="T28" fmla="*/ 65 w 216"/>
                <a:gd name="T29" fmla="*/ 303 h 384"/>
                <a:gd name="T30" fmla="*/ 67 w 216"/>
                <a:gd name="T31" fmla="*/ 300 h 384"/>
                <a:gd name="T32" fmla="*/ 67 w 216"/>
                <a:gd name="T33" fmla="*/ 300 h 384"/>
                <a:gd name="T34" fmla="*/ 148 w 216"/>
                <a:gd name="T35" fmla="*/ 71 h 384"/>
                <a:gd name="T36" fmla="*/ 216 w 216"/>
                <a:gd name="T37" fmla="*/ 0 h 384"/>
                <a:gd name="T38" fmla="*/ 109 w 216"/>
                <a:gd name="T39" fmla="*/ 334 h 384"/>
                <a:gd name="T40" fmla="*/ 107 w 216"/>
                <a:gd name="T41" fmla="*/ 334 h 384"/>
                <a:gd name="T42" fmla="*/ 104 w 216"/>
                <a:gd name="T43" fmla="*/ 337 h 384"/>
                <a:gd name="T44" fmla="*/ 99 w 216"/>
                <a:gd name="T45" fmla="*/ 342 h 384"/>
                <a:gd name="T46" fmla="*/ 91 w 216"/>
                <a:gd name="T47" fmla="*/ 347 h 384"/>
                <a:gd name="T48" fmla="*/ 86 w 216"/>
                <a:gd name="T49" fmla="*/ 352 h 384"/>
                <a:gd name="T50" fmla="*/ 80 w 216"/>
                <a:gd name="T51" fmla="*/ 355 h 384"/>
                <a:gd name="T52" fmla="*/ 75 w 216"/>
                <a:gd name="T53" fmla="*/ 358 h 384"/>
                <a:gd name="T54" fmla="*/ 70 w 216"/>
                <a:gd name="T55" fmla="*/ 363 h 384"/>
                <a:gd name="T56" fmla="*/ 62 w 216"/>
                <a:gd name="T57" fmla="*/ 368 h 384"/>
                <a:gd name="T58" fmla="*/ 54 w 216"/>
                <a:gd name="T59" fmla="*/ 373 h 384"/>
                <a:gd name="T60" fmla="*/ 47 w 216"/>
                <a:gd name="T61" fmla="*/ 376 h 384"/>
                <a:gd name="T62" fmla="*/ 39 w 216"/>
                <a:gd name="T63" fmla="*/ 384 h 384"/>
                <a:gd name="T64" fmla="*/ 39 w 216"/>
                <a:gd name="T65" fmla="*/ 384 h 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"/>
                <a:gd name="T100" fmla="*/ 0 h 384"/>
                <a:gd name="T101" fmla="*/ 216 w 216"/>
                <a:gd name="T102" fmla="*/ 384 h 3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" h="384">
                  <a:moveTo>
                    <a:pt x="39" y="384"/>
                  </a:moveTo>
                  <a:lnTo>
                    <a:pt x="28" y="371"/>
                  </a:lnTo>
                  <a:lnTo>
                    <a:pt x="20" y="360"/>
                  </a:lnTo>
                  <a:lnTo>
                    <a:pt x="10" y="350"/>
                  </a:lnTo>
                  <a:lnTo>
                    <a:pt x="0" y="339"/>
                  </a:lnTo>
                  <a:lnTo>
                    <a:pt x="7" y="334"/>
                  </a:lnTo>
                  <a:lnTo>
                    <a:pt x="15" y="332"/>
                  </a:lnTo>
                  <a:lnTo>
                    <a:pt x="20" y="326"/>
                  </a:lnTo>
                  <a:lnTo>
                    <a:pt x="28" y="324"/>
                  </a:lnTo>
                  <a:lnTo>
                    <a:pt x="36" y="318"/>
                  </a:lnTo>
                  <a:lnTo>
                    <a:pt x="41" y="316"/>
                  </a:lnTo>
                  <a:lnTo>
                    <a:pt x="47" y="313"/>
                  </a:lnTo>
                  <a:lnTo>
                    <a:pt x="52" y="311"/>
                  </a:lnTo>
                  <a:lnTo>
                    <a:pt x="57" y="305"/>
                  </a:lnTo>
                  <a:lnTo>
                    <a:pt x="65" y="303"/>
                  </a:lnTo>
                  <a:lnTo>
                    <a:pt x="67" y="300"/>
                  </a:lnTo>
                  <a:lnTo>
                    <a:pt x="148" y="71"/>
                  </a:lnTo>
                  <a:lnTo>
                    <a:pt x="216" y="0"/>
                  </a:lnTo>
                  <a:lnTo>
                    <a:pt x="109" y="334"/>
                  </a:lnTo>
                  <a:lnTo>
                    <a:pt x="107" y="334"/>
                  </a:lnTo>
                  <a:lnTo>
                    <a:pt x="104" y="337"/>
                  </a:lnTo>
                  <a:lnTo>
                    <a:pt x="99" y="342"/>
                  </a:lnTo>
                  <a:lnTo>
                    <a:pt x="91" y="347"/>
                  </a:lnTo>
                  <a:lnTo>
                    <a:pt x="86" y="352"/>
                  </a:lnTo>
                  <a:lnTo>
                    <a:pt x="80" y="355"/>
                  </a:lnTo>
                  <a:lnTo>
                    <a:pt x="75" y="358"/>
                  </a:lnTo>
                  <a:lnTo>
                    <a:pt x="70" y="363"/>
                  </a:lnTo>
                  <a:lnTo>
                    <a:pt x="62" y="368"/>
                  </a:lnTo>
                  <a:lnTo>
                    <a:pt x="54" y="373"/>
                  </a:lnTo>
                  <a:lnTo>
                    <a:pt x="47" y="376"/>
                  </a:lnTo>
                  <a:lnTo>
                    <a:pt x="39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0" name="Freeform 246"/>
            <p:cNvSpPr>
              <a:spLocks/>
            </p:cNvSpPr>
            <p:nvPr/>
          </p:nvSpPr>
          <p:spPr bwMode="auto">
            <a:xfrm>
              <a:off x="4682" y="2544"/>
              <a:ext cx="374" cy="240"/>
            </a:xfrm>
            <a:custGeom>
              <a:avLst/>
              <a:gdLst>
                <a:gd name="T0" fmla="*/ 8 w 374"/>
                <a:gd name="T1" fmla="*/ 188 h 240"/>
                <a:gd name="T2" fmla="*/ 16 w 374"/>
                <a:gd name="T3" fmla="*/ 196 h 240"/>
                <a:gd name="T4" fmla="*/ 26 w 374"/>
                <a:gd name="T5" fmla="*/ 204 h 240"/>
                <a:gd name="T6" fmla="*/ 42 w 374"/>
                <a:gd name="T7" fmla="*/ 214 h 240"/>
                <a:gd name="T8" fmla="*/ 53 w 374"/>
                <a:gd name="T9" fmla="*/ 217 h 240"/>
                <a:gd name="T10" fmla="*/ 66 w 374"/>
                <a:gd name="T11" fmla="*/ 222 h 240"/>
                <a:gd name="T12" fmla="*/ 79 w 374"/>
                <a:gd name="T13" fmla="*/ 227 h 240"/>
                <a:gd name="T14" fmla="*/ 97 w 374"/>
                <a:gd name="T15" fmla="*/ 232 h 240"/>
                <a:gd name="T16" fmla="*/ 115 w 374"/>
                <a:gd name="T17" fmla="*/ 232 h 240"/>
                <a:gd name="T18" fmla="*/ 126 w 374"/>
                <a:gd name="T19" fmla="*/ 235 h 240"/>
                <a:gd name="T20" fmla="*/ 139 w 374"/>
                <a:gd name="T21" fmla="*/ 238 h 240"/>
                <a:gd name="T22" fmla="*/ 149 w 374"/>
                <a:gd name="T23" fmla="*/ 238 h 240"/>
                <a:gd name="T24" fmla="*/ 162 w 374"/>
                <a:gd name="T25" fmla="*/ 238 h 240"/>
                <a:gd name="T26" fmla="*/ 175 w 374"/>
                <a:gd name="T27" fmla="*/ 238 h 240"/>
                <a:gd name="T28" fmla="*/ 188 w 374"/>
                <a:gd name="T29" fmla="*/ 240 h 240"/>
                <a:gd name="T30" fmla="*/ 201 w 374"/>
                <a:gd name="T31" fmla="*/ 238 h 240"/>
                <a:gd name="T32" fmla="*/ 214 w 374"/>
                <a:gd name="T33" fmla="*/ 238 h 240"/>
                <a:gd name="T34" fmla="*/ 227 w 374"/>
                <a:gd name="T35" fmla="*/ 238 h 240"/>
                <a:gd name="T36" fmla="*/ 238 w 374"/>
                <a:gd name="T37" fmla="*/ 238 h 240"/>
                <a:gd name="T38" fmla="*/ 261 w 374"/>
                <a:gd name="T39" fmla="*/ 232 h 240"/>
                <a:gd name="T40" fmla="*/ 280 w 374"/>
                <a:gd name="T41" fmla="*/ 230 h 240"/>
                <a:gd name="T42" fmla="*/ 295 w 374"/>
                <a:gd name="T43" fmla="*/ 222 h 240"/>
                <a:gd name="T44" fmla="*/ 311 w 374"/>
                <a:gd name="T45" fmla="*/ 217 h 240"/>
                <a:gd name="T46" fmla="*/ 324 w 374"/>
                <a:gd name="T47" fmla="*/ 212 h 240"/>
                <a:gd name="T48" fmla="*/ 337 w 374"/>
                <a:gd name="T49" fmla="*/ 206 h 240"/>
                <a:gd name="T50" fmla="*/ 353 w 374"/>
                <a:gd name="T51" fmla="*/ 196 h 240"/>
                <a:gd name="T52" fmla="*/ 366 w 374"/>
                <a:gd name="T53" fmla="*/ 185 h 240"/>
                <a:gd name="T54" fmla="*/ 374 w 374"/>
                <a:gd name="T55" fmla="*/ 178 h 240"/>
                <a:gd name="T56" fmla="*/ 303 w 374"/>
                <a:gd name="T57" fmla="*/ 8 h 240"/>
                <a:gd name="T58" fmla="*/ 300 w 374"/>
                <a:gd name="T59" fmla="*/ 146 h 240"/>
                <a:gd name="T60" fmla="*/ 293 w 374"/>
                <a:gd name="T61" fmla="*/ 152 h 240"/>
                <a:gd name="T62" fmla="*/ 282 w 374"/>
                <a:gd name="T63" fmla="*/ 154 h 240"/>
                <a:gd name="T64" fmla="*/ 272 w 374"/>
                <a:gd name="T65" fmla="*/ 157 h 240"/>
                <a:gd name="T66" fmla="*/ 259 w 374"/>
                <a:gd name="T67" fmla="*/ 162 h 240"/>
                <a:gd name="T68" fmla="*/ 246 w 374"/>
                <a:gd name="T69" fmla="*/ 165 h 240"/>
                <a:gd name="T70" fmla="*/ 233 w 374"/>
                <a:gd name="T71" fmla="*/ 167 h 240"/>
                <a:gd name="T72" fmla="*/ 214 w 374"/>
                <a:gd name="T73" fmla="*/ 167 h 240"/>
                <a:gd name="T74" fmla="*/ 196 w 374"/>
                <a:gd name="T75" fmla="*/ 167 h 240"/>
                <a:gd name="T76" fmla="*/ 175 w 374"/>
                <a:gd name="T77" fmla="*/ 167 h 240"/>
                <a:gd name="T78" fmla="*/ 160 w 374"/>
                <a:gd name="T79" fmla="*/ 167 h 240"/>
                <a:gd name="T80" fmla="*/ 149 w 374"/>
                <a:gd name="T81" fmla="*/ 165 h 240"/>
                <a:gd name="T82" fmla="*/ 139 w 374"/>
                <a:gd name="T83" fmla="*/ 165 h 240"/>
                <a:gd name="T84" fmla="*/ 126 w 374"/>
                <a:gd name="T85" fmla="*/ 162 h 240"/>
                <a:gd name="T86" fmla="*/ 113 w 374"/>
                <a:gd name="T87" fmla="*/ 159 h 240"/>
                <a:gd name="T88" fmla="*/ 100 w 374"/>
                <a:gd name="T89" fmla="*/ 157 h 240"/>
                <a:gd name="T90" fmla="*/ 87 w 374"/>
                <a:gd name="T91" fmla="*/ 152 h 240"/>
                <a:gd name="T92" fmla="*/ 76 w 374"/>
                <a:gd name="T93" fmla="*/ 146 h 240"/>
                <a:gd name="T94" fmla="*/ 63 w 374"/>
                <a:gd name="T95" fmla="*/ 29 h 240"/>
                <a:gd name="T96" fmla="*/ 0 w 374"/>
                <a:gd name="T97" fmla="*/ 13 h 2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4"/>
                <a:gd name="T148" fmla="*/ 0 h 240"/>
                <a:gd name="T149" fmla="*/ 374 w 374"/>
                <a:gd name="T150" fmla="*/ 240 h 2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4" h="240">
                  <a:moveTo>
                    <a:pt x="0" y="13"/>
                  </a:moveTo>
                  <a:lnTo>
                    <a:pt x="8" y="188"/>
                  </a:lnTo>
                  <a:lnTo>
                    <a:pt x="8" y="191"/>
                  </a:lnTo>
                  <a:lnTo>
                    <a:pt x="16" y="196"/>
                  </a:lnTo>
                  <a:lnTo>
                    <a:pt x="19" y="199"/>
                  </a:lnTo>
                  <a:lnTo>
                    <a:pt x="26" y="204"/>
                  </a:lnTo>
                  <a:lnTo>
                    <a:pt x="32" y="206"/>
                  </a:lnTo>
                  <a:lnTo>
                    <a:pt x="42" y="214"/>
                  </a:lnTo>
                  <a:lnTo>
                    <a:pt x="47" y="217"/>
                  </a:lnTo>
                  <a:lnTo>
                    <a:pt x="53" y="217"/>
                  </a:lnTo>
                  <a:lnTo>
                    <a:pt x="60" y="219"/>
                  </a:lnTo>
                  <a:lnTo>
                    <a:pt x="66" y="222"/>
                  </a:lnTo>
                  <a:lnTo>
                    <a:pt x="71" y="225"/>
                  </a:lnTo>
                  <a:lnTo>
                    <a:pt x="79" y="227"/>
                  </a:lnTo>
                  <a:lnTo>
                    <a:pt x="89" y="227"/>
                  </a:lnTo>
                  <a:lnTo>
                    <a:pt x="97" y="232"/>
                  </a:lnTo>
                  <a:lnTo>
                    <a:pt x="107" y="232"/>
                  </a:lnTo>
                  <a:lnTo>
                    <a:pt x="115" y="232"/>
                  </a:lnTo>
                  <a:lnTo>
                    <a:pt x="120" y="232"/>
                  </a:lnTo>
                  <a:lnTo>
                    <a:pt x="126" y="235"/>
                  </a:lnTo>
                  <a:lnTo>
                    <a:pt x="133" y="235"/>
                  </a:lnTo>
                  <a:lnTo>
                    <a:pt x="139" y="238"/>
                  </a:lnTo>
                  <a:lnTo>
                    <a:pt x="144" y="238"/>
                  </a:lnTo>
                  <a:lnTo>
                    <a:pt x="149" y="238"/>
                  </a:lnTo>
                  <a:lnTo>
                    <a:pt x="154" y="238"/>
                  </a:lnTo>
                  <a:lnTo>
                    <a:pt x="162" y="238"/>
                  </a:lnTo>
                  <a:lnTo>
                    <a:pt x="167" y="238"/>
                  </a:lnTo>
                  <a:lnTo>
                    <a:pt x="175" y="238"/>
                  </a:lnTo>
                  <a:lnTo>
                    <a:pt x="183" y="238"/>
                  </a:lnTo>
                  <a:lnTo>
                    <a:pt x="188" y="240"/>
                  </a:lnTo>
                  <a:lnTo>
                    <a:pt x="196" y="238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14" y="238"/>
                  </a:lnTo>
                  <a:lnTo>
                    <a:pt x="220" y="238"/>
                  </a:lnTo>
                  <a:lnTo>
                    <a:pt x="227" y="238"/>
                  </a:lnTo>
                  <a:lnTo>
                    <a:pt x="233" y="238"/>
                  </a:lnTo>
                  <a:lnTo>
                    <a:pt x="238" y="238"/>
                  </a:lnTo>
                  <a:lnTo>
                    <a:pt x="248" y="235"/>
                  </a:lnTo>
                  <a:lnTo>
                    <a:pt x="261" y="232"/>
                  </a:lnTo>
                  <a:lnTo>
                    <a:pt x="269" y="230"/>
                  </a:lnTo>
                  <a:lnTo>
                    <a:pt x="280" y="230"/>
                  </a:lnTo>
                  <a:lnTo>
                    <a:pt x="287" y="227"/>
                  </a:lnTo>
                  <a:lnTo>
                    <a:pt x="295" y="222"/>
                  </a:lnTo>
                  <a:lnTo>
                    <a:pt x="303" y="219"/>
                  </a:lnTo>
                  <a:lnTo>
                    <a:pt x="311" y="217"/>
                  </a:lnTo>
                  <a:lnTo>
                    <a:pt x="316" y="214"/>
                  </a:lnTo>
                  <a:lnTo>
                    <a:pt x="324" y="212"/>
                  </a:lnTo>
                  <a:lnTo>
                    <a:pt x="332" y="209"/>
                  </a:lnTo>
                  <a:lnTo>
                    <a:pt x="337" y="206"/>
                  </a:lnTo>
                  <a:lnTo>
                    <a:pt x="345" y="201"/>
                  </a:lnTo>
                  <a:lnTo>
                    <a:pt x="353" y="196"/>
                  </a:lnTo>
                  <a:lnTo>
                    <a:pt x="358" y="191"/>
                  </a:lnTo>
                  <a:lnTo>
                    <a:pt x="366" y="185"/>
                  </a:lnTo>
                  <a:lnTo>
                    <a:pt x="371" y="178"/>
                  </a:lnTo>
                  <a:lnTo>
                    <a:pt x="374" y="178"/>
                  </a:lnTo>
                  <a:lnTo>
                    <a:pt x="363" y="0"/>
                  </a:lnTo>
                  <a:lnTo>
                    <a:pt x="303" y="8"/>
                  </a:lnTo>
                  <a:lnTo>
                    <a:pt x="303" y="146"/>
                  </a:lnTo>
                  <a:lnTo>
                    <a:pt x="300" y="146"/>
                  </a:lnTo>
                  <a:lnTo>
                    <a:pt x="298" y="149"/>
                  </a:lnTo>
                  <a:lnTo>
                    <a:pt x="293" y="152"/>
                  </a:lnTo>
                  <a:lnTo>
                    <a:pt x="287" y="154"/>
                  </a:lnTo>
                  <a:lnTo>
                    <a:pt x="282" y="154"/>
                  </a:lnTo>
                  <a:lnTo>
                    <a:pt x="277" y="157"/>
                  </a:lnTo>
                  <a:lnTo>
                    <a:pt x="272" y="157"/>
                  </a:lnTo>
                  <a:lnTo>
                    <a:pt x="267" y="159"/>
                  </a:lnTo>
                  <a:lnTo>
                    <a:pt x="259" y="162"/>
                  </a:lnTo>
                  <a:lnTo>
                    <a:pt x="254" y="162"/>
                  </a:lnTo>
                  <a:lnTo>
                    <a:pt x="246" y="165"/>
                  </a:lnTo>
                  <a:lnTo>
                    <a:pt x="240" y="167"/>
                  </a:lnTo>
                  <a:lnTo>
                    <a:pt x="233" y="167"/>
                  </a:lnTo>
                  <a:lnTo>
                    <a:pt x="222" y="167"/>
                  </a:lnTo>
                  <a:lnTo>
                    <a:pt x="214" y="167"/>
                  </a:lnTo>
                  <a:lnTo>
                    <a:pt x="207" y="170"/>
                  </a:lnTo>
                  <a:lnTo>
                    <a:pt x="196" y="167"/>
                  </a:lnTo>
                  <a:lnTo>
                    <a:pt x="186" y="167"/>
                  </a:lnTo>
                  <a:lnTo>
                    <a:pt x="175" y="167"/>
                  </a:lnTo>
                  <a:lnTo>
                    <a:pt x="167" y="167"/>
                  </a:lnTo>
                  <a:lnTo>
                    <a:pt x="160" y="167"/>
                  </a:lnTo>
                  <a:lnTo>
                    <a:pt x="154" y="167"/>
                  </a:lnTo>
                  <a:lnTo>
                    <a:pt x="149" y="165"/>
                  </a:lnTo>
                  <a:lnTo>
                    <a:pt x="144" y="165"/>
                  </a:lnTo>
                  <a:lnTo>
                    <a:pt x="139" y="165"/>
                  </a:lnTo>
                  <a:lnTo>
                    <a:pt x="131" y="162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3" y="159"/>
                  </a:lnTo>
                  <a:lnTo>
                    <a:pt x="107" y="157"/>
                  </a:lnTo>
                  <a:lnTo>
                    <a:pt x="100" y="157"/>
                  </a:lnTo>
                  <a:lnTo>
                    <a:pt x="94" y="154"/>
                  </a:lnTo>
                  <a:lnTo>
                    <a:pt x="87" y="152"/>
                  </a:lnTo>
                  <a:lnTo>
                    <a:pt x="81" y="152"/>
                  </a:lnTo>
                  <a:lnTo>
                    <a:pt x="76" y="146"/>
                  </a:lnTo>
                  <a:lnTo>
                    <a:pt x="68" y="146"/>
                  </a:lnTo>
                  <a:lnTo>
                    <a:pt x="63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1" name="Freeform 247"/>
            <p:cNvSpPr>
              <a:spLocks/>
            </p:cNvSpPr>
            <p:nvPr/>
          </p:nvSpPr>
          <p:spPr bwMode="auto">
            <a:xfrm>
              <a:off x="4061" y="1978"/>
              <a:ext cx="624" cy="201"/>
            </a:xfrm>
            <a:custGeom>
              <a:avLst/>
              <a:gdLst>
                <a:gd name="T0" fmla="*/ 3 w 624"/>
                <a:gd name="T1" fmla="*/ 201 h 201"/>
                <a:gd name="T2" fmla="*/ 102 w 624"/>
                <a:gd name="T3" fmla="*/ 201 h 201"/>
                <a:gd name="T4" fmla="*/ 86 w 624"/>
                <a:gd name="T5" fmla="*/ 141 h 201"/>
                <a:gd name="T6" fmla="*/ 186 w 624"/>
                <a:gd name="T7" fmla="*/ 89 h 201"/>
                <a:gd name="T8" fmla="*/ 428 w 624"/>
                <a:gd name="T9" fmla="*/ 78 h 201"/>
                <a:gd name="T10" fmla="*/ 619 w 624"/>
                <a:gd name="T11" fmla="*/ 76 h 201"/>
                <a:gd name="T12" fmla="*/ 624 w 624"/>
                <a:gd name="T13" fmla="*/ 0 h 201"/>
                <a:gd name="T14" fmla="*/ 373 w 624"/>
                <a:gd name="T15" fmla="*/ 3 h 201"/>
                <a:gd name="T16" fmla="*/ 170 w 624"/>
                <a:gd name="T17" fmla="*/ 13 h 201"/>
                <a:gd name="T18" fmla="*/ 55 w 624"/>
                <a:gd name="T19" fmla="*/ 71 h 201"/>
                <a:gd name="T20" fmla="*/ 0 w 624"/>
                <a:gd name="T21" fmla="*/ 115 h 201"/>
                <a:gd name="T22" fmla="*/ 3 w 624"/>
                <a:gd name="T23" fmla="*/ 201 h 201"/>
                <a:gd name="T24" fmla="*/ 3 w 624"/>
                <a:gd name="T25" fmla="*/ 201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4"/>
                <a:gd name="T40" fmla="*/ 0 h 201"/>
                <a:gd name="T41" fmla="*/ 624 w 624"/>
                <a:gd name="T42" fmla="*/ 201 h 2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4" h="201">
                  <a:moveTo>
                    <a:pt x="3" y="201"/>
                  </a:moveTo>
                  <a:lnTo>
                    <a:pt x="102" y="201"/>
                  </a:lnTo>
                  <a:lnTo>
                    <a:pt x="86" y="141"/>
                  </a:lnTo>
                  <a:lnTo>
                    <a:pt x="186" y="89"/>
                  </a:lnTo>
                  <a:lnTo>
                    <a:pt x="428" y="78"/>
                  </a:lnTo>
                  <a:lnTo>
                    <a:pt x="619" y="76"/>
                  </a:lnTo>
                  <a:lnTo>
                    <a:pt x="624" y="0"/>
                  </a:lnTo>
                  <a:lnTo>
                    <a:pt x="373" y="3"/>
                  </a:lnTo>
                  <a:lnTo>
                    <a:pt x="170" y="13"/>
                  </a:lnTo>
                  <a:lnTo>
                    <a:pt x="55" y="71"/>
                  </a:lnTo>
                  <a:lnTo>
                    <a:pt x="0" y="115"/>
                  </a:lnTo>
                  <a:lnTo>
                    <a:pt x="3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2" name="Freeform 248"/>
            <p:cNvSpPr>
              <a:spLocks/>
            </p:cNvSpPr>
            <p:nvPr/>
          </p:nvSpPr>
          <p:spPr bwMode="auto">
            <a:xfrm>
              <a:off x="4528" y="2176"/>
              <a:ext cx="585" cy="165"/>
            </a:xfrm>
            <a:custGeom>
              <a:avLst/>
              <a:gdLst>
                <a:gd name="T0" fmla="*/ 8 w 585"/>
                <a:gd name="T1" fmla="*/ 92 h 165"/>
                <a:gd name="T2" fmla="*/ 0 w 585"/>
                <a:gd name="T3" fmla="*/ 162 h 165"/>
                <a:gd name="T4" fmla="*/ 141 w 585"/>
                <a:gd name="T5" fmla="*/ 165 h 165"/>
                <a:gd name="T6" fmla="*/ 321 w 585"/>
                <a:gd name="T7" fmla="*/ 149 h 165"/>
                <a:gd name="T8" fmla="*/ 504 w 585"/>
                <a:gd name="T9" fmla="*/ 110 h 165"/>
                <a:gd name="T10" fmla="*/ 585 w 585"/>
                <a:gd name="T11" fmla="*/ 53 h 165"/>
                <a:gd name="T12" fmla="*/ 501 w 585"/>
                <a:gd name="T13" fmla="*/ 0 h 165"/>
                <a:gd name="T14" fmla="*/ 368 w 585"/>
                <a:gd name="T15" fmla="*/ 66 h 165"/>
                <a:gd name="T16" fmla="*/ 139 w 585"/>
                <a:gd name="T17" fmla="*/ 92 h 165"/>
                <a:gd name="T18" fmla="*/ 8 w 585"/>
                <a:gd name="T19" fmla="*/ 92 h 165"/>
                <a:gd name="T20" fmla="*/ 8 w 585"/>
                <a:gd name="T21" fmla="*/ 92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5"/>
                <a:gd name="T34" fmla="*/ 0 h 165"/>
                <a:gd name="T35" fmla="*/ 585 w 585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5" h="165">
                  <a:moveTo>
                    <a:pt x="8" y="92"/>
                  </a:moveTo>
                  <a:lnTo>
                    <a:pt x="0" y="162"/>
                  </a:lnTo>
                  <a:lnTo>
                    <a:pt x="141" y="165"/>
                  </a:lnTo>
                  <a:lnTo>
                    <a:pt x="321" y="149"/>
                  </a:lnTo>
                  <a:lnTo>
                    <a:pt x="504" y="110"/>
                  </a:lnTo>
                  <a:lnTo>
                    <a:pt x="585" y="53"/>
                  </a:lnTo>
                  <a:lnTo>
                    <a:pt x="501" y="0"/>
                  </a:lnTo>
                  <a:lnTo>
                    <a:pt x="368" y="66"/>
                  </a:lnTo>
                  <a:lnTo>
                    <a:pt x="139" y="92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3" name="Freeform 249"/>
            <p:cNvSpPr>
              <a:spLocks/>
            </p:cNvSpPr>
            <p:nvPr/>
          </p:nvSpPr>
          <p:spPr bwMode="auto">
            <a:xfrm>
              <a:off x="4153" y="2226"/>
              <a:ext cx="289" cy="112"/>
            </a:xfrm>
            <a:custGeom>
              <a:avLst/>
              <a:gdLst>
                <a:gd name="T0" fmla="*/ 0 w 289"/>
                <a:gd name="T1" fmla="*/ 42 h 112"/>
                <a:gd name="T2" fmla="*/ 62 w 289"/>
                <a:gd name="T3" fmla="*/ 0 h 112"/>
                <a:gd name="T4" fmla="*/ 169 w 289"/>
                <a:gd name="T5" fmla="*/ 29 h 112"/>
                <a:gd name="T6" fmla="*/ 289 w 289"/>
                <a:gd name="T7" fmla="*/ 39 h 112"/>
                <a:gd name="T8" fmla="*/ 276 w 289"/>
                <a:gd name="T9" fmla="*/ 112 h 112"/>
                <a:gd name="T10" fmla="*/ 104 w 289"/>
                <a:gd name="T11" fmla="*/ 83 h 112"/>
                <a:gd name="T12" fmla="*/ 0 w 289"/>
                <a:gd name="T13" fmla="*/ 42 h 112"/>
                <a:gd name="T14" fmla="*/ 0 w 289"/>
                <a:gd name="T15" fmla="*/ 4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112"/>
                <a:gd name="T26" fmla="*/ 289 w 289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112">
                  <a:moveTo>
                    <a:pt x="0" y="42"/>
                  </a:moveTo>
                  <a:lnTo>
                    <a:pt x="62" y="0"/>
                  </a:lnTo>
                  <a:lnTo>
                    <a:pt x="169" y="29"/>
                  </a:lnTo>
                  <a:lnTo>
                    <a:pt x="289" y="39"/>
                  </a:lnTo>
                  <a:lnTo>
                    <a:pt x="276" y="112"/>
                  </a:lnTo>
                  <a:lnTo>
                    <a:pt x="104" y="8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4" name="Freeform 250"/>
            <p:cNvSpPr>
              <a:spLocks/>
            </p:cNvSpPr>
            <p:nvPr/>
          </p:nvSpPr>
          <p:spPr bwMode="auto">
            <a:xfrm>
              <a:off x="4907" y="2009"/>
              <a:ext cx="198" cy="120"/>
            </a:xfrm>
            <a:custGeom>
              <a:avLst/>
              <a:gdLst>
                <a:gd name="T0" fmla="*/ 130 w 198"/>
                <a:gd name="T1" fmla="*/ 120 h 120"/>
                <a:gd name="T2" fmla="*/ 198 w 198"/>
                <a:gd name="T3" fmla="*/ 97 h 120"/>
                <a:gd name="T4" fmla="*/ 49 w 198"/>
                <a:gd name="T5" fmla="*/ 0 h 120"/>
                <a:gd name="T6" fmla="*/ 0 w 198"/>
                <a:gd name="T7" fmla="*/ 55 h 120"/>
                <a:gd name="T8" fmla="*/ 115 w 198"/>
                <a:gd name="T9" fmla="*/ 94 h 120"/>
                <a:gd name="T10" fmla="*/ 130 w 198"/>
                <a:gd name="T11" fmla="*/ 120 h 120"/>
                <a:gd name="T12" fmla="*/ 130 w 198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120"/>
                <a:gd name="T23" fmla="*/ 198 w 198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120">
                  <a:moveTo>
                    <a:pt x="130" y="120"/>
                  </a:moveTo>
                  <a:lnTo>
                    <a:pt x="198" y="97"/>
                  </a:lnTo>
                  <a:lnTo>
                    <a:pt x="49" y="0"/>
                  </a:lnTo>
                  <a:lnTo>
                    <a:pt x="0" y="55"/>
                  </a:lnTo>
                  <a:lnTo>
                    <a:pt x="115" y="94"/>
                  </a:lnTo>
                  <a:lnTo>
                    <a:pt x="130" y="12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5" name="Freeform 251"/>
            <p:cNvSpPr>
              <a:spLocks/>
            </p:cNvSpPr>
            <p:nvPr/>
          </p:nvSpPr>
          <p:spPr bwMode="auto">
            <a:xfrm>
              <a:off x="4035" y="1952"/>
              <a:ext cx="1130" cy="410"/>
            </a:xfrm>
            <a:custGeom>
              <a:avLst/>
              <a:gdLst>
                <a:gd name="T0" fmla="*/ 687 w 1130"/>
                <a:gd name="T1" fmla="*/ 50 h 410"/>
                <a:gd name="T2" fmla="*/ 577 w 1130"/>
                <a:gd name="T3" fmla="*/ 44 h 410"/>
                <a:gd name="T4" fmla="*/ 467 w 1130"/>
                <a:gd name="T5" fmla="*/ 42 h 410"/>
                <a:gd name="T6" fmla="*/ 360 w 1130"/>
                <a:gd name="T7" fmla="*/ 47 h 410"/>
                <a:gd name="T8" fmla="*/ 264 w 1130"/>
                <a:gd name="T9" fmla="*/ 57 h 410"/>
                <a:gd name="T10" fmla="*/ 178 w 1130"/>
                <a:gd name="T11" fmla="*/ 73 h 410"/>
                <a:gd name="T12" fmla="*/ 110 w 1130"/>
                <a:gd name="T13" fmla="*/ 97 h 410"/>
                <a:gd name="T14" fmla="*/ 63 w 1130"/>
                <a:gd name="T15" fmla="*/ 125 h 410"/>
                <a:gd name="T16" fmla="*/ 39 w 1130"/>
                <a:gd name="T17" fmla="*/ 167 h 410"/>
                <a:gd name="T18" fmla="*/ 39 w 1130"/>
                <a:gd name="T19" fmla="*/ 211 h 410"/>
                <a:gd name="T20" fmla="*/ 76 w 1130"/>
                <a:gd name="T21" fmla="*/ 269 h 410"/>
                <a:gd name="T22" fmla="*/ 118 w 1130"/>
                <a:gd name="T23" fmla="*/ 295 h 410"/>
                <a:gd name="T24" fmla="*/ 170 w 1130"/>
                <a:gd name="T25" fmla="*/ 316 h 410"/>
                <a:gd name="T26" fmla="*/ 232 w 1130"/>
                <a:gd name="T27" fmla="*/ 334 h 410"/>
                <a:gd name="T28" fmla="*/ 303 w 1130"/>
                <a:gd name="T29" fmla="*/ 344 h 410"/>
                <a:gd name="T30" fmla="*/ 379 w 1130"/>
                <a:gd name="T31" fmla="*/ 355 h 410"/>
                <a:gd name="T32" fmla="*/ 460 w 1130"/>
                <a:gd name="T33" fmla="*/ 363 h 410"/>
                <a:gd name="T34" fmla="*/ 543 w 1130"/>
                <a:gd name="T35" fmla="*/ 368 h 410"/>
                <a:gd name="T36" fmla="*/ 629 w 1130"/>
                <a:gd name="T37" fmla="*/ 371 h 410"/>
                <a:gd name="T38" fmla="*/ 713 w 1130"/>
                <a:gd name="T39" fmla="*/ 365 h 410"/>
                <a:gd name="T40" fmla="*/ 794 w 1130"/>
                <a:gd name="T41" fmla="*/ 357 h 410"/>
                <a:gd name="T42" fmla="*/ 869 w 1130"/>
                <a:gd name="T43" fmla="*/ 344 h 410"/>
                <a:gd name="T44" fmla="*/ 940 w 1130"/>
                <a:gd name="T45" fmla="*/ 326 h 410"/>
                <a:gd name="T46" fmla="*/ 994 w 1130"/>
                <a:gd name="T47" fmla="*/ 305 h 410"/>
                <a:gd name="T48" fmla="*/ 1052 w 1130"/>
                <a:gd name="T49" fmla="*/ 274 h 410"/>
                <a:gd name="T50" fmla="*/ 1081 w 1130"/>
                <a:gd name="T51" fmla="*/ 217 h 410"/>
                <a:gd name="T52" fmla="*/ 1052 w 1130"/>
                <a:gd name="T53" fmla="*/ 162 h 410"/>
                <a:gd name="T54" fmla="*/ 1000 w 1130"/>
                <a:gd name="T55" fmla="*/ 123 h 410"/>
                <a:gd name="T56" fmla="*/ 942 w 1130"/>
                <a:gd name="T57" fmla="*/ 97 h 410"/>
                <a:gd name="T58" fmla="*/ 903 w 1130"/>
                <a:gd name="T59" fmla="*/ 84 h 410"/>
                <a:gd name="T60" fmla="*/ 963 w 1130"/>
                <a:gd name="T61" fmla="*/ 57 h 410"/>
                <a:gd name="T62" fmla="*/ 1018 w 1130"/>
                <a:gd name="T63" fmla="*/ 78 h 410"/>
                <a:gd name="T64" fmla="*/ 1075 w 1130"/>
                <a:gd name="T65" fmla="*/ 115 h 410"/>
                <a:gd name="T66" fmla="*/ 1122 w 1130"/>
                <a:gd name="T67" fmla="*/ 170 h 410"/>
                <a:gd name="T68" fmla="*/ 1130 w 1130"/>
                <a:gd name="T69" fmla="*/ 222 h 410"/>
                <a:gd name="T70" fmla="*/ 1091 w 1130"/>
                <a:gd name="T71" fmla="*/ 290 h 410"/>
                <a:gd name="T72" fmla="*/ 1049 w 1130"/>
                <a:gd name="T73" fmla="*/ 321 h 410"/>
                <a:gd name="T74" fmla="*/ 994 w 1130"/>
                <a:gd name="T75" fmla="*/ 350 h 410"/>
                <a:gd name="T76" fmla="*/ 924 w 1130"/>
                <a:gd name="T77" fmla="*/ 371 h 410"/>
                <a:gd name="T78" fmla="*/ 838 w 1130"/>
                <a:gd name="T79" fmla="*/ 389 h 410"/>
                <a:gd name="T80" fmla="*/ 736 w 1130"/>
                <a:gd name="T81" fmla="*/ 402 h 410"/>
                <a:gd name="T82" fmla="*/ 619 w 1130"/>
                <a:gd name="T83" fmla="*/ 410 h 410"/>
                <a:gd name="T84" fmla="*/ 488 w 1130"/>
                <a:gd name="T85" fmla="*/ 407 h 410"/>
                <a:gd name="T86" fmla="*/ 366 w 1130"/>
                <a:gd name="T87" fmla="*/ 399 h 410"/>
                <a:gd name="T88" fmla="*/ 264 w 1130"/>
                <a:gd name="T89" fmla="*/ 384 h 410"/>
                <a:gd name="T90" fmla="*/ 183 w 1130"/>
                <a:gd name="T91" fmla="*/ 360 h 410"/>
                <a:gd name="T92" fmla="*/ 118 w 1130"/>
                <a:gd name="T93" fmla="*/ 334 h 410"/>
                <a:gd name="T94" fmla="*/ 73 w 1130"/>
                <a:gd name="T95" fmla="*/ 305 h 410"/>
                <a:gd name="T96" fmla="*/ 26 w 1130"/>
                <a:gd name="T97" fmla="*/ 261 h 410"/>
                <a:gd name="T98" fmla="*/ 0 w 1130"/>
                <a:gd name="T99" fmla="*/ 196 h 410"/>
                <a:gd name="T100" fmla="*/ 11 w 1130"/>
                <a:gd name="T101" fmla="*/ 136 h 410"/>
                <a:gd name="T102" fmla="*/ 52 w 1130"/>
                <a:gd name="T103" fmla="*/ 86 h 410"/>
                <a:gd name="T104" fmla="*/ 94 w 1130"/>
                <a:gd name="T105" fmla="*/ 60 h 410"/>
                <a:gd name="T106" fmla="*/ 152 w 1130"/>
                <a:gd name="T107" fmla="*/ 39 h 410"/>
                <a:gd name="T108" fmla="*/ 222 w 1130"/>
                <a:gd name="T109" fmla="*/ 18 h 410"/>
                <a:gd name="T110" fmla="*/ 313 w 1130"/>
                <a:gd name="T111" fmla="*/ 8 h 410"/>
                <a:gd name="T112" fmla="*/ 423 w 1130"/>
                <a:gd name="T113" fmla="*/ 0 h 410"/>
                <a:gd name="T114" fmla="*/ 553 w 1130"/>
                <a:gd name="T115" fmla="*/ 0 h 410"/>
                <a:gd name="T116" fmla="*/ 593 w 1130"/>
                <a:gd name="T117" fmla="*/ 0 h 410"/>
                <a:gd name="T118" fmla="*/ 653 w 1130"/>
                <a:gd name="T119" fmla="*/ 3 h 410"/>
                <a:gd name="T120" fmla="*/ 710 w 1130"/>
                <a:gd name="T121" fmla="*/ 8 h 410"/>
                <a:gd name="T122" fmla="*/ 752 w 1130"/>
                <a:gd name="T123" fmla="*/ 13 h 410"/>
                <a:gd name="T124" fmla="*/ 796 w 1130"/>
                <a:gd name="T125" fmla="*/ 18 h 4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0"/>
                <a:gd name="T190" fmla="*/ 0 h 410"/>
                <a:gd name="T191" fmla="*/ 1130 w 1130"/>
                <a:gd name="T192" fmla="*/ 410 h 4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0" h="410">
                  <a:moveTo>
                    <a:pt x="780" y="60"/>
                  </a:moveTo>
                  <a:lnTo>
                    <a:pt x="765" y="57"/>
                  </a:lnTo>
                  <a:lnTo>
                    <a:pt x="749" y="57"/>
                  </a:lnTo>
                  <a:lnTo>
                    <a:pt x="734" y="55"/>
                  </a:lnTo>
                  <a:lnTo>
                    <a:pt x="718" y="52"/>
                  </a:lnTo>
                  <a:lnTo>
                    <a:pt x="702" y="52"/>
                  </a:lnTo>
                  <a:lnTo>
                    <a:pt x="687" y="50"/>
                  </a:lnTo>
                  <a:lnTo>
                    <a:pt x="673" y="50"/>
                  </a:lnTo>
                  <a:lnTo>
                    <a:pt x="658" y="50"/>
                  </a:lnTo>
                  <a:lnTo>
                    <a:pt x="640" y="47"/>
                  </a:lnTo>
                  <a:lnTo>
                    <a:pt x="624" y="47"/>
                  </a:lnTo>
                  <a:lnTo>
                    <a:pt x="608" y="44"/>
                  </a:lnTo>
                  <a:lnTo>
                    <a:pt x="593" y="44"/>
                  </a:lnTo>
                  <a:lnTo>
                    <a:pt x="577" y="44"/>
                  </a:lnTo>
                  <a:lnTo>
                    <a:pt x="561" y="44"/>
                  </a:lnTo>
                  <a:lnTo>
                    <a:pt x="546" y="44"/>
                  </a:lnTo>
                  <a:lnTo>
                    <a:pt x="530" y="44"/>
                  </a:lnTo>
                  <a:lnTo>
                    <a:pt x="514" y="42"/>
                  </a:lnTo>
                  <a:lnTo>
                    <a:pt x="499" y="42"/>
                  </a:lnTo>
                  <a:lnTo>
                    <a:pt x="483" y="42"/>
                  </a:lnTo>
                  <a:lnTo>
                    <a:pt x="467" y="42"/>
                  </a:lnTo>
                  <a:lnTo>
                    <a:pt x="452" y="42"/>
                  </a:lnTo>
                  <a:lnTo>
                    <a:pt x="436" y="42"/>
                  </a:lnTo>
                  <a:lnTo>
                    <a:pt x="420" y="42"/>
                  </a:lnTo>
                  <a:lnTo>
                    <a:pt x="407" y="44"/>
                  </a:lnTo>
                  <a:lnTo>
                    <a:pt x="392" y="44"/>
                  </a:lnTo>
                  <a:lnTo>
                    <a:pt x="376" y="44"/>
                  </a:lnTo>
                  <a:lnTo>
                    <a:pt x="360" y="47"/>
                  </a:lnTo>
                  <a:lnTo>
                    <a:pt x="347" y="47"/>
                  </a:lnTo>
                  <a:lnTo>
                    <a:pt x="332" y="47"/>
                  </a:lnTo>
                  <a:lnTo>
                    <a:pt x="319" y="50"/>
                  </a:lnTo>
                  <a:lnTo>
                    <a:pt x="303" y="52"/>
                  </a:lnTo>
                  <a:lnTo>
                    <a:pt x="292" y="52"/>
                  </a:lnTo>
                  <a:lnTo>
                    <a:pt x="277" y="55"/>
                  </a:lnTo>
                  <a:lnTo>
                    <a:pt x="264" y="57"/>
                  </a:lnTo>
                  <a:lnTo>
                    <a:pt x="251" y="57"/>
                  </a:lnTo>
                  <a:lnTo>
                    <a:pt x="238" y="60"/>
                  </a:lnTo>
                  <a:lnTo>
                    <a:pt x="225" y="63"/>
                  </a:lnTo>
                  <a:lnTo>
                    <a:pt x="212" y="63"/>
                  </a:lnTo>
                  <a:lnTo>
                    <a:pt x="201" y="68"/>
                  </a:lnTo>
                  <a:lnTo>
                    <a:pt x="191" y="71"/>
                  </a:lnTo>
                  <a:lnTo>
                    <a:pt x="178" y="73"/>
                  </a:lnTo>
                  <a:lnTo>
                    <a:pt x="167" y="73"/>
                  </a:lnTo>
                  <a:lnTo>
                    <a:pt x="157" y="78"/>
                  </a:lnTo>
                  <a:lnTo>
                    <a:pt x="146" y="81"/>
                  </a:lnTo>
                  <a:lnTo>
                    <a:pt x="136" y="84"/>
                  </a:lnTo>
                  <a:lnTo>
                    <a:pt x="128" y="86"/>
                  </a:lnTo>
                  <a:lnTo>
                    <a:pt x="118" y="91"/>
                  </a:lnTo>
                  <a:lnTo>
                    <a:pt x="110" y="97"/>
                  </a:lnTo>
                  <a:lnTo>
                    <a:pt x="102" y="99"/>
                  </a:lnTo>
                  <a:lnTo>
                    <a:pt x="94" y="102"/>
                  </a:lnTo>
                  <a:lnTo>
                    <a:pt x="86" y="107"/>
                  </a:lnTo>
                  <a:lnTo>
                    <a:pt x="79" y="112"/>
                  </a:lnTo>
                  <a:lnTo>
                    <a:pt x="73" y="117"/>
                  </a:lnTo>
                  <a:lnTo>
                    <a:pt x="68" y="123"/>
                  </a:lnTo>
                  <a:lnTo>
                    <a:pt x="63" y="125"/>
                  </a:lnTo>
                  <a:lnTo>
                    <a:pt x="58" y="133"/>
                  </a:lnTo>
                  <a:lnTo>
                    <a:pt x="52" y="138"/>
                  </a:lnTo>
                  <a:lnTo>
                    <a:pt x="50" y="144"/>
                  </a:lnTo>
                  <a:lnTo>
                    <a:pt x="45" y="149"/>
                  </a:lnTo>
                  <a:lnTo>
                    <a:pt x="45" y="157"/>
                  </a:lnTo>
                  <a:lnTo>
                    <a:pt x="39" y="162"/>
                  </a:lnTo>
                  <a:lnTo>
                    <a:pt x="39" y="167"/>
                  </a:lnTo>
                  <a:lnTo>
                    <a:pt x="39" y="175"/>
                  </a:lnTo>
                  <a:lnTo>
                    <a:pt x="39" y="183"/>
                  </a:lnTo>
                  <a:lnTo>
                    <a:pt x="37" y="188"/>
                  </a:lnTo>
                  <a:lnTo>
                    <a:pt x="37" y="193"/>
                  </a:lnTo>
                  <a:lnTo>
                    <a:pt x="39" y="201"/>
                  </a:lnTo>
                  <a:lnTo>
                    <a:pt x="39" y="206"/>
                  </a:lnTo>
                  <a:lnTo>
                    <a:pt x="39" y="211"/>
                  </a:lnTo>
                  <a:lnTo>
                    <a:pt x="42" y="217"/>
                  </a:lnTo>
                  <a:lnTo>
                    <a:pt x="45" y="222"/>
                  </a:lnTo>
                  <a:lnTo>
                    <a:pt x="47" y="230"/>
                  </a:lnTo>
                  <a:lnTo>
                    <a:pt x="52" y="240"/>
                  </a:lnTo>
                  <a:lnTo>
                    <a:pt x="58" y="251"/>
                  </a:lnTo>
                  <a:lnTo>
                    <a:pt x="65" y="258"/>
                  </a:lnTo>
                  <a:lnTo>
                    <a:pt x="76" y="269"/>
                  </a:lnTo>
                  <a:lnTo>
                    <a:pt x="81" y="271"/>
                  </a:lnTo>
                  <a:lnTo>
                    <a:pt x="86" y="277"/>
                  </a:lnTo>
                  <a:lnTo>
                    <a:pt x="92" y="279"/>
                  </a:lnTo>
                  <a:lnTo>
                    <a:pt x="97" y="284"/>
                  </a:lnTo>
                  <a:lnTo>
                    <a:pt x="105" y="287"/>
                  </a:lnTo>
                  <a:lnTo>
                    <a:pt x="110" y="290"/>
                  </a:lnTo>
                  <a:lnTo>
                    <a:pt x="118" y="295"/>
                  </a:lnTo>
                  <a:lnTo>
                    <a:pt x="123" y="297"/>
                  </a:lnTo>
                  <a:lnTo>
                    <a:pt x="131" y="300"/>
                  </a:lnTo>
                  <a:lnTo>
                    <a:pt x="139" y="305"/>
                  </a:lnTo>
                  <a:lnTo>
                    <a:pt x="146" y="308"/>
                  </a:lnTo>
                  <a:lnTo>
                    <a:pt x="154" y="311"/>
                  </a:lnTo>
                  <a:lnTo>
                    <a:pt x="162" y="313"/>
                  </a:lnTo>
                  <a:lnTo>
                    <a:pt x="170" y="316"/>
                  </a:lnTo>
                  <a:lnTo>
                    <a:pt x="178" y="318"/>
                  </a:lnTo>
                  <a:lnTo>
                    <a:pt x="188" y="324"/>
                  </a:lnTo>
                  <a:lnTo>
                    <a:pt x="196" y="324"/>
                  </a:lnTo>
                  <a:lnTo>
                    <a:pt x="204" y="326"/>
                  </a:lnTo>
                  <a:lnTo>
                    <a:pt x="214" y="329"/>
                  </a:lnTo>
                  <a:lnTo>
                    <a:pt x="222" y="331"/>
                  </a:lnTo>
                  <a:lnTo>
                    <a:pt x="232" y="334"/>
                  </a:lnTo>
                  <a:lnTo>
                    <a:pt x="240" y="334"/>
                  </a:lnTo>
                  <a:lnTo>
                    <a:pt x="251" y="337"/>
                  </a:lnTo>
                  <a:lnTo>
                    <a:pt x="261" y="339"/>
                  </a:lnTo>
                  <a:lnTo>
                    <a:pt x="272" y="339"/>
                  </a:lnTo>
                  <a:lnTo>
                    <a:pt x="282" y="342"/>
                  </a:lnTo>
                  <a:lnTo>
                    <a:pt x="292" y="344"/>
                  </a:lnTo>
                  <a:lnTo>
                    <a:pt x="303" y="344"/>
                  </a:lnTo>
                  <a:lnTo>
                    <a:pt x="313" y="347"/>
                  </a:lnTo>
                  <a:lnTo>
                    <a:pt x="324" y="350"/>
                  </a:lnTo>
                  <a:lnTo>
                    <a:pt x="334" y="350"/>
                  </a:lnTo>
                  <a:lnTo>
                    <a:pt x="347" y="352"/>
                  </a:lnTo>
                  <a:lnTo>
                    <a:pt x="358" y="352"/>
                  </a:lnTo>
                  <a:lnTo>
                    <a:pt x="368" y="355"/>
                  </a:lnTo>
                  <a:lnTo>
                    <a:pt x="379" y="355"/>
                  </a:lnTo>
                  <a:lnTo>
                    <a:pt x="392" y="357"/>
                  </a:lnTo>
                  <a:lnTo>
                    <a:pt x="402" y="357"/>
                  </a:lnTo>
                  <a:lnTo>
                    <a:pt x="413" y="360"/>
                  </a:lnTo>
                  <a:lnTo>
                    <a:pt x="426" y="360"/>
                  </a:lnTo>
                  <a:lnTo>
                    <a:pt x="439" y="360"/>
                  </a:lnTo>
                  <a:lnTo>
                    <a:pt x="449" y="360"/>
                  </a:lnTo>
                  <a:lnTo>
                    <a:pt x="460" y="363"/>
                  </a:lnTo>
                  <a:lnTo>
                    <a:pt x="473" y="363"/>
                  </a:lnTo>
                  <a:lnTo>
                    <a:pt x="483" y="365"/>
                  </a:lnTo>
                  <a:lnTo>
                    <a:pt x="496" y="365"/>
                  </a:lnTo>
                  <a:lnTo>
                    <a:pt x="506" y="365"/>
                  </a:lnTo>
                  <a:lnTo>
                    <a:pt x="520" y="368"/>
                  </a:lnTo>
                  <a:lnTo>
                    <a:pt x="533" y="368"/>
                  </a:lnTo>
                  <a:lnTo>
                    <a:pt x="543" y="368"/>
                  </a:lnTo>
                  <a:lnTo>
                    <a:pt x="556" y="368"/>
                  </a:lnTo>
                  <a:lnTo>
                    <a:pt x="566" y="368"/>
                  </a:lnTo>
                  <a:lnTo>
                    <a:pt x="580" y="371"/>
                  </a:lnTo>
                  <a:lnTo>
                    <a:pt x="590" y="371"/>
                  </a:lnTo>
                  <a:lnTo>
                    <a:pt x="603" y="371"/>
                  </a:lnTo>
                  <a:lnTo>
                    <a:pt x="616" y="371"/>
                  </a:lnTo>
                  <a:lnTo>
                    <a:pt x="629" y="371"/>
                  </a:lnTo>
                  <a:lnTo>
                    <a:pt x="640" y="368"/>
                  </a:lnTo>
                  <a:lnTo>
                    <a:pt x="653" y="368"/>
                  </a:lnTo>
                  <a:lnTo>
                    <a:pt x="663" y="368"/>
                  </a:lnTo>
                  <a:lnTo>
                    <a:pt x="676" y="368"/>
                  </a:lnTo>
                  <a:lnTo>
                    <a:pt x="687" y="365"/>
                  </a:lnTo>
                  <a:lnTo>
                    <a:pt x="700" y="365"/>
                  </a:lnTo>
                  <a:lnTo>
                    <a:pt x="713" y="365"/>
                  </a:lnTo>
                  <a:lnTo>
                    <a:pt x="723" y="365"/>
                  </a:lnTo>
                  <a:lnTo>
                    <a:pt x="736" y="363"/>
                  </a:lnTo>
                  <a:lnTo>
                    <a:pt x="747" y="363"/>
                  </a:lnTo>
                  <a:lnTo>
                    <a:pt x="757" y="360"/>
                  </a:lnTo>
                  <a:lnTo>
                    <a:pt x="770" y="360"/>
                  </a:lnTo>
                  <a:lnTo>
                    <a:pt x="780" y="357"/>
                  </a:lnTo>
                  <a:lnTo>
                    <a:pt x="794" y="357"/>
                  </a:lnTo>
                  <a:lnTo>
                    <a:pt x="804" y="355"/>
                  </a:lnTo>
                  <a:lnTo>
                    <a:pt x="817" y="355"/>
                  </a:lnTo>
                  <a:lnTo>
                    <a:pt x="827" y="352"/>
                  </a:lnTo>
                  <a:lnTo>
                    <a:pt x="838" y="350"/>
                  </a:lnTo>
                  <a:lnTo>
                    <a:pt x="848" y="347"/>
                  </a:lnTo>
                  <a:lnTo>
                    <a:pt x="861" y="347"/>
                  </a:lnTo>
                  <a:lnTo>
                    <a:pt x="869" y="344"/>
                  </a:lnTo>
                  <a:lnTo>
                    <a:pt x="880" y="342"/>
                  </a:lnTo>
                  <a:lnTo>
                    <a:pt x="890" y="339"/>
                  </a:lnTo>
                  <a:lnTo>
                    <a:pt x="901" y="339"/>
                  </a:lnTo>
                  <a:lnTo>
                    <a:pt x="911" y="334"/>
                  </a:lnTo>
                  <a:lnTo>
                    <a:pt x="919" y="331"/>
                  </a:lnTo>
                  <a:lnTo>
                    <a:pt x="929" y="329"/>
                  </a:lnTo>
                  <a:lnTo>
                    <a:pt x="940" y="326"/>
                  </a:lnTo>
                  <a:lnTo>
                    <a:pt x="947" y="324"/>
                  </a:lnTo>
                  <a:lnTo>
                    <a:pt x="955" y="321"/>
                  </a:lnTo>
                  <a:lnTo>
                    <a:pt x="963" y="318"/>
                  </a:lnTo>
                  <a:lnTo>
                    <a:pt x="974" y="316"/>
                  </a:lnTo>
                  <a:lnTo>
                    <a:pt x="981" y="311"/>
                  </a:lnTo>
                  <a:lnTo>
                    <a:pt x="989" y="308"/>
                  </a:lnTo>
                  <a:lnTo>
                    <a:pt x="994" y="305"/>
                  </a:lnTo>
                  <a:lnTo>
                    <a:pt x="1002" y="303"/>
                  </a:lnTo>
                  <a:lnTo>
                    <a:pt x="1010" y="300"/>
                  </a:lnTo>
                  <a:lnTo>
                    <a:pt x="1018" y="295"/>
                  </a:lnTo>
                  <a:lnTo>
                    <a:pt x="1023" y="292"/>
                  </a:lnTo>
                  <a:lnTo>
                    <a:pt x="1031" y="290"/>
                  </a:lnTo>
                  <a:lnTo>
                    <a:pt x="1041" y="282"/>
                  </a:lnTo>
                  <a:lnTo>
                    <a:pt x="1052" y="274"/>
                  </a:lnTo>
                  <a:lnTo>
                    <a:pt x="1060" y="266"/>
                  </a:lnTo>
                  <a:lnTo>
                    <a:pt x="1068" y="258"/>
                  </a:lnTo>
                  <a:lnTo>
                    <a:pt x="1073" y="251"/>
                  </a:lnTo>
                  <a:lnTo>
                    <a:pt x="1075" y="243"/>
                  </a:lnTo>
                  <a:lnTo>
                    <a:pt x="1078" y="235"/>
                  </a:lnTo>
                  <a:lnTo>
                    <a:pt x="1081" y="227"/>
                  </a:lnTo>
                  <a:lnTo>
                    <a:pt x="1081" y="217"/>
                  </a:lnTo>
                  <a:lnTo>
                    <a:pt x="1078" y="206"/>
                  </a:lnTo>
                  <a:lnTo>
                    <a:pt x="1075" y="198"/>
                  </a:lnTo>
                  <a:lnTo>
                    <a:pt x="1073" y="191"/>
                  </a:lnTo>
                  <a:lnTo>
                    <a:pt x="1068" y="183"/>
                  </a:lnTo>
                  <a:lnTo>
                    <a:pt x="1062" y="175"/>
                  </a:lnTo>
                  <a:lnTo>
                    <a:pt x="1057" y="167"/>
                  </a:lnTo>
                  <a:lnTo>
                    <a:pt x="1052" y="162"/>
                  </a:lnTo>
                  <a:lnTo>
                    <a:pt x="1047" y="154"/>
                  </a:lnTo>
                  <a:lnTo>
                    <a:pt x="1039" y="149"/>
                  </a:lnTo>
                  <a:lnTo>
                    <a:pt x="1031" y="141"/>
                  </a:lnTo>
                  <a:lnTo>
                    <a:pt x="1023" y="136"/>
                  </a:lnTo>
                  <a:lnTo>
                    <a:pt x="1015" y="131"/>
                  </a:lnTo>
                  <a:lnTo>
                    <a:pt x="1008" y="125"/>
                  </a:lnTo>
                  <a:lnTo>
                    <a:pt x="1000" y="123"/>
                  </a:lnTo>
                  <a:lnTo>
                    <a:pt x="992" y="117"/>
                  </a:lnTo>
                  <a:lnTo>
                    <a:pt x="981" y="112"/>
                  </a:lnTo>
                  <a:lnTo>
                    <a:pt x="974" y="110"/>
                  </a:lnTo>
                  <a:lnTo>
                    <a:pt x="966" y="104"/>
                  </a:lnTo>
                  <a:lnTo>
                    <a:pt x="958" y="102"/>
                  </a:lnTo>
                  <a:lnTo>
                    <a:pt x="950" y="99"/>
                  </a:lnTo>
                  <a:lnTo>
                    <a:pt x="942" y="97"/>
                  </a:lnTo>
                  <a:lnTo>
                    <a:pt x="937" y="94"/>
                  </a:lnTo>
                  <a:lnTo>
                    <a:pt x="929" y="91"/>
                  </a:lnTo>
                  <a:lnTo>
                    <a:pt x="924" y="89"/>
                  </a:lnTo>
                  <a:lnTo>
                    <a:pt x="919" y="86"/>
                  </a:lnTo>
                  <a:lnTo>
                    <a:pt x="914" y="86"/>
                  </a:lnTo>
                  <a:lnTo>
                    <a:pt x="911" y="86"/>
                  </a:lnTo>
                  <a:lnTo>
                    <a:pt x="903" y="84"/>
                  </a:lnTo>
                  <a:lnTo>
                    <a:pt x="940" y="52"/>
                  </a:lnTo>
                  <a:lnTo>
                    <a:pt x="942" y="52"/>
                  </a:lnTo>
                  <a:lnTo>
                    <a:pt x="947" y="52"/>
                  </a:lnTo>
                  <a:lnTo>
                    <a:pt x="950" y="52"/>
                  </a:lnTo>
                  <a:lnTo>
                    <a:pt x="958" y="55"/>
                  </a:lnTo>
                  <a:lnTo>
                    <a:pt x="963" y="57"/>
                  </a:lnTo>
                  <a:lnTo>
                    <a:pt x="968" y="60"/>
                  </a:lnTo>
                  <a:lnTo>
                    <a:pt x="976" y="60"/>
                  </a:lnTo>
                  <a:lnTo>
                    <a:pt x="984" y="63"/>
                  </a:lnTo>
                  <a:lnTo>
                    <a:pt x="992" y="68"/>
                  </a:lnTo>
                  <a:lnTo>
                    <a:pt x="1000" y="71"/>
                  </a:lnTo>
                  <a:lnTo>
                    <a:pt x="1008" y="73"/>
                  </a:lnTo>
                  <a:lnTo>
                    <a:pt x="1018" y="78"/>
                  </a:lnTo>
                  <a:lnTo>
                    <a:pt x="1026" y="81"/>
                  </a:lnTo>
                  <a:lnTo>
                    <a:pt x="1036" y="86"/>
                  </a:lnTo>
                  <a:lnTo>
                    <a:pt x="1044" y="91"/>
                  </a:lnTo>
                  <a:lnTo>
                    <a:pt x="1052" y="97"/>
                  </a:lnTo>
                  <a:lnTo>
                    <a:pt x="1060" y="102"/>
                  </a:lnTo>
                  <a:lnTo>
                    <a:pt x="1070" y="107"/>
                  </a:lnTo>
                  <a:lnTo>
                    <a:pt x="1075" y="115"/>
                  </a:lnTo>
                  <a:lnTo>
                    <a:pt x="1086" y="120"/>
                  </a:lnTo>
                  <a:lnTo>
                    <a:pt x="1091" y="128"/>
                  </a:lnTo>
                  <a:lnTo>
                    <a:pt x="1101" y="136"/>
                  </a:lnTo>
                  <a:lnTo>
                    <a:pt x="1107" y="141"/>
                  </a:lnTo>
                  <a:lnTo>
                    <a:pt x="1112" y="151"/>
                  </a:lnTo>
                  <a:lnTo>
                    <a:pt x="1117" y="159"/>
                  </a:lnTo>
                  <a:lnTo>
                    <a:pt x="1122" y="170"/>
                  </a:lnTo>
                  <a:lnTo>
                    <a:pt x="1125" y="177"/>
                  </a:lnTo>
                  <a:lnTo>
                    <a:pt x="1128" y="188"/>
                  </a:lnTo>
                  <a:lnTo>
                    <a:pt x="1130" y="193"/>
                  </a:lnTo>
                  <a:lnTo>
                    <a:pt x="1130" y="198"/>
                  </a:lnTo>
                  <a:lnTo>
                    <a:pt x="1130" y="204"/>
                  </a:lnTo>
                  <a:lnTo>
                    <a:pt x="1130" y="211"/>
                  </a:lnTo>
                  <a:lnTo>
                    <a:pt x="1130" y="222"/>
                  </a:lnTo>
                  <a:lnTo>
                    <a:pt x="1128" y="230"/>
                  </a:lnTo>
                  <a:lnTo>
                    <a:pt x="1125" y="240"/>
                  </a:lnTo>
                  <a:lnTo>
                    <a:pt x="1120" y="251"/>
                  </a:lnTo>
                  <a:lnTo>
                    <a:pt x="1115" y="261"/>
                  </a:lnTo>
                  <a:lnTo>
                    <a:pt x="1109" y="271"/>
                  </a:lnTo>
                  <a:lnTo>
                    <a:pt x="1101" y="279"/>
                  </a:lnTo>
                  <a:lnTo>
                    <a:pt x="1091" y="290"/>
                  </a:lnTo>
                  <a:lnTo>
                    <a:pt x="1086" y="295"/>
                  </a:lnTo>
                  <a:lnTo>
                    <a:pt x="1081" y="300"/>
                  </a:lnTo>
                  <a:lnTo>
                    <a:pt x="1075" y="303"/>
                  </a:lnTo>
                  <a:lnTo>
                    <a:pt x="1070" y="308"/>
                  </a:lnTo>
                  <a:lnTo>
                    <a:pt x="1062" y="313"/>
                  </a:lnTo>
                  <a:lnTo>
                    <a:pt x="1057" y="316"/>
                  </a:lnTo>
                  <a:lnTo>
                    <a:pt x="1049" y="321"/>
                  </a:lnTo>
                  <a:lnTo>
                    <a:pt x="1044" y="326"/>
                  </a:lnTo>
                  <a:lnTo>
                    <a:pt x="1036" y="329"/>
                  </a:lnTo>
                  <a:lnTo>
                    <a:pt x="1028" y="334"/>
                  </a:lnTo>
                  <a:lnTo>
                    <a:pt x="1018" y="337"/>
                  </a:lnTo>
                  <a:lnTo>
                    <a:pt x="1013" y="342"/>
                  </a:lnTo>
                  <a:lnTo>
                    <a:pt x="1002" y="344"/>
                  </a:lnTo>
                  <a:lnTo>
                    <a:pt x="994" y="350"/>
                  </a:lnTo>
                  <a:lnTo>
                    <a:pt x="984" y="352"/>
                  </a:lnTo>
                  <a:lnTo>
                    <a:pt x="976" y="357"/>
                  </a:lnTo>
                  <a:lnTo>
                    <a:pt x="966" y="360"/>
                  </a:lnTo>
                  <a:lnTo>
                    <a:pt x="955" y="363"/>
                  </a:lnTo>
                  <a:lnTo>
                    <a:pt x="945" y="365"/>
                  </a:lnTo>
                  <a:lnTo>
                    <a:pt x="934" y="368"/>
                  </a:lnTo>
                  <a:lnTo>
                    <a:pt x="924" y="371"/>
                  </a:lnTo>
                  <a:lnTo>
                    <a:pt x="911" y="373"/>
                  </a:lnTo>
                  <a:lnTo>
                    <a:pt x="901" y="378"/>
                  </a:lnTo>
                  <a:lnTo>
                    <a:pt x="890" y="381"/>
                  </a:lnTo>
                  <a:lnTo>
                    <a:pt x="874" y="384"/>
                  </a:lnTo>
                  <a:lnTo>
                    <a:pt x="864" y="384"/>
                  </a:lnTo>
                  <a:lnTo>
                    <a:pt x="851" y="386"/>
                  </a:lnTo>
                  <a:lnTo>
                    <a:pt x="838" y="389"/>
                  </a:lnTo>
                  <a:lnTo>
                    <a:pt x="822" y="391"/>
                  </a:lnTo>
                  <a:lnTo>
                    <a:pt x="809" y="394"/>
                  </a:lnTo>
                  <a:lnTo>
                    <a:pt x="796" y="394"/>
                  </a:lnTo>
                  <a:lnTo>
                    <a:pt x="780" y="399"/>
                  </a:lnTo>
                  <a:lnTo>
                    <a:pt x="765" y="399"/>
                  </a:lnTo>
                  <a:lnTo>
                    <a:pt x="752" y="399"/>
                  </a:lnTo>
                  <a:lnTo>
                    <a:pt x="736" y="402"/>
                  </a:lnTo>
                  <a:lnTo>
                    <a:pt x="720" y="404"/>
                  </a:lnTo>
                  <a:lnTo>
                    <a:pt x="702" y="404"/>
                  </a:lnTo>
                  <a:lnTo>
                    <a:pt x="687" y="404"/>
                  </a:lnTo>
                  <a:lnTo>
                    <a:pt x="671" y="404"/>
                  </a:lnTo>
                  <a:lnTo>
                    <a:pt x="655" y="407"/>
                  </a:lnTo>
                  <a:lnTo>
                    <a:pt x="637" y="407"/>
                  </a:lnTo>
                  <a:lnTo>
                    <a:pt x="619" y="410"/>
                  </a:lnTo>
                  <a:lnTo>
                    <a:pt x="600" y="410"/>
                  </a:lnTo>
                  <a:lnTo>
                    <a:pt x="585" y="410"/>
                  </a:lnTo>
                  <a:lnTo>
                    <a:pt x="564" y="410"/>
                  </a:lnTo>
                  <a:lnTo>
                    <a:pt x="546" y="410"/>
                  </a:lnTo>
                  <a:lnTo>
                    <a:pt x="527" y="410"/>
                  </a:lnTo>
                  <a:lnTo>
                    <a:pt x="509" y="410"/>
                  </a:lnTo>
                  <a:lnTo>
                    <a:pt x="488" y="407"/>
                  </a:lnTo>
                  <a:lnTo>
                    <a:pt x="470" y="407"/>
                  </a:lnTo>
                  <a:lnTo>
                    <a:pt x="452" y="404"/>
                  </a:lnTo>
                  <a:lnTo>
                    <a:pt x="433" y="404"/>
                  </a:lnTo>
                  <a:lnTo>
                    <a:pt x="415" y="404"/>
                  </a:lnTo>
                  <a:lnTo>
                    <a:pt x="399" y="402"/>
                  </a:lnTo>
                  <a:lnTo>
                    <a:pt x="381" y="399"/>
                  </a:lnTo>
                  <a:lnTo>
                    <a:pt x="366" y="399"/>
                  </a:lnTo>
                  <a:lnTo>
                    <a:pt x="350" y="397"/>
                  </a:lnTo>
                  <a:lnTo>
                    <a:pt x="334" y="394"/>
                  </a:lnTo>
                  <a:lnTo>
                    <a:pt x="319" y="394"/>
                  </a:lnTo>
                  <a:lnTo>
                    <a:pt x="306" y="391"/>
                  </a:lnTo>
                  <a:lnTo>
                    <a:pt x="290" y="389"/>
                  </a:lnTo>
                  <a:lnTo>
                    <a:pt x="277" y="386"/>
                  </a:lnTo>
                  <a:lnTo>
                    <a:pt x="264" y="384"/>
                  </a:lnTo>
                  <a:lnTo>
                    <a:pt x="253" y="381"/>
                  </a:lnTo>
                  <a:lnTo>
                    <a:pt x="240" y="378"/>
                  </a:lnTo>
                  <a:lnTo>
                    <a:pt x="227" y="373"/>
                  </a:lnTo>
                  <a:lnTo>
                    <a:pt x="217" y="371"/>
                  </a:lnTo>
                  <a:lnTo>
                    <a:pt x="206" y="368"/>
                  </a:lnTo>
                  <a:lnTo>
                    <a:pt x="193" y="365"/>
                  </a:lnTo>
                  <a:lnTo>
                    <a:pt x="183" y="360"/>
                  </a:lnTo>
                  <a:lnTo>
                    <a:pt x="172" y="357"/>
                  </a:lnTo>
                  <a:lnTo>
                    <a:pt x="165" y="355"/>
                  </a:lnTo>
                  <a:lnTo>
                    <a:pt x="154" y="350"/>
                  </a:lnTo>
                  <a:lnTo>
                    <a:pt x="144" y="347"/>
                  </a:lnTo>
                  <a:lnTo>
                    <a:pt x="136" y="342"/>
                  </a:lnTo>
                  <a:lnTo>
                    <a:pt x="128" y="339"/>
                  </a:lnTo>
                  <a:lnTo>
                    <a:pt x="118" y="334"/>
                  </a:lnTo>
                  <a:lnTo>
                    <a:pt x="112" y="331"/>
                  </a:lnTo>
                  <a:lnTo>
                    <a:pt x="105" y="326"/>
                  </a:lnTo>
                  <a:lnTo>
                    <a:pt x="97" y="324"/>
                  </a:lnTo>
                  <a:lnTo>
                    <a:pt x="92" y="318"/>
                  </a:lnTo>
                  <a:lnTo>
                    <a:pt x="84" y="316"/>
                  </a:lnTo>
                  <a:lnTo>
                    <a:pt x="79" y="311"/>
                  </a:lnTo>
                  <a:lnTo>
                    <a:pt x="73" y="305"/>
                  </a:lnTo>
                  <a:lnTo>
                    <a:pt x="65" y="300"/>
                  </a:lnTo>
                  <a:lnTo>
                    <a:pt x="60" y="295"/>
                  </a:lnTo>
                  <a:lnTo>
                    <a:pt x="55" y="292"/>
                  </a:lnTo>
                  <a:lnTo>
                    <a:pt x="50" y="287"/>
                  </a:lnTo>
                  <a:lnTo>
                    <a:pt x="42" y="279"/>
                  </a:lnTo>
                  <a:lnTo>
                    <a:pt x="34" y="269"/>
                  </a:lnTo>
                  <a:lnTo>
                    <a:pt x="26" y="261"/>
                  </a:lnTo>
                  <a:lnTo>
                    <a:pt x="21" y="251"/>
                  </a:lnTo>
                  <a:lnTo>
                    <a:pt x="16" y="240"/>
                  </a:lnTo>
                  <a:lnTo>
                    <a:pt x="11" y="232"/>
                  </a:lnTo>
                  <a:lnTo>
                    <a:pt x="8" y="222"/>
                  </a:lnTo>
                  <a:lnTo>
                    <a:pt x="5" y="214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0" y="185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3" y="162"/>
                  </a:lnTo>
                  <a:lnTo>
                    <a:pt x="3" y="151"/>
                  </a:lnTo>
                  <a:lnTo>
                    <a:pt x="5" y="144"/>
                  </a:lnTo>
                  <a:lnTo>
                    <a:pt x="11" y="136"/>
                  </a:lnTo>
                  <a:lnTo>
                    <a:pt x="16" y="125"/>
                  </a:lnTo>
                  <a:lnTo>
                    <a:pt x="18" y="117"/>
                  </a:lnTo>
                  <a:lnTo>
                    <a:pt x="26" y="112"/>
                  </a:lnTo>
                  <a:lnTo>
                    <a:pt x="34" y="102"/>
                  </a:lnTo>
                  <a:lnTo>
                    <a:pt x="42" y="94"/>
                  </a:lnTo>
                  <a:lnTo>
                    <a:pt x="47" y="91"/>
                  </a:lnTo>
                  <a:lnTo>
                    <a:pt x="52" y="86"/>
                  </a:lnTo>
                  <a:lnTo>
                    <a:pt x="58" y="84"/>
                  </a:lnTo>
                  <a:lnTo>
                    <a:pt x="63" y="78"/>
                  </a:lnTo>
                  <a:lnTo>
                    <a:pt x="68" y="76"/>
                  </a:lnTo>
                  <a:lnTo>
                    <a:pt x="73" y="71"/>
                  </a:lnTo>
                  <a:lnTo>
                    <a:pt x="81" y="68"/>
                  </a:lnTo>
                  <a:lnTo>
                    <a:pt x="89" y="63"/>
                  </a:lnTo>
                  <a:lnTo>
                    <a:pt x="94" y="60"/>
                  </a:lnTo>
                  <a:lnTo>
                    <a:pt x="102" y="57"/>
                  </a:lnTo>
                  <a:lnTo>
                    <a:pt x="107" y="55"/>
                  </a:lnTo>
                  <a:lnTo>
                    <a:pt x="118" y="52"/>
                  </a:lnTo>
                  <a:lnTo>
                    <a:pt x="125" y="47"/>
                  </a:lnTo>
                  <a:lnTo>
                    <a:pt x="133" y="44"/>
                  </a:lnTo>
                  <a:lnTo>
                    <a:pt x="141" y="42"/>
                  </a:lnTo>
                  <a:lnTo>
                    <a:pt x="152" y="39"/>
                  </a:lnTo>
                  <a:lnTo>
                    <a:pt x="159" y="34"/>
                  </a:lnTo>
                  <a:lnTo>
                    <a:pt x="170" y="31"/>
                  </a:lnTo>
                  <a:lnTo>
                    <a:pt x="180" y="29"/>
                  </a:lnTo>
                  <a:lnTo>
                    <a:pt x="191" y="29"/>
                  </a:lnTo>
                  <a:lnTo>
                    <a:pt x="201" y="24"/>
                  </a:lnTo>
                  <a:lnTo>
                    <a:pt x="212" y="21"/>
                  </a:lnTo>
                  <a:lnTo>
                    <a:pt x="222" y="18"/>
                  </a:lnTo>
                  <a:lnTo>
                    <a:pt x="235" y="18"/>
                  </a:lnTo>
                  <a:lnTo>
                    <a:pt x="248" y="13"/>
                  </a:lnTo>
                  <a:lnTo>
                    <a:pt x="261" y="13"/>
                  </a:lnTo>
                  <a:lnTo>
                    <a:pt x="272" y="11"/>
                  </a:lnTo>
                  <a:lnTo>
                    <a:pt x="287" y="11"/>
                  </a:lnTo>
                  <a:lnTo>
                    <a:pt x="300" y="8"/>
                  </a:lnTo>
                  <a:lnTo>
                    <a:pt x="313" y="8"/>
                  </a:lnTo>
                  <a:lnTo>
                    <a:pt x="329" y="5"/>
                  </a:lnTo>
                  <a:lnTo>
                    <a:pt x="345" y="3"/>
                  </a:lnTo>
                  <a:lnTo>
                    <a:pt x="358" y="3"/>
                  </a:lnTo>
                  <a:lnTo>
                    <a:pt x="373" y="3"/>
                  </a:lnTo>
                  <a:lnTo>
                    <a:pt x="389" y="0"/>
                  </a:lnTo>
                  <a:lnTo>
                    <a:pt x="407" y="0"/>
                  </a:lnTo>
                  <a:lnTo>
                    <a:pt x="423" y="0"/>
                  </a:lnTo>
                  <a:lnTo>
                    <a:pt x="439" y="0"/>
                  </a:lnTo>
                  <a:lnTo>
                    <a:pt x="457" y="0"/>
                  </a:lnTo>
                  <a:lnTo>
                    <a:pt x="475" y="0"/>
                  </a:lnTo>
                  <a:lnTo>
                    <a:pt x="493" y="0"/>
                  </a:lnTo>
                  <a:lnTo>
                    <a:pt x="512" y="0"/>
                  </a:lnTo>
                  <a:lnTo>
                    <a:pt x="533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4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6" y="0"/>
                  </a:lnTo>
                  <a:lnTo>
                    <a:pt x="613" y="3"/>
                  </a:lnTo>
                  <a:lnTo>
                    <a:pt x="624" y="3"/>
                  </a:lnTo>
                  <a:lnTo>
                    <a:pt x="634" y="3"/>
                  </a:lnTo>
                  <a:lnTo>
                    <a:pt x="642" y="3"/>
                  </a:lnTo>
                  <a:lnTo>
                    <a:pt x="653" y="3"/>
                  </a:lnTo>
                  <a:lnTo>
                    <a:pt x="660" y="5"/>
                  </a:lnTo>
                  <a:lnTo>
                    <a:pt x="673" y="5"/>
                  </a:lnTo>
                  <a:lnTo>
                    <a:pt x="681" y="5"/>
                  </a:lnTo>
                  <a:lnTo>
                    <a:pt x="694" y="8"/>
                  </a:lnTo>
                  <a:lnTo>
                    <a:pt x="697" y="8"/>
                  </a:lnTo>
                  <a:lnTo>
                    <a:pt x="705" y="8"/>
                  </a:lnTo>
                  <a:lnTo>
                    <a:pt x="710" y="8"/>
                  </a:lnTo>
                  <a:lnTo>
                    <a:pt x="718" y="11"/>
                  </a:lnTo>
                  <a:lnTo>
                    <a:pt x="723" y="11"/>
                  </a:lnTo>
                  <a:lnTo>
                    <a:pt x="728" y="11"/>
                  </a:lnTo>
                  <a:lnTo>
                    <a:pt x="734" y="11"/>
                  </a:lnTo>
                  <a:lnTo>
                    <a:pt x="739" y="13"/>
                  </a:lnTo>
                  <a:lnTo>
                    <a:pt x="747" y="13"/>
                  </a:lnTo>
                  <a:lnTo>
                    <a:pt x="752" y="13"/>
                  </a:lnTo>
                  <a:lnTo>
                    <a:pt x="757" y="13"/>
                  </a:lnTo>
                  <a:lnTo>
                    <a:pt x="765" y="13"/>
                  </a:lnTo>
                  <a:lnTo>
                    <a:pt x="770" y="13"/>
                  </a:lnTo>
                  <a:lnTo>
                    <a:pt x="775" y="16"/>
                  </a:lnTo>
                  <a:lnTo>
                    <a:pt x="783" y="16"/>
                  </a:lnTo>
                  <a:lnTo>
                    <a:pt x="788" y="18"/>
                  </a:lnTo>
                  <a:lnTo>
                    <a:pt x="796" y="18"/>
                  </a:lnTo>
                  <a:lnTo>
                    <a:pt x="801" y="18"/>
                  </a:lnTo>
                  <a:lnTo>
                    <a:pt x="807" y="18"/>
                  </a:lnTo>
                  <a:lnTo>
                    <a:pt x="814" y="21"/>
                  </a:lnTo>
                  <a:lnTo>
                    <a:pt x="78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6" name="Freeform 252"/>
            <p:cNvSpPr>
              <a:spLocks/>
            </p:cNvSpPr>
            <p:nvPr/>
          </p:nvSpPr>
          <p:spPr bwMode="auto">
            <a:xfrm>
              <a:off x="4179" y="2336"/>
              <a:ext cx="389" cy="213"/>
            </a:xfrm>
            <a:custGeom>
              <a:avLst/>
              <a:gdLst>
                <a:gd name="T0" fmla="*/ 0 w 389"/>
                <a:gd name="T1" fmla="*/ 0 h 213"/>
                <a:gd name="T2" fmla="*/ 42 w 389"/>
                <a:gd name="T3" fmla="*/ 104 h 213"/>
                <a:gd name="T4" fmla="*/ 70 w 389"/>
                <a:gd name="T5" fmla="*/ 156 h 213"/>
                <a:gd name="T6" fmla="*/ 143 w 389"/>
                <a:gd name="T7" fmla="*/ 187 h 213"/>
                <a:gd name="T8" fmla="*/ 269 w 389"/>
                <a:gd name="T9" fmla="*/ 211 h 213"/>
                <a:gd name="T10" fmla="*/ 368 w 389"/>
                <a:gd name="T11" fmla="*/ 213 h 213"/>
                <a:gd name="T12" fmla="*/ 389 w 389"/>
                <a:gd name="T13" fmla="*/ 96 h 213"/>
                <a:gd name="T14" fmla="*/ 263 w 389"/>
                <a:gd name="T15" fmla="*/ 80 h 213"/>
                <a:gd name="T16" fmla="*/ 109 w 389"/>
                <a:gd name="T17" fmla="*/ 44 h 213"/>
                <a:gd name="T18" fmla="*/ 0 w 389"/>
                <a:gd name="T19" fmla="*/ 0 h 213"/>
                <a:gd name="T20" fmla="*/ 0 w 389"/>
                <a:gd name="T21" fmla="*/ 0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9"/>
                <a:gd name="T34" fmla="*/ 0 h 213"/>
                <a:gd name="T35" fmla="*/ 389 w 389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9" h="213">
                  <a:moveTo>
                    <a:pt x="0" y="0"/>
                  </a:moveTo>
                  <a:lnTo>
                    <a:pt x="42" y="104"/>
                  </a:lnTo>
                  <a:lnTo>
                    <a:pt x="70" y="156"/>
                  </a:lnTo>
                  <a:lnTo>
                    <a:pt x="143" y="187"/>
                  </a:lnTo>
                  <a:lnTo>
                    <a:pt x="269" y="211"/>
                  </a:lnTo>
                  <a:lnTo>
                    <a:pt x="368" y="213"/>
                  </a:lnTo>
                  <a:lnTo>
                    <a:pt x="389" y="96"/>
                  </a:lnTo>
                  <a:lnTo>
                    <a:pt x="263" y="80"/>
                  </a:lnTo>
                  <a:lnTo>
                    <a:pt x="109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7" name="Freeform 253"/>
            <p:cNvSpPr>
              <a:spLocks/>
            </p:cNvSpPr>
            <p:nvPr/>
          </p:nvSpPr>
          <p:spPr bwMode="auto">
            <a:xfrm>
              <a:off x="4727" y="2375"/>
              <a:ext cx="211" cy="148"/>
            </a:xfrm>
            <a:custGeom>
              <a:avLst/>
              <a:gdLst>
                <a:gd name="T0" fmla="*/ 34 w 211"/>
                <a:gd name="T1" fmla="*/ 26 h 148"/>
                <a:gd name="T2" fmla="*/ 15 w 211"/>
                <a:gd name="T3" fmla="*/ 94 h 148"/>
                <a:gd name="T4" fmla="*/ 0 w 211"/>
                <a:gd name="T5" fmla="*/ 148 h 148"/>
                <a:gd name="T6" fmla="*/ 70 w 211"/>
                <a:gd name="T7" fmla="*/ 133 h 148"/>
                <a:gd name="T8" fmla="*/ 175 w 211"/>
                <a:gd name="T9" fmla="*/ 130 h 148"/>
                <a:gd name="T10" fmla="*/ 211 w 211"/>
                <a:gd name="T11" fmla="*/ 0 h 148"/>
                <a:gd name="T12" fmla="*/ 128 w 211"/>
                <a:gd name="T13" fmla="*/ 23 h 148"/>
                <a:gd name="T14" fmla="*/ 34 w 211"/>
                <a:gd name="T15" fmla="*/ 26 h 148"/>
                <a:gd name="T16" fmla="*/ 34 w 211"/>
                <a:gd name="T17" fmla="*/ 26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148"/>
                <a:gd name="T29" fmla="*/ 211 w 211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148">
                  <a:moveTo>
                    <a:pt x="34" y="26"/>
                  </a:moveTo>
                  <a:lnTo>
                    <a:pt x="15" y="94"/>
                  </a:lnTo>
                  <a:lnTo>
                    <a:pt x="0" y="148"/>
                  </a:lnTo>
                  <a:lnTo>
                    <a:pt x="70" y="133"/>
                  </a:lnTo>
                  <a:lnTo>
                    <a:pt x="175" y="130"/>
                  </a:lnTo>
                  <a:lnTo>
                    <a:pt x="211" y="0"/>
                  </a:lnTo>
                  <a:lnTo>
                    <a:pt x="128" y="23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737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8" name="Freeform 254"/>
            <p:cNvSpPr>
              <a:spLocks/>
            </p:cNvSpPr>
            <p:nvPr/>
          </p:nvSpPr>
          <p:spPr bwMode="auto">
            <a:xfrm>
              <a:off x="4682" y="2484"/>
              <a:ext cx="196" cy="152"/>
            </a:xfrm>
            <a:custGeom>
              <a:avLst/>
              <a:gdLst>
                <a:gd name="T0" fmla="*/ 183 w 196"/>
                <a:gd name="T1" fmla="*/ 94 h 152"/>
                <a:gd name="T2" fmla="*/ 175 w 196"/>
                <a:gd name="T3" fmla="*/ 94 h 152"/>
                <a:gd name="T4" fmla="*/ 162 w 196"/>
                <a:gd name="T5" fmla="*/ 94 h 152"/>
                <a:gd name="T6" fmla="*/ 147 w 196"/>
                <a:gd name="T7" fmla="*/ 94 h 152"/>
                <a:gd name="T8" fmla="*/ 128 w 196"/>
                <a:gd name="T9" fmla="*/ 94 h 152"/>
                <a:gd name="T10" fmla="*/ 113 w 196"/>
                <a:gd name="T11" fmla="*/ 89 h 152"/>
                <a:gd name="T12" fmla="*/ 100 w 196"/>
                <a:gd name="T13" fmla="*/ 86 h 152"/>
                <a:gd name="T14" fmla="*/ 94 w 196"/>
                <a:gd name="T15" fmla="*/ 81 h 152"/>
                <a:gd name="T16" fmla="*/ 94 w 196"/>
                <a:gd name="T17" fmla="*/ 73 h 152"/>
                <a:gd name="T18" fmla="*/ 100 w 196"/>
                <a:gd name="T19" fmla="*/ 68 h 152"/>
                <a:gd name="T20" fmla="*/ 115 w 196"/>
                <a:gd name="T21" fmla="*/ 63 h 152"/>
                <a:gd name="T22" fmla="*/ 131 w 196"/>
                <a:gd name="T23" fmla="*/ 60 h 152"/>
                <a:gd name="T24" fmla="*/ 149 w 196"/>
                <a:gd name="T25" fmla="*/ 60 h 152"/>
                <a:gd name="T26" fmla="*/ 165 w 196"/>
                <a:gd name="T27" fmla="*/ 58 h 152"/>
                <a:gd name="T28" fmla="*/ 178 w 196"/>
                <a:gd name="T29" fmla="*/ 58 h 152"/>
                <a:gd name="T30" fmla="*/ 188 w 196"/>
                <a:gd name="T31" fmla="*/ 58 h 152"/>
                <a:gd name="T32" fmla="*/ 175 w 196"/>
                <a:gd name="T33" fmla="*/ 0 h 152"/>
                <a:gd name="T34" fmla="*/ 167 w 196"/>
                <a:gd name="T35" fmla="*/ 0 h 152"/>
                <a:gd name="T36" fmla="*/ 157 w 196"/>
                <a:gd name="T37" fmla="*/ 0 h 152"/>
                <a:gd name="T38" fmla="*/ 147 w 196"/>
                <a:gd name="T39" fmla="*/ 0 h 152"/>
                <a:gd name="T40" fmla="*/ 131 w 196"/>
                <a:gd name="T41" fmla="*/ 0 h 152"/>
                <a:gd name="T42" fmla="*/ 118 w 196"/>
                <a:gd name="T43" fmla="*/ 3 h 152"/>
                <a:gd name="T44" fmla="*/ 102 w 196"/>
                <a:gd name="T45" fmla="*/ 5 h 152"/>
                <a:gd name="T46" fmla="*/ 87 w 196"/>
                <a:gd name="T47" fmla="*/ 11 h 152"/>
                <a:gd name="T48" fmla="*/ 68 w 196"/>
                <a:gd name="T49" fmla="*/ 13 h 152"/>
                <a:gd name="T50" fmla="*/ 53 w 196"/>
                <a:gd name="T51" fmla="*/ 21 h 152"/>
                <a:gd name="T52" fmla="*/ 37 w 196"/>
                <a:gd name="T53" fmla="*/ 24 h 152"/>
                <a:gd name="T54" fmla="*/ 26 w 196"/>
                <a:gd name="T55" fmla="*/ 32 h 152"/>
                <a:gd name="T56" fmla="*/ 13 w 196"/>
                <a:gd name="T57" fmla="*/ 39 h 152"/>
                <a:gd name="T58" fmla="*/ 8 w 196"/>
                <a:gd name="T59" fmla="*/ 50 h 152"/>
                <a:gd name="T60" fmla="*/ 0 w 196"/>
                <a:gd name="T61" fmla="*/ 60 h 152"/>
                <a:gd name="T62" fmla="*/ 0 w 196"/>
                <a:gd name="T63" fmla="*/ 73 h 152"/>
                <a:gd name="T64" fmla="*/ 3 w 196"/>
                <a:gd name="T65" fmla="*/ 84 h 152"/>
                <a:gd name="T66" fmla="*/ 8 w 196"/>
                <a:gd name="T67" fmla="*/ 94 h 152"/>
                <a:gd name="T68" fmla="*/ 21 w 196"/>
                <a:gd name="T69" fmla="*/ 112 h 152"/>
                <a:gd name="T70" fmla="*/ 42 w 196"/>
                <a:gd name="T71" fmla="*/ 125 h 152"/>
                <a:gd name="T72" fmla="*/ 55 w 196"/>
                <a:gd name="T73" fmla="*/ 131 h 152"/>
                <a:gd name="T74" fmla="*/ 71 w 196"/>
                <a:gd name="T75" fmla="*/ 136 h 152"/>
                <a:gd name="T76" fmla="*/ 84 w 196"/>
                <a:gd name="T77" fmla="*/ 139 h 152"/>
                <a:gd name="T78" fmla="*/ 100 w 196"/>
                <a:gd name="T79" fmla="*/ 141 h 152"/>
                <a:gd name="T80" fmla="*/ 115 w 196"/>
                <a:gd name="T81" fmla="*/ 144 h 152"/>
                <a:gd name="T82" fmla="*/ 131 w 196"/>
                <a:gd name="T83" fmla="*/ 146 h 152"/>
                <a:gd name="T84" fmla="*/ 147 w 196"/>
                <a:gd name="T85" fmla="*/ 146 h 152"/>
                <a:gd name="T86" fmla="*/ 162 w 196"/>
                <a:gd name="T87" fmla="*/ 149 h 152"/>
                <a:gd name="T88" fmla="*/ 178 w 196"/>
                <a:gd name="T89" fmla="*/ 149 h 152"/>
                <a:gd name="T90" fmla="*/ 194 w 196"/>
                <a:gd name="T91" fmla="*/ 152 h 152"/>
                <a:gd name="T92" fmla="*/ 196 w 196"/>
                <a:gd name="T93" fmla="*/ 144 h 152"/>
                <a:gd name="T94" fmla="*/ 194 w 196"/>
                <a:gd name="T95" fmla="*/ 123 h 152"/>
                <a:gd name="T96" fmla="*/ 188 w 196"/>
                <a:gd name="T97" fmla="*/ 105 h 152"/>
                <a:gd name="T98" fmla="*/ 186 w 196"/>
                <a:gd name="T99" fmla="*/ 97 h 1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6"/>
                <a:gd name="T151" fmla="*/ 0 h 152"/>
                <a:gd name="T152" fmla="*/ 196 w 196"/>
                <a:gd name="T153" fmla="*/ 152 h 1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6" h="152">
                  <a:moveTo>
                    <a:pt x="186" y="97"/>
                  </a:moveTo>
                  <a:lnTo>
                    <a:pt x="183" y="94"/>
                  </a:lnTo>
                  <a:lnTo>
                    <a:pt x="180" y="94"/>
                  </a:lnTo>
                  <a:lnTo>
                    <a:pt x="175" y="94"/>
                  </a:lnTo>
                  <a:lnTo>
                    <a:pt x="170" y="94"/>
                  </a:lnTo>
                  <a:lnTo>
                    <a:pt x="162" y="94"/>
                  </a:lnTo>
                  <a:lnTo>
                    <a:pt x="154" y="94"/>
                  </a:lnTo>
                  <a:lnTo>
                    <a:pt x="147" y="94"/>
                  </a:lnTo>
                  <a:lnTo>
                    <a:pt x="139" y="94"/>
                  </a:lnTo>
                  <a:lnTo>
                    <a:pt x="128" y="94"/>
                  </a:lnTo>
                  <a:lnTo>
                    <a:pt x="120" y="92"/>
                  </a:lnTo>
                  <a:lnTo>
                    <a:pt x="113" y="89"/>
                  </a:lnTo>
                  <a:lnTo>
                    <a:pt x="107" y="89"/>
                  </a:lnTo>
                  <a:lnTo>
                    <a:pt x="100" y="86"/>
                  </a:lnTo>
                  <a:lnTo>
                    <a:pt x="97" y="84"/>
                  </a:lnTo>
                  <a:lnTo>
                    <a:pt x="94" y="81"/>
                  </a:lnTo>
                  <a:lnTo>
                    <a:pt x="94" y="79"/>
                  </a:lnTo>
                  <a:lnTo>
                    <a:pt x="94" y="73"/>
                  </a:lnTo>
                  <a:lnTo>
                    <a:pt x="97" y="71"/>
                  </a:lnTo>
                  <a:lnTo>
                    <a:pt x="100" y="68"/>
                  </a:lnTo>
                  <a:lnTo>
                    <a:pt x="107" y="65"/>
                  </a:lnTo>
                  <a:lnTo>
                    <a:pt x="115" y="63"/>
                  </a:lnTo>
                  <a:lnTo>
                    <a:pt x="123" y="60"/>
                  </a:lnTo>
                  <a:lnTo>
                    <a:pt x="131" y="60"/>
                  </a:lnTo>
                  <a:lnTo>
                    <a:pt x="141" y="60"/>
                  </a:lnTo>
                  <a:lnTo>
                    <a:pt x="149" y="60"/>
                  </a:lnTo>
                  <a:lnTo>
                    <a:pt x="157" y="58"/>
                  </a:lnTo>
                  <a:lnTo>
                    <a:pt x="165" y="58"/>
                  </a:lnTo>
                  <a:lnTo>
                    <a:pt x="175" y="58"/>
                  </a:lnTo>
                  <a:lnTo>
                    <a:pt x="178" y="58"/>
                  </a:lnTo>
                  <a:lnTo>
                    <a:pt x="183" y="58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6" y="3"/>
                  </a:lnTo>
                  <a:lnTo>
                    <a:pt x="118" y="3"/>
                  </a:lnTo>
                  <a:lnTo>
                    <a:pt x="110" y="5"/>
                  </a:lnTo>
                  <a:lnTo>
                    <a:pt x="102" y="5"/>
                  </a:lnTo>
                  <a:lnTo>
                    <a:pt x="94" y="8"/>
                  </a:lnTo>
                  <a:lnTo>
                    <a:pt x="87" y="11"/>
                  </a:lnTo>
                  <a:lnTo>
                    <a:pt x="76" y="11"/>
                  </a:lnTo>
                  <a:lnTo>
                    <a:pt x="68" y="13"/>
                  </a:lnTo>
                  <a:lnTo>
                    <a:pt x="60" y="16"/>
                  </a:lnTo>
                  <a:lnTo>
                    <a:pt x="53" y="21"/>
                  </a:lnTo>
                  <a:lnTo>
                    <a:pt x="45" y="21"/>
                  </a:lnTo>
                  <a:lnTo>
                    <a:pt x="37" y="24"/>
                  </a:lnTo>
                  <a:lnTo>
                    <a:pt x="32" y="29"/>
                  </a:lnTo>
                  <a:lnTo>
                    <a:pt x="26" y="32"/>
                  </a:lnTo>
                  <a:lnTo>
                    <a:pt x="19" y="34"/>
                  </a:lnTo>
                  <a:lnTo>
                    <a:pt x="13" y="39"/>
                  </a:lnTo>
                  <a:lnTo>
                    <a:pt x="11" y="45"/>
                  </a:lnTo>
                  <a:lnTo>
                    <a:pt x="8" y="50"/>
                  </a:lnTo>
                  <a:lnTo>
                    <a:pt x="3" y="55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4"/>
                  </a:lnTo>
                  <a:lnTo>
                    <a:pt x="13" y="105"/>
                  </a:lnTo>
                  <a:lnTo>
                    <a:pt x="21" y="112"/>
                  </a:lnTo>
                  <a:lnTo>
                    <a:pt x="32" y="118"/>
                  </a:lnTo>
                  <a:lnTo>
                    <a:pt x="42" y="125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3" y="133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84" y="139"/>
                  </a:lnTo>
                  <a:lnTo>
                    <a:pt x="89" y="139"/>
                  </a:lnTo>
                  <a:lnTo>
                    <a:pt x="100" y="141"/>
                  </a:lnTo>
                  <a:lnTo>
                    <a:pt x="105" y="141"/>
                  </a:lnTo>
                  <a:lnTo>
                    <a:pt x="115" y="144"/>
                  </a:lnTo>
                  <a:lnTo>
                    <a:pt x="123" y="144"/>
                  </a:lnTo>
                  <a:lnTo>
                    <a:pt x="131" y="146"/>
                  </a:lnTo>
                  <a:lnTo>
                    <a:pt x="139" y="146"/>
                  </a:lnTo>
                  <a:lnTo>
                    <a:pt x="147" y="146"/>
                  </a:lnTo>
                  <a:lnTo>
                    <a:pt x="154" y="149"/>
                  </a:lnTo>
                  <a:lnTo>
                    <a:pt x="162" y="149"/>
                  </a:lnTo>
                  <a:lnTo>
                    <a:pt x="170" y="149"/>
                  </a:lnTo>
                  <a:lnTo>
                    <a:pt x="178" y="149"/>
                  </a:lnTo>
                  <a:lnTo>
                    <a:pt x="186" y="149"/>
                  </a:lnTo>
                  <a:lnTo>
                    <a:pt x="194" y="152"/>
                  </a:lnTo>
                  <a:lnTo>
                    <a:pt x="194" y="149"/>
                  </a:lnTo>
                  <a:lnTo>
                    <a:pt x="196" y="144"/>
                  </a:lnTo>
                  <a:lnTo>
                    <a:pt x="194" y="133"/>
                  </a:lnTo>
                  <a:lnTo>
                    <a:pt x="194" y="123"/>
                  </a:lnTo>
                  <a:lnTo>
                    <a:pt x="188" y="112"/>
                  </a:lnTo>
                  <a:lnTo>
                    <a:pt x="188" y="105"/>
                  </a:lnTo>
                  <a:lnTo>
                    <a:pt x="186" y="99"/>
                  </a:lnTo>
                  <a:lnTo>
                    <a:pt x="18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89" name="Freeform 255"/>
            <p:cNvSpPr>
              <a:spLocks/>
            </p:cNvSpPr>
            <p:nvPr/>
          </p:nvSpPr>
          <p:spPr bwMode="auto">
            <a:xfrm>
              <a:off x="4839" y="2482"/>
              <a:ext cx="209" cy="154"/>
            </a:xfrm>
            <a:custGeom>
              <a:avLst/>
              <a:gdLst>
                <a:gd name="T0" fmla="*/ 26 w 209"/>
                <a:gd name="T1" fmla="*/ 60 h 154"/>
                <a:gd name="T2" fmla="*/ 42 w 209"/>
                <a:gd name="T3" fmla="*/ 57 h 154"/>
                <a:gd name="T4" fmla="*/ 60 w 209"/>
                <a:gd name="T5" fmla="*/ 57 h 154"/>
                <a:gd name="T6" fmla="*/ 78 w 209"/>
                <a:gd name="T7" fmla="*/ 57 h 154"/>
                <a:gd name="T8" fmla="*/ 97 w 209"/>
                <a:gd name="T9" fmla="*/ 62 h 154"/>
                <a:gd name="T10" fmla="*/ 110 w 209"/>
                <a:gd name="T11" fmla="*/ 65 h 154"/>
                <a:gd name="T12" fmla="*/ 115 w 209"/>
                <a:gd name="T13" fmla="*/ 75 h 154"/>
                <a:gd name="T14" fmla="*/ 112 w 209"/>
                <a:gd name="T15" fmla="*/ 83 h 154"/>
                <a:gd name="T16" fmla="*/ 99 w 209"/>
                <a:gd name="T17" fmla="*/ 88 h 154"/>
                <a:gd name="T18" fmla="*/ 81 w 209"/>
                <a:gd name="T19" fmla="*/ 91 h 154"/>
                <a:gd name="T20" fmla="*/ 60 w 209"/>
                <a:gd name="T21" fmla="*/ 96 h 154"/>
                <a:gd name="T22" fmla="*/ 47 w 209"/>
                <a:gd name="T23" fmla="*/ 96 h 154"/>
                <a:gd name="T24" fmla="*/ 37 w 209"/>
                <a:gd name="T25" fmla="*/ 96 h 154"/>
                <a:gd name="T26" fmla="*/ 18 w 209"/>
                <a:gd name="T27" fmla="*/ 96 h 154"/>
                <a:gd name="T28" fmla="*/ 3 w 209"/>
                <a:gd name="T29" fmla="*/ 96 h 154"/>
                <a:gd name="T30" fmla="*/ 5 w 209"/>
                <a:gd name="T31" fmla="*/ 154 h 154"/>
                <a:gd name="T32" fmla="*/ 13 w 209"/>
                <a:gd name="T33" fmla="*/ 151 h 154"/>
                <a:gd name="T34" fmla="*/ 21 w 209"/>
                <a:gd name="T35" fmla="*/ 151 h 154"/>
                <a:gd name="T36" fmla="*/ 37 w 209"/>
                <a:gd name="T37" fmla="*/ 151 h 154"/>
                <a:gd name="T38" fmla="*/ 50 w 209"/>
                <a:gd name="T39" fmla="*/ 151 h 154"/>
                <a:gd name="T40" fmla="*/ 68 w 209"/>
                <a:gd name="T41" fmla="*/ 151 h 154"/>
                <a:gd name="T42" fmla="*/ 86 w 209"/>
                <a:gd name="T43" fmla="*/ 148 h 154"/>
                <a:gd name="T44" fmla="*/ 107 w 209"/>
                <a:gd name="T45" fmla="*/ 146 h 154"/>
                <a:gd name="T46" fmla="*/ 125 w 209"/>
                <a:gd name="T47" fmla="*/ 141 h 154"/>
                <a:gd name="T48" fmla="*/ 143 w 209"/>
                <a:gd name="T49" fmla="*/ 135 h 154"/>
                <a:gd name="T50" fmla="*/ 159 w 209"/>
                <a:gd name="T51" fmla="*/ 130 h 154"/>
                <a:gd name="T52" fmla="*/ 175 w 209"/>
                <a:gd name="T53" fmla="*/ 122 h 154"/>
                <a:gd name="T54" fmla="*/ 188 w 209"/>
                <a:gd name="T55" fmla="*/ 112 h 154"/>
                <a:gd name="T56" fmla="*/ 198 w 209"/>
                <a:gd name="T57" fmla="*/ 104 h 154"/>
                <a:gd name="T58" fmla="*/ 206 w 209"/>
                <a:gd name="T59" fmla="*/ 91 h 154"/>
                <a:gd name="T60" fmla="*/ 209 w 209"/>
                <a:gd name="T61" fmla="*/ 78 h 154"/>
                <a:gd name="T62" fmla="*/ 206 w 209"/>
                <a:gd name="T63" fmla="*/ 62 h 154"/>
                <a:gd name="T64" fmla="*/ 198 w 209"/>
                <a:gd name="T65" fmla="*/ 52 h 154"/>
                <a:gd name="T66" fmla="*/ 190 w 209"/>
                <a:gd name="T67" fmla="*/ 39 h 154"/>
                <a:gd name="T68" fmla="*/ 177 w 209"/>
                <a:gd name="T69" fmla="*/ 31 h 154"/>
                <a:gd name="T70" fmla="*/ 162 w 209"/>
                <a:gd name="T71" fmla="*/ 23 h 154"/>
                <a:gd name="T72" fmla="*/ 146 w 209"/>
                <a:gd name="T73" fmla="*/ 18 h 154"/>
                <a:gd name="T74" fmla="*/ 128 w 209"/>
                <a:gd name="T75" fmla="*/ 13 h 154"/>
                <a:gd name="T76" fmla="*/ 110 w 209"/>
                <a:gd name="T77" fmla="*/ 10 h 154"/>
                <a:gd name="T78" fmla="*/ 91 w 209"/>
                <a:gd name="T79" fmla="*/ 5 h 154"/>
                <a:gd name="T80" fmla="*/ 76 w 209"/>
                <a:gd name="T81" fmla="*/ 2 h 154"/>
                <a:gd name="T82" fmla="*/ 57 w 209"/>
                <a:gd name="T83" fmla="*/ 2 h 154"/>
                <a:gd name="T84" fmla="*/ 44 w 209"/>
                <a:gd name="T85" fmla="*/ 2 h 154"/>
                <a:gd name="T86" fmla="*/ 31 w 209"/>
                <a:gd name="T87" fmla="*/ 0 h 154"/>
                <a:gd name="T88" fmla="*/ 21 w 209"/>
                <a:gd name="T89" fmla="*/ 0 h 154"/>
                <a:gd name="T90" fmla="*/ 18 w 209"/>
                <a:gd name="T91" fmla="*/ 60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9"/>
                <a:gd name="T139" fmla="*/ 0 h 154"/>
                <a:gd name="T140" fmla="*/ 209 w 209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9" h="154">
                  <a:moveTo>
                    <a:pt x="18" y="60"/>
                  </a:moveTo>
                  <a:lnTo>
                    <a:pt x="26" y="60"/>
                  </a:lnTo>
                  <a:lnTo>
                    <a:pt x="31" y="57"/>
                  </a:lnTo>
                  <a:lnTo>
                    <a:pt x="42" y="57"/>
                  </a:lnTo>
                  <a:lnTo>
                    <a:pt x="50" y="57"/>
                  </a:lnTo>
                  <a:lnTo>
                    <a:pt x="60" y="57"/>
                  </a:lnTo>
                  <a:lnTo>
                    <a:pt x="70" y="57"/>
                  </a:lnTo>
                  <a:lnTo>
                    <a:pt x="78" y="57"/>
                  </a:lnTo>
                  <a:lnTo>
                    <a:pt x="86" y="60"/>
                  </a:lnTo>
                  <a:lnTo>
                    <a:pt x="97" y="62"/>
                  </a:lnTo>
                  <a:lnTo>
                    <a:pt x="102" y="62"/>
                  </a:lnTo>
                  <a:lnTo>
                    <a:pt x="110" y="65"/>
                  </a:lnTo>
                  <a:lnTo>
                    <a:pt x="112" y="70"/>
                  </a:lnTo>
                  <a:lnTo>
                    <a:pt x="115" y="75"/>
                  </a:lnTo>
                  <a:lnTo>
                    <a:pt x="115" y="78"/>
                  </a:lnTo>
                  <a:lnTo>
                    <a:pt x="112" y="83"/>
                  </a:lnTo>
                  <a:lnTo>
                    <a:pt x="104" y="86"/>
                  </a:lnTo>
                  <a:lnTo>
                    <a:pt x="99" y="88"/>
                  </a:lnTo>
                  <a:lnTo>
                    <a:pt x="89" y="91"/>
                  </a:lnTo>
                  <a:lnTo>
                    <a:pt x="81" y="91"/>
                  </a:lnTo>
                  <a:lnTo>
                    <a:pt x="70" y="94"/>
                  </a:lnTo>
                  <a:lnTo>
                    <a:pt x="60" y="96"/>
                  </a:lnTo>
                  <a:lnTo>
                    <a:pt x="52" y="96"/>
                  </a:lnTo>
                  <a:lnTo>
                    <a:pt x="47" y="96"/>
                  </a:lnTo>
                  <a:lnTo>
                    <a:pt x="42" y="96"/>
                  </a:lnTo>
                  <a:lnTo>
                    <a:pt x="37" y="96"/>
                  </a:lnTo>
                  <a:lnTo>
                    <a:pt x="26" y="96"/>
                  </a:lnTo>
                  <a:lnTo>
                    <a:pt x="18" y="96"/>
                  </a:lnTo>
                  <a:lnTo>
                    <a:pt x="10" y="96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5" y="154"/>
                  </a:lnTo>
                  <a:lnTo>
                    <a:pt x="8" y="151"/>
                  </a:lnTo>
                  <a:lnTo>
                    <a:pt x="13" y="151"/>
                  </a:lnTo>
                  <a:lnTo>
                    <a:pt x="16" y="151"/>
                  </a:lnTo>
                  <a:lnTo>
                    <a:pt x="21" y="151"/>
                  </a:lnTo>
                  <a:lnTo>
                    <a:pt x="29" y="151"/>
                  </a:lnTo>
                  <a:lnTo>
                    <a:pt x="37" y="151"/>
                  </a:lnTo>
                  <a:lnTo>
                    <a:pt x="42" y="151"/>
                  </a:lnTo>
                  <a:lnTo>
                    <a:pt x="50" y="151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78" y="148"/>
                  </a:lnTo>
                  <a:lnTo>
                    <a:pt x="86" y="148"/>
                  </a:lnTo>
                  <a:lnTo>
                    <a:pt x="97" y="146"/>
                  </a:lnTo>
                  <a:lnTo>
                    <a:pt x="107" y="146"/>
                  </a:lnTo>
                  <a:lnTo>
                    <a:pt x="115" y="143"/>
                  </a:lnTo>
                  <a:lnTo>
                    <a:pt x="125" y="141"/>
                  </a:lnTo>
                  <a:lnTo>
                    <a:pt x="133" y="138"/>
                  </a:lnTo>
                  <a:lnTo>
                    <a:pt x="143" y="135"/>
                  </a:lnTo>
                  <a:lnTo>
                    <a:pt x="151" y="133"/>
                  </a:lnTo>
                  <a:lnTo>
                    <a:pt x="159" y="130"/>
                  </a:lnTo>
                  <a:lnTo>
                    <a:pt x="167" y="125"/>
                  </a:lnTo>
                  <a:lnTo>
                    <a:pt x="175" y="122"/>
                  </a:lnTo>
                  <a:lnTo>
                    <a:pt x="183" y="117"/>
                  </a:lnTo>
                  <a:lnTo>
                    <a:pt x="188" y="112"/>
                  </a:lnTo>
                  <a:lnTo>
                    <a:pt x="193" y="107"/>
                  </a:lnTo>
                  <a:lnTo>
                    <a:pt x="198" y="104"/>
                  </a:lnTo>
                  <a:lnTo>
                    <a:pt x="204" y="96"/>
                  </a:lnTo>
                  <a:lnTo>
                    <a:pt x="206" y="91"/>
                  </a:lnTo>
                  <a:lnTo>
                    <a:pt x="209" y="83"/>
                  </a:lnTo>
                  <a:lnTo>
                    <a:pt x="209" y="78"/>
                  </a:lnTo>
                  <a:lnTo>
                    <a:pt x="209" y="70"/>
                  </a:lnTo>
                  <a:lnTo>
                    <a:pt x="206" y="62"/>
                  </a:lnTo>
                  <a:lnTo>
                    <a:pt x="204" y="57"/>
                  </a:lnTo>
                  <a:lnTo>
                    <a:pt x="198" y="52"/>
                  </a:lnTo>
                  <a:lnTo>
                    <a:pt x="193" y="44"/>
                  </a:lnTo>
                  <a:lnTo>
                    <a:pt x="190" y="39"/>
                  </a:lnTo>
                  <a:lnTo>
                    <a:pt x="185" y="34"/>
                  </a:lnTo>
                  <a:lnTo>
                    <a:pt x="177" y="31"/>
                  </a:lnTo>
                  <a:lnTo>
                    <a:pt x="170" y="26"/>
                  </a:lnTo>
                  <a:lnTo>
                    <a:pt x="162" y="23"/>
                  </a:lnTo>
                  <a:lnTo>
                    <a:pt x="154" y="21"/>
                  </a:lnTo>
                  <a:lnTo>
                    <a:pt x="146" y="18"/>
                  </a:lnTo>
                  <a:lnTo>
                    <a:pt x="136" y="15"/>
                  </a:lnTo>
                  <a:lnTo>
                    <a:pt x="128" y="13"/>
                  </a:lnTo>
                  <a:lnTo>
                    <a:pt x="120" y="10"/>
                  </a:lnTo>
                  <a:lnTo>
                    <a:pt x="110" y="10"/>
                  </a:lnTo>
                  <a:lnTo>
                    <a:pt x="102" y="7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5" y="2"/>
                  </a:lnTo>
                  <a:lnTo>
                    <a:pt x="57" y="2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0" name="Freeform 256"/>
            <p:cNvSpPr>
              <a:spLocks/>
            </p:cNvSpPr>
            <p:nvPr/>
          </p:nvSpPr>
          <p:spPr bwMode="auto">
            <a:xfrm>
              <a:off x="4257" y="2401"/>
              <a:ext cx="115" cy="96"/>
            </a:xfrm>
            <a:custGeom>
              <a:avLst/>
              <a:gdLst>
                <a:gd name="T0" fmla="*/ 0 w 115"/>
                <a:gd name="T1" fmla="*/ 0 h 96"/>
                <a:gd name="T2" fmla="*/ 34 w 115"/>
                <a:gd name="T3" fmla="*/ 70 h 96"/>
                <a:gd name="T4" fmla="*/ 107 w 115"/>
                <a:gd name="T5" fmla="*/ 96 h 96"/>
                <a:gd name="T6" fmla="*/ 115 w 115"/>
                <a:gd name="T7" fmla="*/ 34 h 96"/>
                <a:gd name="T8" fmla="*/ 50 w 115"/>
                <a:gd name="T9" fmla="*/ 18 h 96"/>
                <a:gd name="T10" fmla="*/ 0 w 115"/>
                <a:gd name="T11" fmla="*/ 0 h 96"/>
                <a:gd name="T12" fmla="*/ 0 w 115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6"/>
                <a:gd name="T23" fmla="*/ 115 w 115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6">
                  <a:moveTo>
                    <a:pt x="0" y="0"/>
                  </a:moveTo>
                  <a:lnTo>
                    <a:pt x="34" y="70"/>
                  </a:lnTo>
                  <a:lnTo>
                    <a:pt x="107" y="96"/>
                  </a:lnTo>
                  <a:lnTo>
                    <a:pt x="115" y="34"/>
                  </a:lnTo>
                  <a:lnTo>
                    <a:pt x="5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1" name="Freeform 257"/>
            <p:cNvSpPr>
              <a:spLocks/>
            </p:cNvSpPr>
            <p:nvPr/>
          </p:nvSpPr>
          <p:spPr bwMode="auto">
            <a:xfrm>
              <a:off x="4408" y="2445"/>
              <a:ext cx="58" cy="76"/>
            </a:xfrm>
            <a:custGeom>
              <a:avLst/>
              <a:gdLst>
                <a:gd name="T0" fmla="*/ 0 w 58"/>
                <a:gd name="T1" fmla="*/ 0 h 76"/>
                <a:gd name="T2" fmla="*/ 58 w 58"/>
                <a:gd name="T3" fmla="*/ 8 h 76"/>
                <a:gd name="T4" fmla="*/ 53 w 58"/>
                <a:gd name="T5" fmla="*/ 76 h 76"/>
                <a:gd name="T6" fmla="*/ 3 w 58"/>
                <a:gd name="T7" fmla="*/ 65 h 76"/>
                <a:gd name="T8" fmla="*/ 0 w 58"/>
                <a:gd name="T9" fmla="*/ 0 h 76"/>
                <a:gd name="T10" fmla="*/ 0 w 58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76"/>
                <a:gd name="T20" fmla="*/ 58 w 5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76">
                  <a:moveTo>
                    <a:pt x="0" y="0"/>
                  </a:moveTo>
                  <a:lnTo>
                    <a:pt x="58" y="8"/>
                  </a:lnTo>
                  <a:lnTo>
                    <a:pt x="53" y="76"/>
                  </a:lnTo>
                  <a:lnTo>
                    <a:pt x="3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2" name="Freeform 258"/>
            <p:cNvSpPr>
              <a:spLocks/>
            </p:cNvSpPr>
            <p:nvPr/>
          </p:nvSpPr>
          <p:spPr bwMode="auto">
            <a:xfrm>
              <a:off x="4056" y="3288"/>
              <a:ext cx="290" cy="169"/>
            </a:xfrm>
            <a:custGeom>
              <a:avLst/>
              <a:gdLst>
                <a:gd name="T0" fmla="*/ 5 w 290"/>
                <a:gd name="T1" fmla="*/ 148 h 169"/>
                <a:gd name="T2" fmla="*/ 89 w 290"/>
                <a:gd name="T3" fmla="*/ 102 h 169"/>
                <a:gd name="T4" fmla="*/ 201 w 290"/>
                <a:gd name="T5" fmla="*/ 44 h 169"/>
                <a:gd name="T6" fmla="*/ 285 w 290"/>
                <a:gd name="T7" fmla="*/ 0 h 169"/>
                <a:gd name="T8" fmla="*/ 290 w 290"/>
                <a:gd name="T9" fmla="*/ 44 h 169"/>
                <a:gd name="T10" fmla="*/ 0 w 290"/>
                <a:gd name="T11" fmla="*/ 169 h 169"/>
                <a:gd name="T12" fmla="*/ 5 w 290"/>
                <a:gd name="T13" fmla="*/ 148 h 169"/>
                <a:gd name="T14" fmla="*/ 5 w 290"/>
                <a:gd name="T15" fmla="*/ 148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0"/>
                <a:gd name="T25" fmla="*/ 0 h 169"/>
                <a:gd name="T26" fmla="*/ 290 w 290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0" h="169">
                  <a:moveTo>
                    <a:pt x="5" y="148"/>
                  </a:moveTo>
                  <a:lnTo>
                    <a:pt x="89" y="102"/>
                  </a:lnTo>
                  <a:lnTo>
                    <a:pt x="201" y="44"/>
                  </a:lnTo>
                  <a:lnTo>
                    <a:pt x="285" y="0"/>
                  </a:lnTo>
                  <a:lnTo>
                    <a:pt x="290" y="44"/>
                  </a:lnTo>
                  <a:lnTo>
                    <a:pt x="0" y="169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8C8C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3" name="Freeform 259"/>
            <p:cNvSpPr>
              <a:spLocks/>
            </p:cNvSpPr>
            <p:nvPr/>
          </p:nvSpPr>
          <p:spPr bwMode="auto">
            <a:xfrm>
              <a:off x="4048" y="3290"/>
              <a:ext cx="334" cy="175"/>
            </a:xfrm>
            <a:custGeom>
              <a:avLst/>
              <a:gdLst>
                <a:gd name="T0" fmla="*/ 0 w 334"/>
                <a:gd name="T1" fmla="*/ 157 h 175"/>
                <a:gd name="T2" fmla="*/ 319 w 334"/>
                <a:gd name="T3" fmla="*/ 0 h 175"/>
                <a:gd name="T4" fmla="*/ 334 w 334"/>
                <a:gd name="T5" fmla="*/ 34 h 175"/>
                <a:gd name="T6" fmla="*/ 332 w 334"/>
                <a:gd name="T7" fmla="*/ 34 h 175"/>
                <a:gd name="T8" fmla="*/ 329 w 334"/>
                <a:gd name="T9" fmla="*/ 37 h 175"/>
                <a:gd name="T10" fmla="*/ 324 w 334"/>
                <a:gd name="T11" fmla="*/ 40 h 175"/>
                <a:gd name="T12" fmla="*/ 319 w 334"/>
                <a:gd name="T13" fmla="*/ 42 h 175"/>
                <a:gd name="T14" fmla="*/ 308 w 334"/>
                <a:gd name="T15" fmla="*/ 45 h 175"/>
                <a:gd name="T16" fmla="*/ 300 w 334"/>
                <a:gd name="T17" fmla="*/ 50 h 175"/>
                <a:gd name="T18" fmla="*/ 293 w 334"/>
                <a:gd name="T19" fmla="*/ 53 h 175"/>
                <a:gd name="T20" fmla="*/ 287 w 334"/>
                <a:gd name="T21" fmla="*/ 55 h 175"/>
                <a:gd name="T22" fmla="*/ 282 w 334"/>
                <a:gd name="T23" fmla="*/ 58 h 175"/>
                <a:gd name="T24" fmla="*/ 277 w 334"/>
                <a:gd name="T25" fmla="*/ 60 h 175"/>
                <a:gd name="T26" fmla="*/ 266 w 334"/>
                <a:gd name="T27" fmla="*/ 63 h 175"/>
                <a:gd name="T28" fmla="*/ 261 w 334"/>
                <a:gd name="T29" fmla="*/ 68 h 175"/>
                <a:gd name="T30" fmla="*/ 251 w 334"/>
                <a:gd name="T31" fmla="*/ 71 h 175"/>
                <a:gd name="T32" fmla="*/ 246 w 334"/>
                <a:gd name="T33" fmla="*/ 73 h 175"/>
                <a:gd name="T34" fmla="*/ 235 w 334"/>
                <a:gd name="T35" fmla="*/ 79 h 175"/>
                <a:gd name="T36" fmla="*/ 227 w 334"/>
                <a:gd name="T37" fmla="*/ 81 h 175"/>
                <a:gd name="T38" fmla="*/ 219 w 334"/>
                <a:gd name="T39" fmla="*/ 86 h 175"/>
                <a:gd name="T40" fmla="*/ 209 w 334"/>
                <a:gd name="T41" fmla="*/ 92 h 175"/>
                <a:gd name="T42" fmla="*/ 199 w 334"/>
                <a:gd name="T43" fmla="*/ 94 h 175"/>
                <a:gd name="T44" fmla="*/ 191 w 334"/>
                <a:gd name="T45" fmla="*/ 100 h 175"/>
                <a:gd name="T46" fmla="*/ 180 w 334"/>
                <a:gd name="T47" fmla="*/ 105 h 175"/>
                <a:gd name="T48" fmla="*/ 170 w 334"/>
                <a:gd name="T49" fmla="*/ 110 h 175"/>
                <a:gd name="T50" fmla="*/ 159 w 334"/>
                <a:gd name="T51" fmla="*/ 115 h 175"/>
                <a:gd name="T52" fmla="*/ 149 w 334"/>
                <a:gd name="T53" fmla="*/ 118 h 175"/>
                <a:gd name="T54" fmla="*/ 139 w 334"/>
                <a:gd name="T55" fmla="*/ 123 h 175"/>
                <a:gd name="T56" fmla="*/ 128 w 334"/>
                <a:gd name="T57" fmla="*/ 131 h 175"/>
                <a:gd name="T58" fmla="*/ 123 w 334"/>
                <a:gd name="T59" fmla="*/ 133 h 175"/>
                <a:gd name="T60" fmla="*/ 115 w 334"/>
                <a:gd name="T61" fmla="*/ 133 h 175"/>
                <a:gd name="T62" fmla="*/ 110 w 334"/>
                <a:gd name="T63" fmla="*/ 136 h 175"/>
                <a:gd name="T64" fmla="*/ 107 w 334"/>
                <a:gd name="T65" fmla="*/ 139 h 175"/>
                <a:gd name="T66" fmla="*/ 97 w 334"/>
                <a:gd name="T67" fmla="*/ 144 h 175"/>
                <a:gd name="T68" fmla="*/ 89 w 334"/>
                <a:gd name="T69" fmla="*/ 146 h 175"/>
                <a:gd name="T70" fmla="*/ 81 w 334"/>
                <a:gd name="T71" fmla="*/ 149 h 175"/>
                <a:gd name="T72" fmla="*/ 76 w 334"/>
                <a:gd name="T73" fmla="*/ 154 h 175"/>
                <a:gd name="T74" fmla="*/ 68 w 334"/>
                <a:gd name="T75" fmla="*/ 157 h 175"/>
                <a:gd name="T76" fmla="*/ 63 w 334"/>
                <a:gd name="T77" fmla="*/ 160 h 175"/>
                <a:gd name="T78" fmla="*/ 58 w 334"/>
                <a:gd name="T79" fmla="*/ 162 h 175"/>
                <a:gd name="T80" fmla="*/ 52 w 334"/>
                <a:gd name="T81" fmla="*/ 165 h 175"/>
                <a:gd name="T82" fmla="*/ 47 w 334"/>
                <a:gd name="T83" fmla="*/ 167 h 175"/>
                <a:gd name="T84" fmla="*/ 45 w 334"/>
                <a:gd name="T85" fmla="*/ 170 h 175"/>
                <a:gd name="T86" fmla="*/ 39 w 334"/>
                <a:gd name="T87" fmla="*/ 173 h 175"/>
                <a:gd name="T88" fmla="*/ 37 w 334"/>
                <a:gd name="T89" fmla="*/ 175 h 175"/>
                <a:gd name="T90" fmla="*/ 0 w 334"/>
                <a:gd name="T91" fmla="*/ 157 h 175"/>
                <a:gd name="T92" fmla="*/ 0 w 334"/>
                <a:gd name="T93" fmla="*/ 157 h 1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4"/>
                <a:gd name="T142" fmla="*/ 0 h 175"/>
                <a:gd name="T143" fmla="*/ 334 w 334"/>
                <a:gd name="T144" fmla="*/ 175 h 1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4" h="175">
                  <a:moveTo>
                    <a:pt x="0" y="157"/>
                  </a:moveTo>
                  <a:lnTo>
                    <a:pt x="319" y="0"/>
                  </a:lnTo>
                  <a:lnTo>
                    <a:pt x="334" y="34"/>
                  </a:lnTo>
                  <a:lnTo>
                    <a:pt x="332" y="34"/>
                  </a:lnTo>
                  <a:lnTo>
                    <a:pt x="329" y="37"/>
                  </a:lnTo>
                  <a:lnTo>
                    <a:pt x="324" y="40"/>
                  </a:lnTo>
                  <a:lnTo>
                    <a:pt x="319" y="42"/>
                  </a:lnTo>
                  <a:lnTo>
                    <a:pt x="308" y="45"/>
                  </a:lnTo>
                  <a:lnTo>
                    <a:pt x="300" y="50"/>
                  </a:lnTo>
                  <a:lnTo>
                    <a:pt x="293" y="53"/>
                  </a:lnTo>
                  <a:lnTo>
                    <a:pt x="287" y="55"/>
                  </a:lnTo>
                  <a:lnTo>
                    <a:pt x="282" y="58"/>
                  </a:lnTo>
                  <a:lnTo>
                    <a:pt x="277" y="60"/>
                  </a:lnTo>
                  <a:lnTo>
                    <a:pt x="266" y="63"/>
                  </a:lnTo>
                  <a:lnTo>
                    <a:pt x="261" y="68"/>
                  </a:lnTo>
                  <a:lnTo>
                    <a:pt x="251" y="71"/>
                  </a:lnTo>
                  <a:lnTo>
                    <a:pt x="246" y="73"/>
                  </a:lnTo>
                  <a:lnTo>
                    <a:pt x="235" y="79"/>
                  </a:lnTo>
                  <a:lnTo>
                    <a:pt x="227" y="81"/>
                  </a:lnTo>
                  <a:lnTo>
                    <a:pt x="219" y="86"/>
                  </a:lnTo>
                  <a:lnTo>
                    <a:pt x="209" y="92"/>
                  </a:lnTo>
                  <a:lnTo>
                    <a:pt x="199" y="94"/>
                  </a:lnTo>
                  <a:lnTo>
                    <a:pt x="191" y="100"/>
                  </a:lnTo>
                  <a:lnTo>
                    <a:pt x="180" y="105"/>
                  </a:lnTo>
                  <a:lnTo>
                    <a:pt x="170" y="110"/>
                  </a:lnTo>
                  <a:lnTo>
                    <a:pt x="159" y="115"/>
                  </a:lnTo>
                  <a:lnTo>
                    <a:pt x="149" y="118"/>
                  </a:lnTo>
                  <a:lnTo>
                    <a:pt x="139" y="123"/>
                  </a:lnTo>
                  <a:lnTo>
                    <a:pt x="128" y="131"/>
                  </a:lnTo>
                  <a:lnTo>
                    <a:pt x="123" y="133"/>
                  </a:lnTo>
                  <a:lnTo>
                    <a:pt x="115" y="133"/>
                  </a:lnTo>
                  <a:lnTo>
                    <a:pt x="110" y="136"/>
                  </a:lnTo>
                  <a:lnTo>
                    <a:pt x="107" y="139"/>
                  </a:lnTo>
                  <a:lnTo>
                    <a:pt x="97" y="144"/>
                  </a:lnTo>
                  <a:lnTo>
                    <a:pt x="89" y="146"/>
                  </a:lnTo>
                  <a:lnTo>
                    <a:pt x="81" y="149"/>
                  </a:lnTo>
                  <a:lnTo>
                    <a:pt x="76" y="154"/>
                  </a:lnTo>
                  <a:lnTo>
                    <a:pt x="68" y="157"/>
                  </a:lnTo>
                  <a:lnTo>
                    <a:pt x="63" y="160"/>
                  </a:lnTo>
                  <a:lnTo>
                    <a:pt x="58" y="162"/>
                  </a:lnTo>
                  <a:lnTo>
                    <a:pt x="52" y="165"/>
                  </a:lnTo>
                  <a:lnTo>
                    <a:pt x="47" y="167"/>
                  </a:lnTo>
                  <a:lnTo>
                    <a:pt x="45" y="170"/>
                  </a:lnTo>
                  <a:lnTo>
                    <a:pt x="39" y="173"/>
                  </a:lnTo>
                  <a:lnTo>
                    <a:pt x="37" y="175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4" name="Freeform 260"/>
            <p:cNvSpPr>
              <a:spLocks/>
            </p:cNvSpPr>
            <p:nvPr/>
          </p:nvSpPr>
          <p:spPr bwMode="auto">
            <a:xfrm>
              <a:off x="4022" y="3316"/>
              <a:ext cx="350" cy="220"/>
            </a:xfrm>
            <a:custGeom>
              <a:avLst/>
              <a:gdLst>
                <a:gd name="T0" fmla="*/ 3 w 350"/>
                <a:gd name="T1" fmla="*/ 92 h 220"/>
                <a:gd name="T2" fmla="*/ 8 w 350"/>
                <a:gd name="T3" fmla="*/ 115 h 220"/>
                <a:gd name="T4" fmla="*/ 16 w 350"/>
                <a:gd name="T5" fmla="*/ 136 h 220"/>
                <a:gd name="T6" fmla="*/ 29 w 350"/>
                <a:gd name="T7" fmla="*/ 154 h 220"/>
                <a:gd name="T8" fmla="*/ 42 w 350"/>
                <a:gd name="T9" fmla="*/ 173 h 220"/>
                <a:gd name="T10" fmla="*/ 63 w 350"/>
                <a:gd name="T11" fmla="*/ 188 h 220"/>
                <a:gd name="T12" fmla="*/ 81 w 350"/>
                <a:gd name="T13" fmla="*/ 201 h 220"/>
                <a:gd name="T14" fmla="*/ 105 w 350"/>
                <a:gd name="T15" fmla="*/ 212 h 220"/>
                <a:gd name="T16" fmla="*/ 131 w 350"/>
                <a:gd name="T17" fmla="*/ 217 h 220"/>
                <a:gd name="T18" fmla="*/ 157 w 350"/>
                <a:gd name="T19" fmla="*/ 220 h 220"/>
                <a:gd name="T20" fmla="*/ 188 w 350"/>
                <a:gd name="T21" fmla="*/ 220 h 220"/>
                <a:gd name="T22" fmla="*/ 214 w 350"/>
                <a:gd name="T23" fmla="*/ 212 h 220"/>
                <a:gd name="T24" fmla="*/ 243 w 350"/>
                <a:gd name="T25" fmla="*/ 201 h 220"/>
                <a:gd name="T26" fmla="*/ 266 w 350"/>
                <a:gd name="T27" fmla="*/ 191 h 220"/>
                <a:gd name="T28" fmla="*/ 290 w 350"/>
                <a:gd name="T29" fmla="*/ 175 h 220"/>
                <a:gd name="T30" fmla="*/ 308 w 350"/>
                <a:gd name="T31" fmla="*/ 157 h 220"/>
                <a:gd name="T32" fmla="*/ 324 w 350"/>
                <a:gd name="T33" fmla="*/ 136 h 220"/>
                <a:gd name="T34" fmla="*/ 337 w 350"/>
                <a:gd name="T35" fmla="*/ 110 h 220"/>
                <a:gd name="T36" fmla="*/ 347 w 350"/>
                <a:gd name="T37" fmla="*/ 84 h 220"/>
                <a:gd name="T38" fmla="*/ 350 w 350"/>
                <a:gd name="T39" fmla="*/ 55 h 220"/>
                <a:gd name="T40" fmla="*/ 350 w 350"/>
                <a:gd name="T41" fmla="*/ 32 h 220"/>
                <a:gd name="T42" fmla="*/ 347 w 350"/>
                <a:gd name="T43" fmla="*/ 11 h 220"/>
                <a:gd name="T44" fmla="*/ 316 w 350"/>
                <a:gd name="T45" fmla="*/ 11 h 220"/>
                <a:gd name="T46" fmla="*/ 316 w 350"/>
                <a:gd name="T47" fmla="*/ 32 h 220"/>
                <a:gd name="T48" fmla="*/ 313 w 350"/>
                <a:gd name="T49" fmla="*/ 47 h 220"/>
                <a:gd name="T50" fmla="*/ 308 w 350"/>
                <a:gd name="T51" fmla="*/ 68 h 220"/>
                <a:gd name="T52" fmla="*/ 300 w 350"/>
                <a:gd name="T53" fmla="*/ 89 h 220"/>
                <a:gd name="T54" fmla="*/ 290 w 350"/>
                <a:gd name="T55" fmla="*/ 113 h 220"/>
                <a:gd name="T56" fmla="*/ 274 w 350"/>
                <a:gd name="T57" fmla="*/ 134 h 220"/>
                <a:gd name="T58" fmla="*/ 251 w 350"/>
                <a:gd name="T59" fmla="*/ 154 h 220"/>
                <a:gd name="T60" fmla="*/ 225 w 350"/>
                <a:gd name="T61" fmla="*/ 170 h 220"/>
                <a:gd name="T62" fmla="*/ 201 w 350"/>
                <a:gd name="T63" fmla="*/ 180 h 220"/>
                <a:gd name="T64" fmla="*/ 183 w 350"/>
                <a:gd name="T65" fmla="*/ 183 h 220"/>
                <a:gd name="T66" fmla="*/ 165 w 350"/>
                <a:gd name="T67" fmla="*/ 186 h 220"/>
                <a:gd name="T68" fmla="*/ 146 w 350"/>
                <a:gd name="T69" fmla="*/ 186 h 220"/>
                <a:gd name="T70" fmla="*/ 120 w 350"/>
                <a:gd name="T71" fmla="*/ 180 h 220"/>
                <a:gd name="T72" fmla="*/ 97 w 350"/>
                <a:gd name="T73" fmla="*/ 170 h 220"/>
                <a:gd name="T74" fmla="*/ 76 w 350"/>
                <a:gd name="T75" fmla="*/ 154 h 220"/>
                <a:gd name="T76" fmla="*/ 58 w 350"/>
                <a:gd name="T77" fmla="*/ 136 h 220"/>
                <a:gd name="T78" fmla="*/ 45 w 350"/>
                <a:gd name="T79" fmla="*/ 115 h 220"/>
                <a:gd name="T80" fmla="*/ 37 w 350"/>
                <a:gd name="T81" fmla="*/ 94 h 220"/>
                <a:gd name="T82" fmla="*/ 29 w 350"/>
                <a:gd name="T83" fmla="*/ 79 h 220"/>
                <a:gd name="T84" fmla="*/ 24 w 350"/>
                <a:gd name="T85" fmla="*/ 55 h 220"/>
                <a:gd name="T86" fmla="*/ 0 w 350"/>
                <a:gd name="T87" fmla="*/ 79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0"/>
                <a:gd name="T133" fmla="*/ 0 h 220"/>
                <a:gd name="T134" fmla="*/ 350 w 350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0" h="220">
                  <a:moveTo>
                    <a:pt x="0" y="79"/>
                  </a:moveTo>
                  <a:lnTo>
                    <a:pt x="0" y="87"/>
                  </a:lnTo>
                  <a:lnTo>
                    <a:pt x="3" y="92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5"/>
                  </a:lnTo>
                  <a:lnTo>
                    <a:pt x="8" y="120"/>
                  </a:lnTo>
                  <a:lnTo>
                    <a:pt x="13" y="128"/>
                  </a:lnTo>
                  <a:lnTo>
                    <a:pt x="16" y="136"/>
                  </a:lnTo>
                  <a:lnTo>
                    <a:pt x="18" y="141"/>
                  </a:lnTo>
                  <a:lnTo>
                    <a:pt x="24" y="149"/>
                  </a:lnTo>
                  <a:lnTo>
                    <a:pt x="29" y="154"/>
                  </a:lnTo>
                  <a:lnTo>
                    <a:pt x="31" y="162"/>
                  </a:lnTo>
                  <a:lnTo>
                    <a:pt x="37" y="167"/>
                  </a:lnTo>
                  <a:lnTo>
                    <a:pt x="42" y="173"/>
                  </a:lnTo>
                  <a:lnTo>
                    <a:pt x="50" y="178"/>
                  </a:lnTo>
                  <a:lnTo>
                    <a:pt x="55" y="183"/>
                  </a:lnTo>
                  <a:lnTo>
                    <a:pt x="63" y="188"/>
                  </a:lnTo>
                  <a:lnTo>
                    <a:pt x="68" y="191"/>
                  </a:lnTo>
                  <a:lnTo>
                    <a:pt x="73" y="196"/>
                  </a:lnTo>
                  <a:lnTo>
                    <a:pt x="81" y="201"/>
                  </a:lnTo>
                  <a:lnTo>
                    <a:pt x="89" y="204"/>
                  </a:lnTo>
                  <a:lnTo>
                    <a:pt x="97" y="207"/>
                  </a:lnTo>
                  <a:lnTo>
                    <a:pt x="105" y="212"/>
                  </a:lnTo>
                  <a:lnTo>
                    <a:pt x="112" y="214"/>
                  </a:lnTo>
                  <a:lnTo>
                    <a:pt x="120" y="214"/>
                  </a:lnTo>
                  <a:lnTo>
                    <a:pt x="131" y="217"/>
                  </a:lnTo>
                  <a:lnTo>
                    <a:pt x="138" y="217"/>
                  </a:lnTo>
                  <a:lnTo>
                    <a:pt x="149" y="220"/>
                  </a:lnTo>
                  <a:lnTo>
                    <a:pt x="157" y="220"/>
                  </a:lnTo>
                  <a:lnTo>
                    <a:pt x="167" y="220"/>
                  </a:lnTo>
                  <a:lnTo>
                    <a:pt x="178" y="220"/>
                  </a:lnTo>
                  <a:lnTo>
                    <a:pt x="188" y="220"/>
                  </a:lnTo>
                  <a:lnTo>
                    <a:pt x="196" y="217"/>
                  </a:lnTo>
                  <a:lnTo>
                    <a:pt x="206" y="214"/>
                  </a:lnTo>
                  <a:lnTo>
                    <a:pt x="214" y="212"/>
                  </a:lnTo>
                  <a:lnTo>
                    <a:pt x="225" y="209"/>
                  </a:lnTo>
                  <a:lnTo>
                    <a:pt x="232" y="207"/>
                  </a:lnTo>
                  <a:lnTo>
                    <a:pt x="243" y="201"/>
                  </a:lnTo>
                  <a:lnTo>
                    <a:pt x="251" y="199"/>
                  </a:lnTo>
                  <a:lnTo>
                    <a:pt x="259" y="196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82" y="180"/>
                  </a:lnTo>
                  <a:lnTo>
                    <a:pt x="290" y="175"/>
                  </a:lnTo>
                  <a:lnTo>
                    <a:pt x="295" y="170"/>
                  </a:lnTo>
                  <a:lnTo>
                    <a:pt x="303" y="162"/>
                  </a:lnTo>
                  <a:lnTo>
                    <a:pt x="308" y="157"/>
                  </a:lnTo>
                  <a:lnTo>
                    <a:pt x="316" y="152"/>
                  </a:lnTo>
                  <a:lnTo>
                    <a:pt x="319" y="141"/>
                  </a:lnTo>
                  <a:lnTo>
                    <a:pt x="324" y="136"/>
                  </a:lnTo>
                  <a:lnTo>
                    <a:pt x="329" y="128"/>
                  </a:lnTo>
                  <a:lnTo>
                    <a:pt x="334" y="120"/>
                  </a:lnTo>
                  <a:lnTo>
                    <a:pt x="337" y="110"/>
                  </a:lnTo>
                  <a:lnTo>
                    <a:pt x="339" y="102"/>
                  </a:lnTo>
                  <a:lnTo>
                    <a:pt x="342" y="92"/>
                  </a:lnTo>
                  <a:lnTo>
                    <a:pt x="347" y="84"/>
                  </a:lnTo>
                  <a:lnTo>
                    <a:pt x="347" y="74"/>
                  </a:lnTo>
                  <a:lnTo>
                    <a:pt x="350" y="66"/>
                  </a:lnTo>
                  <a:lnTo>
                    <a:pt x="350" y="55"/>
                  </a:lnTo>
                  <a:lnTo>
                    <a:pt x="350" y="45"/>
                  </a:lnTo>
                  <a:lnTo>
                    <a:pt x="350" y="37"/>
                  </a:lnTo>
                  <a:lnTo>
                    <a:pt x="350" y="32"/>
                  </a:lnTo>
                  <a:lnTo>
                    <a:pt x="350" y="27"/>
                  </a:lnTo>
                  <a:lnTo>
                    <a:pt x="350" y="21"/>
                  </a:lnTo>
                  <a:lnTo>
                    <a:pt x="347" y="11"/>
                  </a:lnTo>
                  <a:lnTo>
                    <a:pt x="347" y="0"/>
                  </a:lnTo>
                  <a:lnTo>
                    <a:pt x="316" y="8"/>
                  </a:lnTo>
                  <a:lnTo>
                    <a:pt x="316" y="11"/>
                  </a:lnTo>
                  <a:lnTo>
                    <a:pt x="316" y="14"/>
                  </a:lnTo>
                  <a:lnTo>
                    <a:pt x="316" y="21"/>
                  </a:lnTo>
                  <a:lnTo>
                    <a:pt x="316" y="32"/>
                  </a:lnTo>
                  <a:lnTo>
                    <a:pt x="316" y="37"/>
                  </a:lnTo>
                  <a:lnTo>
                    <a:pt x="313" y="42"/>
                  </a:lnTo>
                  <a:lnTo>
                    <a:pt x="313" y="47"/>
                  </a:lnTo>
                  <a:lnTo>
                    <a:pt x="313" y="55"/>
                  </a:lnTo>
                  <a:lnTo>
                    <a:pt x="311" y="60"/>
                  </a:lnTo>
                  <a:lnTo>
                    <a:pt x="308" y="68"/>
                  </a:lnTo>
                  <a:lnTo>
                    <a:pt x="308" y="76"/>
                  </a:lnTo>
                  <a:lnTo>
                    <a:pt x="305" y="84"/>
                  </a:lnTo>
                  <a:lnTo>
                    <a:pt x="300" y="89"/>
                  </a:lnTo>
                  <a:lnTo>
                    <a:pt x="298" y="97"/>
                  </a:lnTo>
                  <a:lnTo>
                    <a:pt x="292" y="105"/>
                  </a:lnTo>
                  <a:lnTo>
                    <a:pt x="290" y="113"/>
                  </a:lnTo>
                  <a:lnTo>
                    <a:pt x="285" y="120"/>
                  </a:lnTo>
                  <a:lnTo>
                    <a:pt x="279" y="128"/>
                  </a:lnTo>
                  <a:lnTo>
                    <a:pt x="274" y="134"/>
                  </a:lnTo>
                  <a:lnTo>
                    <a:pt x="266" y="141"/>
                  </a:lnTo>
                  <a:lnTo>
                    <a:pt x="259" y="147"/>
                  </a:lnTo>
                  <a:lnTo>
                    <a:pt x="251" y="154"/>
                  </a:lnTo>
                  <a:lnTo>
                    <a:pt x="243" y="160"/>
                  </a:lnTo>
                  <a:lnTo>
                    <a:pt x="235" y="167"/>
                  </a:lnTo>
                  <a:lnTo>
                    <a:pt x="225" y="170"/>
                  </a:lnTo>
                  <a:lnTo>
                    <a:pt x="214" y="175"/>
                  </a:lnTo>
                  <a:lnTo>
                    <a:pt x="206" y="178"/>
                  </a:lnTo>
                  <a:lnTo>
                    <a:pt x="201" y="180"/>
                  </a:lnTo>
                  <a:lnTo>
                    <a:pt x="196" y="180"/>
                  </a:lnTo>
                  <a:lnTo>
                    <a:pt x="191" y="183"/>
                  </a:lnTo>
                  <a:lnTo>
                    <a:pt x="183" y="183"/>
                  </a:lnTo>
                  <a:lnTo>
                    <a:pt x="175" y="186"/>
                  </a:lnTo>
                  <a:lnTo>
                    <a:pt x="170" y="186"/>
                  </a:lnTo>
                  <a:lnTo>
                    <a:pt x="165" y="186"/>
                  </a:lnTo>
                  <a:lnTo>
                    <a:pt x="157" y="186"/>
                  </a:lnTo>
                  <a:lnTo>
                    <a:pt x="152" y="186"/>
                  </a:lnTo>
                  <a:lnTo>
                    <a:pt x="146" y="186"/>
                  </a:lnTo>
                  <a:lnTo>
                    <a:pt x="141" y="186"/>
                  </a:lnTo>
                  <a:lnTo>
                    <a:pt x="131" y="183"/>
                  </a:lnTo>
                  <a:lnTo>
                    <a:pt x="120" y="180"/>
                  </a:lnTo>
                  <a:lnTo>
                    <a:pt x="112" y="178"/>
                  </a:lnTo>
                  <a:lnTo>
                    <a:pt x="105" y="175"/>
                  </a:lnTo>
                  <a:lnTo>
                    <a:pt x="97" y="170"/>
                  </a:lnTo>
                  <a:lnTo>
                    <a:pt x="89" y="167"/>
                  </a:lnTo>
                  <a:lnTo>
                    <a:pt x="81" y="160"/>
                  </a:lnTo>
                  <a:lnTo>
                    <a:pt x="76" y="154"/>
                  </a:lnTo>
                  <a:lnTo>
                    <a:pt x="71" y="149"/>
                  </a:lnTo>
                  <a:lnTo>
                    <a:pt x="63" y="141"/>
                  </a:lnTo>
                  <a:lnTo>
                    <a:pt x="58" y="136"/>
                  </a:lnTo>
                  <a:lnTo>
                    <a:pt x="55" y="131"/>
                  </a:lnTo>
                  <a:lnTo>
                    <a:pt x="50" y="123"/>
                  </a:lnTo>
                  <a:lnTo>
                    <a:pt x="45" y="115"/>
                  </a:lnTo>
                  <a:lnTo>
                    <a:pt x="42" y="107"/>
                  </a:lnTo>
                  <a:lnTo>
                    <a:pt x="39" y="102"/>
                  </a:lnTo>
                  <a:lnTo>
                    <a:pt x="37" y="94"/>
                  </a:lnTo>
                  <a:lnTo>
                    <a:pt x="31" y="89"/>
                  </a:lnTo>
                  <a:lnTo>
                    <a:pt x="31" y="81"/>
                  </a:lnTo>
                  <a:lnTo>
                    <a:pt x="29" y="79"/>
                  </a:lnTo>
                  <a:lnTo>
                    <a:pt x="26" y="68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5" name="Freeform 261"/>
            <p:cNvSpPr>
              <a:spLocks/>
            </p:cNvSpPr>
            <p:nvPr/>
          </p:nvSpPr>
          <p:spPr bwMode="auto">
            <a:xfrm>
              <a:off x="4020" y="3183"/>
              <a:ext cx="352" cy="246"/>
            </a:xfrm>
            <a:custGeom>
              <a:avLst/>
              <a:gdLst>
                <a:gd name="T0" fmla="*/ 31 w 352"/>
                <a:gd name="T1" fmla="*/ 238 h 246"/>
                <a:gd name="T2" fmla="*/ 28 w 352"/>
                <a:gd name="T3" fmla="*/ 214 h 246"/>
                <a:gd name="T4" fmla="*/ 28 w 352"/>
                <a:gd name="T5" fmla="*/ 196 h 246"/>
                <a:gd name="T6" fmla="*/ 31 w 352"/>
                <a:gd name="T7" fmla="*/ 175 h 246"/>
                <a:gd name="T8" fmla="*/ 33 w 352"/>
                <a:gd name="T9" fmla="*/ 152 h 246"/>
                <a:gd name="T10" fmla="*/ 41 w 352"/>
                <a:gd name="T11" fmla="*/ 126 h 246"/>
                <a:gd name="T12" fmla="*/ 54 w 352"/>
                <a:gd name="T13" fmla="*/ 107 h 246"/>
                <a:gd name="T14" fmla="*/ 70 w 352"/>
                <a:gd name="T15" fmla="*/ 84 h 246"/>
                <a:gd name="T16" fmla="*/ 94 w 352"/>
                <a:gd name="T17" fmla="*/ 68 h 246"/>
                <a:gd name="T18" fmla="*/ 122 w 352"/>
                <a:gd name="T19" fmla="*/ 58 h 246"/>
                <a:gd name="T20" fmla="*/ 148 w 352"/>
                <a:gd name="T21" fmla="*/ 47 h 246"/>
                <a:gd name="T22" fmla="*/ 174 w 352"/>
                <a:gd name="T23" fmla="*/ 45 h 246"/>
                <a:gd name="T24" fmla="*/ 198 w 352"/>
                <a:gd name="T25" fmla="*/ 45 h 246"/>
                <a:gd name="T26" fmla="*/ 221 w 352"/>
                <a:gd name="T27" fmla="*/ 47 h 246"/>
                <a:gd name="T28" fmla="*/ 240 w 352"/>
                <a:gd name="T29" fmla="*/ 55 h 246"/>
                <a:gd name="T30" fmla="*/ 258 w 352"/>
                <a:gd name="T31" fmla="*/ 66 h 246"/>
                <a:gd name="T32" fmla="*/ 281 w 352"/>
                <a:gd name="T33" fmla="*/ 87 h 246"/>
                <a:gd name="T34" fmla="*/ 292 w 352"/>
                <a:gd name="T35" fmla="*/ 102 h 246"/>
                <a:gd name="T36" fmla="*/ 302 w 352"/>
                <a:gd name="T37" fmla="*/ 120 h 246"/>
                <a:gd name="T38" fmla="*/ 352 w 352"/>
                <a:gd name="T39" fmla="*/ 118 h 246"/>
                <a:gd name="T40" fmla="*/ 344 w 352"/>
                <a:gd name="T41" fmla="*/ 102 h 246"/>
                <a:gd name="T42" fmla="*/ 331 w 352"/>
                <a:gd name="T43" fmla="*/ 81 h 246"/>
                <a:gd name="T44" fmla="*/ 318 w 352"/>
                <a:gd name="T45" fmla="*/ 66 h 246"/>
                <a:gd name="T46" fmla="*/ 302 w 352"/>
                <a:gd name="T47" fmla="*/ 47 h 246"/>
                <a:gd name="T48" fmla="*/ 279 w 352"/>
                <a:gd name="T49" fmla="*/ 32 h 246"/>
                <a:gd name="T50" fmla="*/ 253 w 352"/>
                <a:gd name="T51" fmla="*/ 16 h 246"/>
                <a:gd name="T52" fmla="*/ 227 w 352"/>
                <a:gd name="T53" fmla="*/ 8 h 246"/>
                <a:gd name="T54" fmla="*/ 211 w 352"/>
                <a:gd name="T55" fmla="*/ 3 h 246"/>
                <a:gd name="T56" fmla="*/ 193 w 352"/>
                <a:gd name="T57" fmla="*/ 0 h 246"/>
                <a:gd name="T58" fmla="*/ 172 w 352"/>
                <a:gd name="T59" fmla="*/ 0 h 246"/>
                <a:gd name="T60" fmla="*/ 151 w 352"/>
                <a:gd name="T61" fmla="*/ 3 h 246"/>
                <a:gd name="T62" fmla="*/ 130 w 352"/>
                <a:gd name="T63" fmla="*/ 8 h 246"/>
                <a:gd name="T64" fmla="*/ 109 w 352"/>
                <a:gd name="T65" fmla="*/ 11 h 246"/>
                <a:gd name="T66" fmla="*/ 88 w 352"/>
                <a:gd name="T67" fmla="*/ 19 h 246"/>
                <a:gd name="T68" fmla="*/ 67 w 352"/>
                <a:gd name="T69" fmla="*/ 32 h 246"/>
                <a:gd name="T70" fmla="*/ 41 w 352"/>
                <a:gd name="T71" fmla="*/ 58 h 246"/>
                <a:gd name="T72" fmla="*/ 23 w 352"/>
                <a:gd name="T73" fmla="*/ 84 h 246"/>
                <a:gd name="T74" fmla="*/ 10 w 352"/>
                <a:gd name="T75" fmla="*/ 115 h 246"/>
                <a:gd name="T76" fmla="*/ 5 w 352"/>
                <a:gd name="T77" fmla="*/ 147 h 246"/>
                <a:gd name="T78" fmla="*/ 0 w 352"/>
                <a:gd name="T79" fmla="*/ 175 h 246"/>
                <a:gd name="T80" fmla="*/ 0 w 352"/>
                <a:gd name="T81" fmla="*/ 201 h 246"/>
                <a:gd name="T82" fmla="*/ 0 w 352"/>
                <a:gd name="T83" fmla="*/ 222 h 246"/>
                <a:gd name="T84" fmla="*/ 5 w 352"/>
                <a:gd name="T85" fmla="*/ 238 h 246"/>
                <a:gd name="T86" fmla="*/ 33 w 352"/>
                <a:gd name="T87" fmla="*/ 246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246"/>
                <a:gd name="T134" fmla="*/ 352 w 352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246">
                  <a:moveTo>
                    <a:pt x="33" y="246"/>
                  </a:moveTo>
                  <a:lnTo>
                    <a:pt x="31" y="243"/>
                  </a:lnTo>
                  <a:lnTo>
                    <a:pt x="31" y="238"/>
                  </a:lnTo>
                  <a:lnTo>
                    <a:pt x="31" y="230"/>
                  </a:lnTo>
                  <a:lnTo>
                    <a:pt x="31" y="222"/>
                  </a:lnTo>
                  <a:lnTo>
                    <a:pt x="28" y="214"/>
                  </a:lnTo>
                  <a:lnTo>
                    <a:pt x="28" y="209"/>
                  </a:lnTo>
                  <a:lnTo>
                    <a:pt x="28" y="201"/>
                  </a:lnTo>
                  <a:lnTo>
                    <a:pt x="28" y="196"/>
                  </a:lnTo>
                  <a:lnTo>
                    <a:pt x="28" y="188"/>
                  </a:lnTo>
                  <a:lnTo>
                    <a:pt x="31" y="180"/>
                  </a:lnTo>
                  <a:lnTo>
                    <a:pt x="31" y="175"/>
                  </a:lnTo>
                  <a:lnTo>
                    <a:pt x="33" y="167"/>
                  </a:lnTo>
                  <a:lnTo>
                    <a:pt x="33" y="160"/>
                  </a:lnTo>
                  <a:lnTo>
                    <a:pt x="33" y="152"/>
                  </a:lnTo>
                  <a:lnTo>
                    <a:pt x="36" y="141"/>
                  </a:lnTo>
                  <a:lnTo>
                    <a:pt x="41" y="136"/>
                  </a:lnTo>
                  <a:lnTo>
                    <a:pt x="41" y="126"/>
                  </a:lnTo>
                  <a:lnTo>
                    <a:pt x="44" y="120"/>
                  </a:lnTo>
                  <a:lnTo>
                    <a:pt x="49" y="113"/>
                  </a:lnTo>
                  <a:lnTo>
                    <a:pt x="54" y="107"/>
                  </a:lnTo>
                  <a:lnTo>
                    <a:pt x="60" y="97"/>
                  </a:lnTo>
                  <a:lnTo>
                    <a:pt x="65" y="92"/>
                  </a:lnTo>
                  <a:lnTo>
                    <a:pt x="70" y="84"/>
                  </a:lnTo>
                  <a:lnTo>
                    <a:pt x="78" y="79"/>
                  </a:lnTo>
                  <a:lnTo>
                    <a:pt x="83" y="73"/>
                  </a:lnTo>
                  <a:lnTo>
                    <a:pt x="94" y="68"/>
                  </a:lnTo>
                  <a:lnTo>
                    <a:pt x="101" y="63"/>
                  </a:lnTo>
                  <a:lnTo>
                    <a:pt x="112" y="60"/>
                  </a:lnTo>
                  <a:lnTo>
                    <a:pt x="122" y="58"/>
                  </a:lnTo>
                  <a:lnTo>
                    <a:pt x="130" y="53"/>
                  </a:lnTo>
                  <a:lnTo>
                    <a:pt x="140" y="50"/>
                  </a:lnTo>
                  <a:lnTo>
                    <a:pt x="148" y="47"/>
                  </a:lnTo>
                  <a:lnTo>
                    <a:pt x="159" y="47"/>
                  </a:lnTo>
                  <a:lnTo>
                    <a:pt x="167" y="45"/>
                  </a:lnTo>
                  <a:lnTo>
                    <a:pt x="174" y="45"/>
                  </a:lnTo>
                  <a:lnTo>
                    <a:pt x="182" y="45"/>
                  </a:lnTo>
                  <a:lnTo>
                    <a:pt x="190" y="45"/>
                  </a:lnTo>
                  <a:lnTo>
                    <a:pt x="198" y="45"/>
                  </a:lnTo>
                  <a:lnTo>
                    <a:pt x="206" y="45"/>
                  </a:lnTo>
                  <a:lnTo>
                    <a:pt x="214" y="47"/>
                  </a:lnTo>
                  <a:lnTo>
                    <a:pt x="221" y="47"/>
                  </a:lnTo>
                  <a:lnTo>
                    <a:pt x="227" y="50"/>
                  </a:lnTo>
                  <a:lnTo>
                    <a:pt x="234" y="53"/>
                  </a:lnTo>
                  <a:lnTo>
                    <a:pt x="240" y="55"/>
                  </a:lnTo>
                  <a:lnTo>
                    <a:pt x="247" y="58"/>
                  </a:lnTo>
                  <a:lnTo>
                    <a:pt x="253" y="60"/>
                  </a:lnTo>
                  <a:lnTo>
                    <a:pt x="258" y="66"/>
                  </a:lnTo>
                  <a:lnTo>
                    <a:pt x="263" y="68"/>
                  </a:lnTo>
                  <a:lnTo>
                    <a:pt x="271" y="79"/>
                  </a:lnTo>
                  <a:lnTo>
                    <a:pt x="281" y="87"/>
                  </a:lnTo>
                  <a:lnTo>
                    <a:pt x="287" y="92"/>
                  </a:lnTo>
                  <a:lnTo>
                    <a:pt x="289" y="97"/>
                  </a:lnTo>
                  <a:lnTo>
                    <a:pt x="292" y="102"/>
                  </a:lnTo>
                  <a:lnTo>
                    <a:pt x="297" y="110"/>
                  </a:lnTo>
                  <a:lnTo>
                    <a:pt x="300" y="115"/>
                  </a:lnTo>
                  <a:lnTo>
                    <a:pt x="302" y="120"/>
                  </a:lnTo>
                  <a:lnTo>
                    <a:pt x="305" y="128"/>
                  </a:lnTo>
                  <a:lnTo>
                    <a:pt x="307" y="136"/>
                  </a:lnTo>
                  <a:lnTo>
                    <a:pt x="352" y="118"/>
                  </a:lnTo>
                  <a:lnTo>
                    <a:pt x="349" y="115"/>
                  </a:lnTo>
                  <a:lnTo>
                    <a:pt x="349" y="110"/>
                  </a:lnTo>
                  <a:lnTo>
                    <a:pt x="344" y="102"/>
                  </a:lnTo>
                  <a:lnTo>
                    <a:pt x="339" y="94"/>
                  </a:lnTo>
                  <a:lnTo>
                    <a:pt x="334" y="87"/>
                  </a:lnTo>
                  <a:lnTo>
                    <a:pt x="331" y="81"/>
                  </a:lnTo>
                  <a:lnTo>
                    <a:pt x="328" y="79"/>
                  </a:lnTo>
                  <a:lnTo>
                    <a:pt x="323" y="71"/>
                  </a:lnTo>
                  <a:lnTo>
                    <a:pt x="318" y="66"/>
                  </a:lnTo>
                  <a:lnTo>
                    <a:pt x="313" y="60"/>
                  </a:lnTo>
                  <a:lnTo>
                    <a:pt x="307" y="53"/>
                  </a:lnTo>
                  <a:lnTo>
                    <a:pt x="302" y="47"/>
                  </a:lnTo>
                  <a:lnTo>
                    <a:pt x="294" y="42"/>
                  </a:lnTo>
                  <a:lnTo>
                    <a:pt x="287" y="37"/>
                  </a:lnTo>
                  <a:lnTo>
                    <a:pt x="279" y="32"/>
                  </a:lnTo>
                  <a:lnTo>
                    <a:pt x="271" y="27"/>
                  </a:lnTo>
                  <a:lnTo>
                    <a:pt x="261" y="19"/>
                  </a:lnTo>
                  <a:lnTo>
                    <a:pt x="253" y="16"/>
                  </a:lnTo>
                  <a:lnTo>
                    <a:pt x="242" y="13"/>
                  </a:lnTo>
                  <a:lnTo>
                    <a:pt x="232" y="8"/>
                  </a:lnTo>
                  <a:lnTo>
                    <a:pt x="227" y="8"/>
                  </a:lnTo>
                  <a:lnTo>
                    <a:pt x="221" y="6"/>
                  </a:lnTo>
                  <a:lnTo>
                    <a:pt x="216" y="3"/>
                  </a:lnTo>
                  <a:lnTo>
                    <a:pt x="211" y="3"/>
                  </a:lnTo>
                  <a:lnTo>
                    <a:pt x="203" y="3"/>
                  </a:lnTo>
                  <a:lnTo>
                    <a:pt x="198" y="0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2" y="0"/>
                  </a:lnTo>
                  <a:lnTo>
                    <a:pt x="164" y="0"/>
                  </a:lnTo>
                  <a:lnTo>
                    <a:pt x="159" y="3"/>
                  </a:lnTo>
                  <a:lnTo>
                    <a:pt x="151" y="3"/>
                  </a:lnTo>
                  <a:lnTo>
                    <a:pt x="143" y="3"/>
                  </a:lnTo>
                  <a:lnTo>
                    <a:pt x="138" y="3"/>
                  </a:lnTo>
                  <a:lnTo>
                    <a:pt x="130" y="8"/>
                  </a:lnTo>
                  <a:lnTo>
                    <a:pt x="122" y="8"/>
                  </a:lnTo>
                  <a:lnTo>
                    <a:pt x="114" y="11"/>
                  </a:lnTo>
                  <a:lnTo>
                    <a:pt x="109" y="11"/>
                  </a:lnTo>
                  <a:lnTo>
                    <a:pt x="101" y="13"/>
                  </a:lnTo>
                  <a:lnTo>
                    <a:pt x="94" y="16"/>
                  </a:lnTo>
                  <a:lnTo>
                    <a:pt x="88" y="19"/>
                  </a:lnTo>
                  <a:lnTo>
                    <a:pt x="83" y="24"/>
                  </a:lnTo>
                  <a:lnTo>
                    <a:pt x="78" y="27"/>
                  </a:lnTo>
                  <a:lnTo>
                    <a:pt x="67" y="32"/>
                  </a:lnTo>
                  <a:lnTo>
                    <a:pt x="57" y="40"/>
                  </a:lnTo>
                  <a:lnTo>
                    <a:pt x="49" y="47"/>
                  </a:lnTo>
                  <a:lnTo>
                    <a:pt x="41" y="58"/>
                  </a:lnTo>
                  <a:lnTo>
                    <a:pt x="33" y="66"/>
                  </a:lnTo>
                  <a:lnTo>
                    <a:pt x="28" y="76"/>
                  </a:lnTo>
                  <a:lnTo>
                    <a:pt x="23" y="84"/>
                  </a:lnTo>
                  <a:lnTo>
                    <a:pt x="20" y="94"/>
                  </a:lnTo>
                  <a:lnTo>
                    <a:pt x="15" y="105"/>
                  </a:lnTo>
                  <a:lnTo>
                    <a:pt x="10" y="115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5" y="147"/>
                  </a:lnTo>
                  <a:lnTo>
                    <a:pt x="2" y="154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0" y="201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2" y="225"/>
                  </a:lnTo>
                  <a:lnTo>
                    <a:pt x="2" y="230"/>
                  </a:lnTo>
                  <a:lnTo>
                    <a:pt x="5" y="238"/>
                  </a:lnTo>
                  <a:lnTo>
                    <a:pt x="5" y="240"/>
                  </a:lnTo>
                  <a:lnTo>
                    <a:pt x="33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6" name="Freeform 262"/>
            <p:cNvSpPr>
              <a:spLocks/>
            </p:cNvSpPr>
            <p:nvPr/>
          </p:nvSpPr>
          <p:spPr bwMode="auto">
            <a:xfrm>
              <a:off x="4836" y="2072"/>
              <a:ext cx="204" cy="167"/>
            </a:xfrm>
            <a:custGeom>
              <a:avLst/>
              <a:gdLst>
                <a:gd name="T0" fmla="*/ 66 w 204"/>
                <a:gd name="T1" fmla="*/ 5 h 167"/>
                <a:gd name="T2" fmla="*/ 16 w 204"/>
                <a:gd name="T3" fmla="*/ 78 h 167"/>
                <a:gd name="T4" fmla="*/ 0 w 204"/>
                <a:gd name="T5" fmla="*/ 133 h 167"/>
                <a:gd name="T6" fmla="*/ 0 w 204"/>
                <a:gd name="T7" fmla="*/ 167 h 167"/>
                <a:gd name="T8" fmla="*/ 126 w 204"/>
                <a:gd name="T9" fmla="*/ 159 h 167"/>
                <a:gd name="T10" fmla="*/ 193 w 204"/>
                <a:gd name="T11" fmla="*/ 112 h 167"/>
                <a:gd name="T12" fmla="*/ 204 w 204"/>
                <a:gd name="T13" fmla="*/ 63 h 167"/>
                <a:gd name="T14" fmla="*/ 123 w 204"/>
                <a:gd name="T15" fmla="*/ 0 h 167"/>
                <a:gd name="T16" fmla="*/ 66 w 204"/>
                <a:gd name="T17" fmla="*/ 5 h 167"/>
                <a:gd name="T18" fmla="*/ 66 w 204"/>
                <a:gd name="T19" fmla="*/ 5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167"/>
                <a:gd name="T32" fmla="*/ 204 w 204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167">
                  <a:moveTo>
                    <a:pt x="66" y="5"/>
                  </a:moveTo>
                  <a:lnTo>
                    <a:pt x="16" y="78"/>
                  </a:lnTo>
                  <a:lnTo>
                    <a:pt x="0" y="133"/>
                  </a:lnTo>
                  <a:lnTo>
                    <a:pt x="0" y="167"/>
                  </a:lnTo>
                  <a:lnTo>
                    <a:pt x="126" y="159"/>
                  </a:lnTo>
                  <a:lnTo>
                    <a:pt x="193" y="112"/>
                  </a:lnTo>
                  <a:lnTo>
                    <a:pt x="204" y="63"/>
                  </a:lnTo>
                  <a:lnTo>
                    <a:pt x="123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7" name="Freeform 263"/>
            <p:cNvSpPr>
              <a:spLocks/>
            </p:cNvSpPr>
            <p:nvPr/>
          </p:nvSpPr>
          <p:spPr bwMode="auto">
            <a:xfrm>
              <a:off x="4549" y="2056"/>
              <a:ext cx="196" cy="141"/>
            </a:xfrm>
            <a:custGeom>
              <a:avLst/>
              <a:gdLst>
                <a:gd name="T0" fmla="*/ 16 w 196"/>
                <a:gd name="T1" fmla="*/ 0 h 141"/>
                <a:gd name="T2" fmla="*/ 0 w 196"/>
                <a:gd name="T3" fmla="*/ 141 h 141"/>
                <a:gd name="T4" fmla="*/ 73 w 196"/>
                <a:gd name="T5" fmla="*/ 107 h 141"/>
                <a:gd name="T6" fmla="*/ 196 w 196"/>
                <a:gd name="T7" fmla="*/ 6 h 141"/>
                <a:gd name="T8" fmla="*/ 16 w 196"/>
                <a:gd name="T9" fmla="*/ 0 h 141"/>
                <a:gd name="T10" fmla="*/ 16 w 196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41"/>
                <a:gd name="T20" fmla="*/ 196 w 196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41">
                  <a:moveTo>
                    <a:pt x="16" y="0"/>
                  </a:moveTo>
                  <a:lnTo>
                    <a:pt x="0" y="141"/>
                  </a:lnTo>
                  <a:lnTo>
                    <a:pt x="73" y="107"/>
                  </a:lnTo>
                  <a:lnTo>
                    <a:pt x="19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8" name="Freeform 264"/>
            <p:cNvSpPr>
              <a:spLocks/>
            </p:cNvSpPr>
            <p:nvPr/>
          </p:nvSpPr>
          <p:spPr bwMode="auto">
            <a:xfrm>
              <a:off x="4153" y="2049"/>
              <a:ext cx="310" cy="211"/>
            </a:xfrm>
            <a:custGeom>
              <a:avLst/>
              <a:gdLst>
                <a:gd name="T0" fmla="*/ 302 w 310"/>
                <a:gd name="T1" fmla="*/ 0 h 211"/>
                <a:gd name="T2" fmla="*/ 310 w 310"/>
                <a:gd name="T3" fmla="*/ 200 h 211"/>
                <a:gd name="T4" fmla="*/ 240 w 310"/>
                <a:gd name="T5" fmla="*/ 211 h 211"/>
                <a:gd name="T6" fmla="*/ 81 w 310"/>
                <a:gd name="T7" fmla="*/ 180 h 211"/>
                <a:gd name="T8" fmla="*/ 2 w 310"/>
                <a:gd name="T9" fmla="*/ 114 h 211"/>
                <a:gd name="T10" fmla="*/ 0 w 310"/>
                <a:gd name="T11" fmla="*/ 60 h 211"/>
                <a:gd name="T12" fmla="*/ 83 w 310"/>
                <a:gd name="T13" fmla="*/ 10 h 211"/>
                <a:gd name="T14" fmla="*/ 302 w 310"/>
                <a:gd name="T15" fmla="*/ 0 h 211"/>
                <a:gd name="T16" fmla="*/ 302 w 310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211"/>
                <a:gd name="T29" fmla="*/ 310 w 310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211">
                  <a:moveTo>
                    <a:pt x="302" y="0"/>
                  </a:moveTo>
                  <a:lnTo>
                    <a:pt x="310" y="200"/>
                  </a:lnTo>
                  <a:lnTo>
                    <a:pt x="240" y="211"/>
                  </a:lnTo>
                  <a:lnTo>
                    <a:pt x="81" y="180"/>
                  </a:lnTo>
                  <a:lnTo>
                    <a:pt x="2" y="114"/>
                  </a:lnTo>
                  <a:lnTo>
                    <a:pt x="0" y="60"/>
                  </a:lnTo>
                  <a:lnTo>
                    <a:pt x="83" y="1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C8C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799" name="Freeform 265"/>
            <p:cNvSpPr>
              <a:spLocks/>
            </p:cNvSpPr>
            <p:nvPr/>
          </p:nvSpPr>
          <p:spPr bwMode="auto">
            <a:xfrm>
              <a:off x="4429" y="1738"/>
              <a:ext cx="749" cy="530"/>
            </a:xfrm>
            <a:custGeom>
              <a:avLst/>
              <a:gdLst>
                <a:gd name="T0" fmla="*/ 19 w 749"/>
                <a:gd name="T1" fmla="*/ 493 h 530"/>
                <a:gd name="T2" fmla="*/ 52 w 749"/>
                <a:gd name="T3" fmla="*/ 470 h 530"/>
                <a:gd name="T4" fmla="*/ 99 w 749"/>
                <a:gd name="T5" fmla="*/ 444 h 530"/>
                <a:gd name="T6" fmla="*/ 136 w 749"/>
                <a:gd name="T7" fmla="*/ 431 h 530"/>
                <a:gd name="T8" fmla="*/ 172 w 749"/>
                <a:gd name="T9" fmla="*/ 415 h 530"/>
                <a:gd name="T10" fmla="*/ 201 w 749"/>
                <a:gd name="T11" fmla="*/ 397 h 530"/>
                <a:gd name="T12" fmla="*/ 240 w 749"/>
                <a:gd name="T13" fmla="*/ 365 h 530"/>
                <a:gd name="T14" fmla="*/ 279 w 749"/>
                <a:gd name="T15" fmla="*/ 331 h 530"/>
                <a:gd name="T16" fmla="*/ 324 w 749"/>
                <a:gd name="T17" fmla="*/ 290 h 530"/>
                <a:gd name="T18" fmla="*/ 363 w 749"/>
                <a:gd name="T19" fmla="*/ 253 h 530"/>
                <a:gd name="T20" fmla="*/ 407 w 749"/>
                <a:gd name="T21" fmla="*/ 211 h 530"/>
                <a:gd name="T22" fmla="*/ 452 w 749"/>
                <a:gd name="T23" fmla="*/ 170 h 530"/>
                <a:gd name="T24" fmla="*/ 501 w 749"/>
                <a:gd name="T25" fmla="*/ 125 h 530"/>
                <a:gd name="T26" fmla="*/ 546 w 749"/>
                <a:gd name="T27" fmla="*/ 86 h 530"/>
                <a:gd name="T28" fmla="*/ 587 w 749"/>
                <a:gd name="T29" fmla="*/ 50 h 530"/>
                <a:gd name="T30" fmla="*/ 624 w 749"/>
                <a:gd name="T31" fmla="*/ 24 h 530"/>
                <a:gd name="T32" fmla="*/ 663 w 749"/>
                <a:gd name="T33" fmla="*/ 3 h 530"/>
                <a:gd name="T34" fmla="*/ 710 w 749"/>
                <a:gd name="T35" fmla="*/ 11 h 530"/>
                <a:gd name="T36" fmla="*/ 741 w 749"/>
                <a:gd name="T37" fmla="*/ 47 h 530"/>
                <a:gd name="T38" fmla="*/ 744 w 749"/>
                <a:gd name="T39" fmla="*/ 89 h 530"/>
                <a:gd name="T40" fmla="*/ 707 w 749"/>
                <a:gd name="T41" fmla="*/ 125 h 530"/>
                <a:gd name="T42" fmla="*/ 668 w 749"/>
                <a:gd name="T43" fmla="*/ 165 h 530"/>
                <a:gd name="T44" fmla="*/ 619 w 749"/>
                <a:gd name="T45" fmla="*/ 211 h 530"/>
                <a:gd name="T46" fmla="*/ 564 w 749"/>
                <a:gd name="T47" fmla="*/ 264 h 530"/>
                <a:gd name="T48" fmla="*/ 509 w 749"/>
                <a:gd name="T49" fmla="*/ 316 h 530"/>
                <a:gd name="T50" fmla="*/ 454 w 749"/>
                <a:gd name="T51" fmla="*/ 365 h 530"/>
                <a:gd name="T52" fmla="*/ 407 w 749"/>
                <a:gd name="T53" fmla="*/ 410 h 530"/>
                <a:gd name="T54" fmla="*/ 368 w 749"/>
                <a:gd name="T55" fmla="*/ 449 h 530"/>
                <a:gd name="T56" fmla="*/ 340 w 749"/>
                <a:gd name="T57" fmla="*/ 483 h 530"/>
                <a:gd name="T58" fmla="*/ 332 w 749"/>
                <a:gd name="T59" fmla="*/ 519 h 530"/>
                <a:gd name="T60" fmla="*/ 279 w 749"/>
                <a:gd name="T61" fmla="*/ 522 h 530"/>
                <a:gd name="T62" fmla="*/ 293 w 749"/>
                <a:gd name="T63" fmla="*/ 475 h 530"/>
                <a:gd name="T64" fmla="*/ 324 w 749"/>
                <a:gd name="T65" fmla="*/ 438 h 530"/>
                <a:gd name="T66" fmla="*/ 363 w 749"/>
                <a:gd name="T67" fmla="*/ 399 h 530"/>
                <a:gd name="T68" fmla="*/ 410 w 749"/>
                <a:gd name="T69" fmla="*/ 352 h 530"/>
                <a:gd name="T70" fmla="*/ 462 w 749"/>
                <a:gd name="T71" fmla="*/ 300 h 530"/>
                <a:gd name="T72" fmla="*/ 520 w 749"/>
                <a:gd name="T73" fmla="*/ 248 h 530"/>
                <a:gd name="T74" fmla="*/ 572 w 749"/>
                <a:gd name="T75" fmla="*/ 196 h 530"/>
                <a:gd name="T76" fmla="*/ 619 w 749"/>
                <a:gd name="T77" fmla="*/ 149 h 530"/>
                <a:gd name="T78" fmla="*/ 658 w 749"/>
                <a:gd name="T79" fmla="*/ 112 h 530"/>
                <a:gd name="T80" fmla="*/ 697 w 749"/>
                <a:gd name="T81" fmla="*/ 78 h 530"/>
                <a:gd name="T82" fmla="*/ 687 w 749"/>
                <a:gd name="T83" fmla="*/ 52 h 530"/>
                <a:gd name="T84" fmla="*/ 660 w 749"/>
                <a:gd name="T85" fmla="*/ 52 h 530"/>
                <a:gd name="T86" fmla="*/ 619 w 749"/>
                <a:gd name="T87" fmla="*/ 91 h 530"/>
                <a:gd name="T88" fmla="*/ 574 w 749"/>
                <a:gd name="T89" fmla="*/ 133 h 530"/>
                <a:gd name="T90" fmla="*/ 522 w 749"/>
                <a:gd name="T91" fmla="*/ 178 h 530"/>
                <a:gd name="T92" fmla="*/ 467 w 749"/>
                <a:gd name="T93" fmla="*/ 232 h 530"/>
                <a:gd name="T94" fmla="*/ 407 w 749"/>
                <a:gd name="T95" fmla="*/ 285 h 530"/>
                <a:gd name="T96" fmla="*/ 353 w 749"/>
                <a:gd name="T97" fmla="*/ 334 h 530"/>
                <a:gd name="T98" fmla="*/ 300 w 749"/>
                <a:gd name="T99" fmla="*/ 376 h 530"/>
                <a:gd name="T100" fmla="*/ 256 w 749"/>
                <a:gd name="T101" fmla="*/ 412 h 530"/>
                <a:gd name="T102" fmla="*/ 219 w 749"/>
                <a:gd name="T103" fmla="*/ 441 h 530"/>
                <a:gd name="T104" fmla="*/ 180 w 749"/>
                <a:gd name="T105" fmla="*/ 454 h 530"/>
                <a:gd name="T106" fmla="*/ 136 w 749"/>
                <a:gd name="T107" fmla="*/ 472 h 530"/>
                <a:gd name="T108" fmla="*/ 86 w 749"/>
                <a:gd name="T109" fmla="*/ 498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9"/>
                <a:gd name="T166" fmla="*/ 0 h 530"/>
                <a:gd name="T167" fmla="*/ 749 w 749"/>
                <a:gd name="T168" fmla="*/ 530 h 5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9" h="530">
                  <a:moveTo>
                    <a:pt x="0" y="511"/>
                  </a:moveTo>
                  <a:lnTo>
                    <a:pt x="0" y="509"/>
                  </a:lnTo>
                  <a:lnTo>
                    <a:pt x="5" y="506"/>
                  </a:lnTo>
                  <a:lnTo>
                    <a:pt x="8" y="501"/>
                  </a:lnTo>
                  <a:lnTo>
                    <a:pt x="13" y="498"/>
                  </a:lnTo>
                  <a:lnTo>
                    <a:pt x="19" y="493"/>
                  </a:lnTo>
                  <a:lnTo>
                    <a:pt x="26" y="488"/>
                  </a:lnTo>
                  <a:lnTo>
                    <a:pt x="29" y="483"/>
                  </a:lnTo>
                  <a:lnTo>
                    <a:pt x="34" y="480"/>
                  </a:lnTo>
                  <a:lnTo>
                    <a:pt x="42" y="478"/>
                  </a:lnTo>
                  <a:lnTo>
                    <a:pt x="47" y="475"/>
                  </a:lnTo>
                  <a:lnTo>
                    <a:pt x="52" y="470"/>
                  </a:lnTo>
                  <a:lnTo>
                    <a:pt x="60" y="465"/>
                  </a:lnTo>
                  <a:lnTo>
                    <a:pt x="68" y="462"/>
                  </a:lnTo>
                  <a:lnTo>
                    <a:pt x="79" y="457"/>
                  </a:lnTo>
                  <a:lnTo>
                    <a:pt x="86" y="451"/>
                  </a:lnTo>
                  <a:lnTo>
                    <a:pt x="97" y="449"/>
                  </a:lnTo>
                  <a:lnTo>
                    <a:pt x="99" y="444"/>
                  </a:lnTo>
                  <a:lnTo>
                    <a:pt x="105" y="444"/>
                  </a:lnTo>
                  <a:lnTo>
                    <a:pt x="112" y="441"/>
                  </a:lnTo>
                  <a:lnTo>
                    <a:pt x="118" y="438"/>
                  </a:lnTo>
                  <a:lnTo>
                    <a:pt x="123" y="436"/>
                  </a:lnTo>
                  <a:lnTo>
                    <a:pt x="128" y="433"/>
                  </a:lnTo>
                  <a:lnTo>
                    <a:pt x="136" y="431"/>
                  </a:lnTo>
                  <a:lnTo>
                    <a:pt x="141" y="428"/>
                  </a:lnTo>
                  <a:lnTo>
                    <a:pt x="149" y="425"/>
                  </a:lnTo>
                  <a:lnTo>
                    <a:pt x="154" y="423"/>
                  </a:lnTo>
                  <a:lnTo>
                    <a:pt x="162" y="420"/>
                  </a:lnTo>
                  <a:lnTo>
                    <a:pt x="170" y="418"/>
                  </a:lnTo>
                  <a:lnTo>
                    <a:pt x="172" y="415"/>
                  </a:lnTo>
                  <a:lnTo>
                    <a:pt x="175" y="412"/>
                  </a:lnTo>
                  <a:lnTo>
                    <a:pt x="178" y="410"/>
                  </a:lnTo>
                  <a:lnTo>
                    <a:pt x="183" y="407"/>
                  </a:lnTo>
                  <a:lnTo>
                    <a:pt x="188" y="405"/>
                  </a:lnTo>
                  <a:lnTo>
                    <a:pt x="193" y="402"/>
                  </a:lnTo>
                  <a:lnTo>
                    <a:pt x="201" y="397"/>
                  </a:lnTo>
                  <a:lnTo>
                    <a:pt x="206" y="391"/>
                  </a:lnTo>
                  <a:lnTo>
                    <a:pt x="214" y="384"/>
                  </a:lnTo>
                  <a:lnTo>
                    <a:pt x="225" y="378"/>
                  </a:lnTo>
                  <a:lnTo>
                    <a:pt x="230" y="373"/>
                  </a:lnTo>
                  <a:lnTo>
                    <a:pt x="235" y="368"/>
                  </a:lnTo>
                  <a:lnTo>
                    <a:pt x="240" y="365"/>
                  </a:lnTo>
                  <a:lnTo>
                    <a:pt x="246" y="360"/>
                  </a:lnTo>
                  <a:lnTo>
                    <a:pt x="251" y="355"/>
                  </a:lnTo>
                  <a:lnTo>
                    <a:pt x="259" y="350"/>
                  </a:lnTo>
                  <a:lnTo>
                    <a:pt x="264" y="345"/>
                  </a:lnTo>
                  <a:lnTo>
                    <a:pt x="272" y="339"/>
                  </a:lnTo>
                  <a:lnTo>
                    <a:pt x="279" y="331"/>
                  </a:lnTo>
                  <a:lnTo>
                    <a:pt x="287" y="324"/>
                  </a:lnTo>
                  <a:lnTo>
                    <a:pt x="295" y="316"/>
                  </a:lnTo>
                  <a:lnTo>
                    <a:pt x="306" y="308"/>
                  </a:lnTo>
                  <a:lnTo>
                    <a:pt x="311" y="300"/>
                  </a:lnTo>
                  <a:lnTo>
                    <a:pt x="316" y="295"/>
                  </a:lnTo>
                  <a:lnTo>
                    <a:pt x="324" y="290"/>
                  </a:lnTo>
                  <a:lnTo>
                    <a:pt x="329" y="285"/>
                  </a:lnTo>
                  <a:lnTo>
                    <a:pt x="337" y="279"/>
                  </a:lnTo>
                  <a:lnTo>
                    <a:pt x="342" y="271"/>
                  </a:lnTo>
                  <a:lnTo>
                    <a:pt x="350" y="266"/>
                  </a:lnTo>
                  <a:lnTo>
                    <a:pt x="358" y="261"/>
                  </a:lnTo>
                  <a:lnTo>
                    <a:pt x="363" y="253"/>
                  </a:lnTo>
                  <a:lnTo>
                    <a:pt x="368" y="248"/>
                  </a:lnTo>
                  <a:lnTo>
                    <a:pt x="376" y="240"/>
                  </a:lnTo>
                  <a:lnTo>
                    <a:pt x="384" y="232"/>
                  </a:lnTo>
                  <a:lnTo>
                    <a:pt x="392" y="227"/>
                  </a:lnTo>
                  <a:lnTo>
                    <a:pt x="400" y="219"/>
                  </a:lnTo>
                  <a:lnTo>
                    <a:pt x="407" y="211"/>
                  </a:lnTo>
                  <a:lnTo>
                    <a:pt x="415" y="206"/>
                  </a:lnTo>
                  <a:lnTo>
                    <a:pt x="420" y="198"/>
                  </a:lnTo>
                  <a:lnTo>
                    <a:pt x="431" y="191"/>
                  </a:lnTo>
                  <a:lnTo>
                    <a:pt x="436" y="183"/>
                  </a:lnTo>
                  <a:lnTo>
                    <a:pt x="447" y="178"/>
                  </a:lnTo>
                  <a:lnTo>
                    <a:pt x="452" y="170"/>
                  </a:lnTo>
                  <a:lnTo>
                    <a:pt x="462" y="162"/>
                  </a:lnTo>
                  <a:lnTo>
                    <a:pt x="470" y="154"/>
                  </a:lnTo>
                  <a:lnTo>
                    <a:pt x="478" y="149"/>
                  </a:lnTo>
                  <a:lnTo>
                    <a:pt x="486" y="141"/>
                  </a:lnTo>
                  <a:lnTo>
                    <a:pt x="493" y="133"/>
                  </a:lnTo>
                  <a:lnTo>
                    <a:pt x="501" y="125"/>
                  </a:lnTo>
                  <a:lnTo>
                    <a:pt x="509" y="120"/>
                  </a:lnTo>
                  <a:lnTo>
                    <a:pt x="517" y="112"/>
                  </a:lnTo>
                  <a:lnTo>
                    <a:pt x="525" y="104"/>
                  </a:lnTo>
                  <a:lnTo>
                    <a:pt x="533" y="99"/>
                  </a:lnTo>
                  <a:lnTo>
                    <a:pt x="540" y="94"/>
                  </a:lnTo>
                  <a:lnTo>
                    <a:pt x="546" y="86"/>
                  </a:lnTo>
                  <a:lnTo>
                    <a:pt x="553" y="78"/>
                  </a:lnTo>
                  <a:lnTo>
                    <a:pt x="561" y="73"/>
                  </a:lnTo>
                  <a:lnTo>
                    <a:pt x="569" y="68"/>
                  </a:lnTo>
                  <a:lnTo>
                    <a:pt x="574" y="63"/>
                  </a:lnTo>
                  <a:lnTo>
                    <a:pt x="582" y="55"/>
                  </a:lnTo>
                  <a:lnTo>
                    <a:pt x="587" y="50"/>
                  </a:lnTo>
                  <a:lnTo>
                    <a:pt x="595" y="47"/>
                  </a:lnTo>
                  <a:lnTo>
                    <a:pt x="600" y="39"/>
                  </a:lnTo>
                  <a:lnTo>
                    <a:pt x="608" y="37"/>
                  </a:lnTo>
                  <a:lnTo>
                    <a:pt x="614" y="31"/>
                  </a:lnTo>
                  <a:lnTo>
                    <a:pt x="619" y="29"/>
                  </a:lnTo>
                  <a:lnTo>
                    <a:pt x="624" y="24"/>
                  </a:lnTo>
                  <a:lnTo>
                    <a:pt x="629" y="21"/>
                  </a:lnTo>
                  <a:lnTo>
                    <a:pt x="634" y="16"/>
                  </a:lnTo>
                  <a:lnTo>
                    <a:pt x="640" y="13"/>
                  </a:lnTo>
                  <a:lnTo>
                    <a:pt x="647" y="8"/>
                  </a:lnTo>
                  <a:lnTo>
                    <a:pt x="655" y="5"/>
                  </a:lnTo>
                  <a:lnTo>
                    <a:pt x="663" y="3"/>
                  </a:lnTo>
                  <a:lnTo>
                    <a:pt x="668" y="3"/>
                  </a:lnTo>
                  <a:lnTo>
                    <a:pt x="676" y="0"/>
                  </a:lnTo>
                  <a:lnTo>
                    <a:pt x="684" y="0"/>
                  </a:lnTo>
                  <a:lnTo>
                    <a:pt x="692" y="3"/>
                  </a:lnTo>
                  <a:lnTo>
                    <a:pt x="702" y="8"/>
                  </a:lnTo>
                  <a:lnTo>
                    <a:pt x="710" y="11"/>
                  </a:lnTo>
                  <a:lnTo>
                    <a:pt x="715" y="16"/>
                  </a:lnTo>
                  <a:lnTo>
                    <a:pt x="723" y="21"/>
                  </a:lnTo>
                  <a:lnTo>
                    <a:pt x="731" y="29"/>
                  </a:lnTo>
                  <a:lnTo>
                    <a:pt x="734" y="34"/>
                  </a:lnTo>
                  <a:lnTo>
                    <a:pt x="739" y="42"/>
                  </a:lnTo>
                  <a:lnTo>
                    <a:pt x="741" y="47"/>
                  </a:lnTo>
                  <a:lnTo>
                    <a:pt x="747" y="55"/>
                  </a:lnTo>
                  <a:lnTo>
                    <a:pt x="747" y="63"/>
                  </a:lnTo>
                  <a:lnTo>
                    <a:pt x="749" y="71"/>
                  </a:lnTo>
                  <a:lnTo>
                    <a:pt x="747" y="78"/>
                  </a:lnTo>
                  <a:lnTo>
                    <a:pt x="747" y="84"/>
                  </a:lnTo>
                  <a:lnTo>
                    <a:pt x="744" y="89"/>
                  </a:lnTo>
                  <a:lnTo>
                    <a:pt x="739" y="94"/>
                  </a:lnTo>
                  <a:lnTo>
                    <a:pt x="731" y="99"/>
                  </a:lnTo>
                  <a:lnTo>
                    <a:pt x="723" y="110"/>
                  </a:lnTo>
                  <a:lnTo>
                    <a:pt x="718" y="115"/>
                  </a:lnTo>
                  <a:lnTo>
                    <a:pt x="713" y="120"/>
                  </a:lnTo>
                  <a:lnTo>
                    <a:pt x="707" y="125"/>
                  </a:lnTo>
                  <a:lnTo>
                    <a:pt x="702" y="131"/>
                  </a:lnTo>
                  <a:lnTo>
                    <a:pt x="694" y="138"/>
                  </a:lnTo>
                  <a:lnTo>
                    <a:pt x="689" y="144"/>
                  </a:lnTo>
                  <a:lnTo>
                    <a:pt x="681" y="151"/>
                  </a:lnTo>
                  <a:lnTo>
                    <a:pt x="676" y="159"/>
                  </a:lnTo>
                  <a:lnTo>
                    <a:pt x="668" y="165"/>
                  </a:lnTo>
                  <a:lnTo>
                    <a:pt x="660" y="172"/>
                  </a:lnTo>
                  <a:lnTo>
                    <a:pt x="653" y="180"/>
                  </a:lnTo>
                  <a:lnTo>
                    <a:pt x="645" y="188"/>
                  </a:lnTo>
                  <a:lnTo>
                    <a:pt x="634" y="196"/>
                  </a:lnTo>
                  <a:lnTo>
                    <a:pt x="627" y="204"/>
                  </a:lnTo>
                  <a:lnTo>
                    <a:pt x="619" y="211"/>
                  </a:lnTo>
                  <a:lnTo>
                    <a:pt x="611" y="222"/>
                  </a:lnTo>
                  <a:lnTo>
                    <a:pt x="600" y="230"/>
                  </a:lnTo>
                  <a:lnTo>
                    <a:pt x="593" y="238"/>
                  </a:lnTo>
                  <a:lnTo>
                    <a:pt x="582" y="245"/>
                  </a:lnTo>
                  <a:lnTo>
                    <a:pt x="574" y="256"/>
                  </a:lnTo>
                  <a:lnTo>
                    <a:pt x="564" y="264"/>
                  </a:lnTo>
                  <a:lnTo>
                    <a:pt x="556" y="271"/>
                  </a:lnTo>
                  <a:lnTo>
                    <a:pt x="546" y="282"/>
                  </a:lnTo>
                  <a:lnTo>
                    <a:pt x="538" y="292"/>
                  </a:lnTo>
                  <a:lnTo>
                    <a:pt x="527" y="300"/>
                  </a:lnTo>
                  <a:lnTo>
                    <a:pt x="520" y="308"/>
                  </a:lnTo>
                  <a:lnTo>
                    <a:pt x="509" y="316"/>
                  </a:lnTo>
                  <a:lnTo>
                    <a:pt x="499" y="324"/>
                  </a:lnTo>
                  <a:lnTo>
                    <a:pt x="491" y="331"/>
                  </a:lnTo>
                  <a:lnTo>
                    <a:pt x="480" y="339"/>
                  </a:lnTo>
                  <a:lnTo>
                    <a:pt x="473" y="350"/>
                  </a:lnTo>
                  <a:lnTo>
                    <a:pt x="465" y="358"/>
                  </a:lnTo>
                  <a:lnTo>
                    <a:pt x="454" y="365"/>
                  </a:lnTo>
                  <a:lnTo>
                    <a:pt x="447" y="373"/>
                  </a:lnTo>
                  <a:lnTo>
                    <a:pt x="439" y="381"/>
                  </a:lnTo>
                  <a:lnTo>
                    <a:pt x="431" y="389"/>
                  </a:lnTo>
                  <a:lnTo>
                    <a:pt x="420" y="397"/>
                  </a:lnTo>
                  <a:lnTo>
                    <a:pt x="415" y="405"/>
                  </a:lnTo>
                  <a:lnTo>
                    <a:pt x="407" y="410"/>
                  </a:lnTo>
                  <a:lnTo>
                    <a:pt x="402" y="420"/>
                  </a:lnTo>
                  <a:lnTo>
                    <a:pt x="394" y="425"/>
                  </a:lnTo>
                  <a:lnTo>
                    <a:pt x="386" y="431"/>
                  </a:lnTo>
                  <a:lnTo>
                    <a:pt x="381" y="436"/>
                  </a:lnTo>
                  <a:lnTo>
                    <a:pt x="376" y="444"/>
                  </a:lnTo>
                  <a:lnTo>
                    <a:pt x="368" y="449"/>
                  </a:lnTo>
                  <a:lnTo>
                    <a:pt x="363" y="454"/>
                  </a:lnTo>
                  <a:lnTo>
                    <a:pt x="358" y="459"/>
                  </a:lnTo>
                  <a:lnTo>
                    <a:pt x="355" y="465"/>
                  </a:lnTo>
                  <a:lnTo>
                    <a:pt x="347" y="470"/>
                  </a:lnTo>
                  <a:lnTo>
                    <a:pt x="342" y="478"/>
                  </a:lnTo>
                  <a:lnTo>
                    <a:pt x="340" y="483"/>
                  </a:lnTo>
                  <a:lnTo>
                    <a:pt x="340" y="485"/>
                  </a:lnTo>
                  <a:lnTo>
                    <a:pt x="334" y="493"/>
                  </a:lnTo>
                  <a:lnTo>
                    <a:pt x="334" y="498"/>
                  </a:lnTo>
                  <a:lnTo>
                    <a:pt x="332" y="506"/>
                  </a:lnTo>
                  <a:lnTo>
                    <a:pt x="332" y="514"/>
                  </a:lnTo>
                  <a:lnTo>
                    <a:pt x="332" y="519"/>
                  </a:lnTo>
                  <a:lnTo>
                    <a:pt x="332" y="525"/>
                  </a:lnTo>
                  <a:lnTo>
                    <a:pt x="332" y="527"/>
                  </a:lnTo>
                  <a:lnTo>
                    <a:pt x="332" y="530"/>
                  </a:lnTo>
                  <a:lnTo>
                    <a:pt x="279" y="527"/>
                  </a:lnTo>
                  <a:lnTo>
                    <a:pt x="279" y="525"/>
                  </a:lnTo>
                  <a:lnTo>
                    <a:pt x="279" y="522"/>
                  </a:lnTo>
                  <a:lnTo>
                    <a:pt x="279" y="514"/>
                  </a:lnTo>
                  <a:lnTo>
                    <a:pt x="279" y="509"/>
                  </a:lnTo>
                  <a:lnTo>
                    <a:pt x="279" y="501"/>
                  </a:lnTo>
                  <a:lnTo>
                    <a:pt x="285" y="493"/>
                  </a:lnTo>
                  <a:lnTo>
                    <a:pt x="287" y="483"/>
                  </a:lnTo>
                  <a:lnTo>
                    <a:pt x="293" y="475"/>
                  </a:lnTo>
                  <a:lnTo>
                    <a:pt x="295" y="470"/>
                  </a:lnTo>
                  <a:lnTo>
                    <a:pt x="300" y="465"/>
                  </a:lnTo>
                  <a:lnTo>
                    <a:pt x="306" y="457"/>
                  </a:lnTo>
                  <a:lnTo>
                    <a:pt x="316" y="449"/>
                  </a:lnTo>
                  <a:lnTo>
                    <a:pt x="319" y="444"/>
                  </a:lnTo>
                  <a:lnTo>
                    <a:pt x="324" y="438"/>
                  </a:lnTo>
                  <a:lnTo>
                    <a:pt x="329" y="431"/>
                  </a:lnTo>
                  <a:lnTo>
                    <a:pt x="337" y="425"/>
                  </a:lnTo>
                  <a:lnTo>
                    <a:pt x="342" y="420"/>
                  </a:lnTo>
                  <a:lnTo>
                    <a:pt x="347" y="412"/>
                  </a:lnTo>
                  <a:lnTo>
                    <a:pt x="355" y="407"/>
                  </a:lnTo>
                  <a:lnTo>
                    <a:pt x="363" y="399"/>
                  </a:lnTo>
                  <a:lnTo>
                    <a:pt x="368" y="391"/>
                  </a:lnTo>
                  <a:lnTo>
                    <a:pt x="379" y="386"/>
                  </a:lnTo>
                  <a:lnTo>
                    <a:pt x="384" y="376"/>
                  </a:lnTo>
                  <a:lnTo>
                    <a:pt x="392" y="371"/>
                  </a:lnTo>
                  <a:lnTo>
                    <a:pt x="402" y="360"/>
                  </a:lnTo>
                  <a:lnTo>
                    <a:pt x="410" y="352"/>
                  </a:lnTo>
                  <a:lnTo>
                    <a:pt x="418" y="345"/>
                  </a:lnTo>
                  <a:lnTo>
                    <a:pt x="428" y="337"/>
                  </a:lnTo>
                  <a:lnTo>
                    <a:pt x="436" y="326"/>
                  </a:lnTo>
                  <a:lnTo>
                    <a:pt x="444" y="318"/>
                  </a:lnTo>
                  <a:lnTo>
                    <a:pt x="454" y="311"/>
                  </a:lnTo>
                  <a:lnTo>
                    <a:pt x="462" y="300"/>
                  </a:lnTo>
                  <a:lnTo>
                    <a:pt x="473" y="292"/>
                  </a:lnTo>
                  <a:lnTo>
                    <a:pt x="480" y="285"/>
                  </a:lnTo>
                  <a:lnTo>
                    <a:pt x="491" y="274"/>
                  </a:lnTo>
                  <a:lnTo>
                    <a:pt x="501" y="266"/>
                  </a:lnTo>
                  <a:lnTo>
                    <a:pt x="509" y="256"/>
                  </a:lnTo>
                  <a:lnTo>
                    <a:pt x="520" y="248"/>
                  </a:lnTo>
                  <a:lnTo>
                    <a:pt x="527" y="238"/>
                  </a:lnTo>
                  <a:lnTo>
                    <a:pt x="535" y="230"/>
                  </a:lnTo>
                  <a:lnTo>
                    <a:pt x="546" y="222"/>
                  </a:lnTo>
                  <a:lnTo>
                    <a:pt x="553" y="214"/>
                  </a:lnTo>
                  <a:lnTo>
                    <a:pt x="564" y="204"/>
                  </a:lnTo>
                  <a:lnTo>
                    <a:pt x="572" y="196"/>
                  </a:lnTo>
                  <a:lnTo>
                    <a:pt x="580" y="188"/>
                  </a:lnTo>
                  <a:lnTo>
                    <a:pt x="587" y="180"/>
                  </a:lnTo>
                  <a:lnTo>
                    <a:pt x="595" y="172"/>
                  </a:lnTo>
                  <a:lnTo>
                    <a:pt x="606" y="165"/>
                  </a:lnTo>
                  <a:lnTo>
                    <a:pt x="614" y="157"/>
                  </a:lnTo>
                  <a:lnTo>
                    <a:pt x="619" y="149"/>
                  </a:lnTo>
                  <a:lnTo>
                    <a:pt x="627" y="144"/>
                  </a:lnTo>
                  <a:lnTo>
                    <a:pt x="634" y="138"/>
                  </a:lnTo>
                  <a:lnTo>
                    <a:pt x="640" y="131"/>
                  </a:lnTo>
                  <a:lnTo>
                    <a:pt x="647" y="123"/>
                  </a:lnTo>
                  <a:lnTo>
                    <a:pt x="653" y="118"/>
                  </a:lnTo>
                  <a:lnTo>
                    <a:pt x="658" y="112"/>
                  </a:lnTo>
                  <a:lnTo>
                    <a:pt x="668" y="104"/>
                  </a:lnTo>
                  <a:lnTo>
                    <a:pt x="679" y="94"/>
                  </a:lnTo>
                  <a:lnTo>
                    <a:pt x="684" y="89"/>
                  </a:lnTo>
                  <a:lnTo>
                    <a:pt x="692" y="84"/>
                  </a:lnTo>
                  <a:lnTo>
                    <a:pt x="694" y="78"/>
                  </a:lnTo>
                  <a:lnTo>
                    <a:pt x="697" y="78"/>
                  </a:lnTo>
                  <a:lnTo>
                    <a:pt x="697" y="73"/>
                  </a:lnTo>
                  <a:lnTo>
                    <a:pt x="694" y="68"/>
                  </a:lnTo>
                  <a:lnTo>
                    <a:pt x="694" y="63"/>
                  </a:lnTo>
                  <a:lnTo>
                    <a:pt x="692" y="58"/>
                  </a:lnTo>
                  <a:lnTo>
                    <a:pt x="687" y="52"/>
                  </a:lnTo>
                  <a:lnTo>
                    <a:pt x="681" y="50"/>
                  </a:lnTo>
                  <a:lnTo>
                    <a:pt x="676" y="50"/>
                  </a:lnTo>
                  <a:lnTo>
                    <a:pt x="671" y="50"/>
                  </a:lnTo>
                  <a:lnTo>
                    <a:pt x="666" y="50"/>
                  </a:lnTo>
                  <a:lnTo>
                    <a:pt x="663" y="50"/>
                  </a:lnTo>
                  <a:lnTo>
                    <a:pt x="660" y="52"/>
                  </a:lnTo>
                  <a:lnTo>
                    <a:pt x="655" y="58"/>
                  </a:lnTo>
                  <a:lnTo>
                    <a:pt x="650" y="63"/>
                  </a:lnTo>
                  <a:lnTo>
                    <a:pt x="640" y="71"/>
                  </a:lnTo>
                  <a:lnTo>
                    <a:pt x="629" y="81"/>
                  </a:lnTo>
                  <a:lnTo>
                    <a:pt x="624" y="86"/>
                  </a:lnTo>
                  <a:lnTo>
                    <a:pt x="619" y="91"/>
                  </a:lnTo>
                  <a:lnTo>
                    <a:pt x="611" y="99"/>
                  </a:lnTo>
                  <a:lnTo>
                    <a:pt x="606" y="104"/>
                  </a:lnTo>
                  <a:lnTo>
                    <a:pt x="598" y="112"/>
                  </a:lnTo>
                  <a:lnTo>
                    <a:pt x="590" y="118"/>
                  </a:lnTo>
                  <a:lnTo>
                    <a:pt x="582" y="123"/>
                  </a:lnTo>
                  <a:lnTo>
                    <a:pt x="574" y="133"/>
                  </a:lnTo>
                  <a:lnTo>
                    <a:pt x="567" y="138"/>
                  </a:lnTo>
                  <a:lnTo>
                    <a:pt x="559" y="146"/>
                  </a:lnTo>
                  <a:lnTo>
                    <a:pt x="548" y="154"/>
                  </a:lnTo>
                  <a:lnTo>
                    <a:pt x="540" y="165"/>
                  </a:lnTo>
                  <a:lnTo>
                    <a:pt x="533" y="170"/>
                  </a:lnTo>
                  <a:lnTo>
                    <a:pt x="522" y="178"/>
                  </a:lnTo>
                  <a:lnTo>
                    <a:pt x="514" y="188"/>
                  </a:lnTo>
                  <a:lnTo>
                    <a:pt x="504" y="196"/>
                  </a:lnTo>
                  <a:lnTo>
                    <a:pt x="496" y="204"/>
                  </a:lnTo>
                  <a:lnTo>
                    <a:pt x="486" y="214"/>
                  </a:lnTo>
                  <a:lnTo>
                    <a:pt x="475" y="222"/>
                  </a:lnTo>
                  <a:lnTo>
                    <a:pt x="467" y="232"/>
                  </a:lnTo>
                  <a:lnTo>
                    <a:pt x="457" y="240"/>
                  </a:lnTo>
                  <a:lnTo>
                    <a:pt x="447" y="248"/>
                  </a:lnTo>
                  <a:lnTo>
                    <a:pt x="436" y="256"/>
                  </a:lnTo>
                  <a:lnTo>
                    <a:pt x="428" y="266"/>
                  </a:lnTo>
                  <a:lnTo>
                    <a:pt x="418" y="274"/>
                  </a:lnTo>
                  <a:lnTo>
                    <a:pt x="407" y="285"/>
                  </a:lnTo>
                  <a:lnTo>
                    <a:pt x="397" y="292"/>
                  </a:lnTo>
                  <a:lnTo>
                    <a:pt x="389" y="300"/>
                  </a:lnTo>
                  <a:lnTo>
                    <a:pt x="379" y="308"/>
                  </a:lnTo>
                  <a:lnTo>
                    <a:pt x="371" y="316"/>
                  </a:lnTo>
                  <a:lnTo>
                    <a:pt x="360" y="326"/>
                  </a:lnTo>
                  <a:lnTo>
                    <a:pt x="353" y="334"/>
                  </a:lnTo>
                  <a:lnTo>
                    <a:pt x="342" y="339"/>
                  </a:lnTo>
                  <a:lnTo>
                    <a:pt x="332" y="350"/>
                  </a:lnTo>
                  <a:lnTo>
                    <a:pt x="324" y="355"/>
                  </a:lnTo>
                  <a:lnTo>
                    <a:pt x="316" y="365"/>
                  </a:lnTo>
                  <a:lnTo>
                    <a:pt x="308" y="371"/>
                  </a:lnTo>
                  <a:lnTo>
                    <a:pt x="300" y="376"/>
                  </a:lnTo>
                  <a:lnTo>
                    <a:pt x="290" y="384"/>
                  </a:lnTo>
                  <a:lnTo>
                    <a:pt x="285" y="391"/>
                  </a:lnTo>
                  <a:lnTo>
                    <a:pt x="277" y="397"/>
                  </a:lnTo>
                  <a:lnTo>
                    <a:pt x="269" y="402"/>
                  </a:lnTo>
                  <a:lnTo>
                    <a:pt x="264" y="407"/>
                  </a:lnTo>
                  <a:lnTo>
                    <a:pt x="256" y="412"/>
                  </a:lnTo>
                  <a:lnTo>
                    <a:pt x="251" y="418"/>
                  </a:lnTo>
                  <a:lnTo>
                    <a:pt x="243" y="420"/>
                  </a:lnTo>
                  <a:lnTo>
                    <a:pt x="238" y="425"/>
                  </a:lnTo>
                  <a:lnTo>
                    <a:pt x="235" y="431"/>
                  </a:lnTo>
                  <a:lnTo>
                    <a:pt x="225" y="436"/>
                  </a:lnTo>
                  <a:lnTo>
                    <a:pt x="219" y="441"/>
                  </a:lnTo>
                  <a:lnTo>
                    <a:pt x="212" y="441"/>
                  </a:lnTo>
                  <a:lnTo>
                    <a:pt x="204" y="444"/>
                  </a:lnTo>
                  <a:lnTo>
                    <a:pt x="199" y="446"/>
                  </a:lnTo>
                  <a:lnTo>
                    <a:pt x="193" y="449"/>
                  </a:lnTo>
                  <a:lnTo>
                    <a:pt x="188" y="451"/>
                  </a:lnTo>
                  <a:lnTo>
                    <a:pt x="180" y="454"/>
                  </a:lnTo>
                  <a:lnTo>
                    <a:pt x="175" y="454"/>
                  </a:lnTo>
                  <a:lnTo>
                    <a:pt x="172" y="459"/>
                  </a:lnTo>
                  <a:lnTo>
                    <a:pt x="162" y="462"/>
                  </a:lnTo>
                  <a:lnTo>
                    <a:pt x="152" y="465"/>
                  </a:lnTo>
                  <a:lnTo>
                    <a:pt x="144" y="470"/>
                  </a:lnTo>
                  <a:lnTo>
                    <a:pt x="136" y="472"/>
                  </a:lnTo>
                  <a:lnTo>
                    <a:pt x="126" y="475"/>
                  </a:lnTo>
                  <a:lnTo>
                    <a:pt x="118" y="480"/>
                  </a:lnTo>
                  <a:lnTo>
                    <a:pt x="110" y="483"/>
                  </a:lnTo>
                  <a:lnTo>
                    <a:pt x="102" y="488"/>
                  </a:lnTo>
                  <a:lnTo>
                    <a:pt x="94" y="493"/>
                  </a:lnTo>
                  <a:lnTo>
                    <a:pt x="86" y="498"/>
                  </a:lnTo>
                  <a:lnTo>
                    <a:pt x="76" y="506"/>
                  </a:lnTo>
                  <a:lnTo>
                    <a:pt x="68" y="514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0" name="Freeform 266"/>
            <p:cNvSpPr>
              <a:spLocks/>
            </p:cNvSpPr>
            <p:nvPr/>
          </p:nvSpPr>
          <p:spPr bwMode="auto">
            <a:xfrm>
              <a:off x="4150" y="2062"/>
              <a:ext cx="214" cy="190"/>
            </a:xfrm>
            <a:custGeom>
              <a:avLst/>
              <a:gdLst>
                <a:gd name="T0" fmla="*/ 177 w 214"/>
                <a:gd name="T1" fmla="*/ 0 h 190"/>
                <a:gd name="T2" fmla="*/ 204 w 214"/>
                <a:gd name="T3" fmla="*/ 75 h 190"/>
                <a:gd name="T4" fmla="*/ 214 w 214"/>
                <a:gd name="T5" fmla="*/ 154 h 190"/>
                <a:gd name="T6" fmla="*/ 214 w 214"/>
                <a:gd name="T7" fmla="*/ 190 h 190"/>
                <a:gd name="T8" fmla="*/ 76 w 214"/>
                <a:gd name="T9" fmla="*/ 167 h 190"/>
                <a:gd name="T10" fmla="*/ 0 w 214"/>
                <a:gd name="T11" fmla="*/ 117 h 190"/>
                <a:gd name="T12" fmla="*/ 0 w 214"/>
                <a:gd name="T13" fmla="*/ 54 h 190"/>
                <a:gd name="T14" fmla="*/ 81 w 214"/>
                <a:gd name="T15" fmla="*/ 15 h 190"/>
                <a:gd name="T16" fmla="*/ 177 w 214"/>
                <a:gd name="T17" fmla="*/ 0 h 190"/>
                <a:gd name="T18" fmla="*/ 177 w 214"/>
                <a:gd name="T19" fmla="*/ 0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4"/>
                <a:gd name="T31" fmla="*/ 0 h 190"/>
                <a:gd name="T32" fmla="*/ 214 w 21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4" h="190">
                  <a:moveTo>
                    <a:pt x="177" y="0"/>
                  </a:moveTo>
                  <a:lnTo>
                    <a:pt x="204" y="75"/>
                  </a:lnTo>
                  <a:lnTo>
                    <a:pt x="214" y="154"/>
                  </a:lnTo>
                  <a:lnTo>
                    <a:pt x="214" y="190"/>
                  </a:lnTo>
                  <a:lnTo>
                    <a:pt x="76" y="167"/>
                  </a:lnTo>
                  <a:lnTo>
                    <a:pt x="0" y="117"/>
                  </a:lnTo>
                  <a:lnTo>
                    <a:pt x="0" y="54"/>
                  </a:lnTo>
                  <a:lnTo>
                    <a:pt x="81" y="1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37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1" name="Freeform 267"/>
            <p:cNvSpPr>
              <a:spLocks/>
            </p:cNvSpPr>
            <p:nvPr/>
          </p:nvSpPr>
          <p:spPr bwMode="auto">
            <a:xfrm>
              <a:off x="4114" y="2020"/>
              <a:ext cx="952" cy="271"/>
            </a:xfrm>
            <a:custGeom>
              <a:avLst/>
              <a:gdLst>
                <a:gd name="T0" fmla="*/ 793 w 952"/>
                <a:gd name="T1" fmla="*/ 73 h 271"/>
                <a:gd name="T2" fmla="*/ 837 w 952"/>
                <a:gd name="T3" fmla="*/ 83 h 271"/>
                <a:gd name="T4" fmla="*/ 879 w 952"/>
                <a:gd name="T5" fmla="*/ 102 h 271"/>
                <a:gd name="T6" fmla="*/ 895 w 952"/>
                <a:gd name="T7" fmla="*/ 149 h 271"/>
                <a:gd name="T8" fmla="*/ 837 w 952"/>
                <a:gd name="T9" fmla="*/ 180 h 271"/>
                <a:gd name="T10" fmla="*/ 782 w 952"/>
                <a:gd name="T11" fmla="*/ 193 h 271"/>
                <a:gd name="T12" fmla="*/ 717 w 952"/>
                <a:gd name="T13" fmla="*/ 209 h 271"/>
                <a:gd name="T14" fmla="*/ 636 w 952"/>
                <a:gd name="T15" fmla="*/ 216 h 271"/>
                <a:gd name="T16" fmla="*/ 550 w 952"/>
                <a:gd name="T17" fmla="*/ 224 h 271"/>
                <a:gd name="T18" fmla="*/ 456 w 952"/>
                <a:gd name="T19" fmla="*/ 227 h 271"/>
                <a:gd name="T20" fmla="*/ 360 w 952"/>
                <a:gd name="T21" fmla="*/ 227 h 271"/>
                <a:gd name="T22" fmla="*/ 266 w 952"/>
                <a:gd name="T23" fmla="*/ 216 h 271"/>
                <a:gd name="T24" fmla="*/ 187 w 952"/>
                <a:gd name="T25" fmla="*/ 206 h 271"/>
                <a:gd name="T26" fmla="*/ 133 w 952"/>
                <a:gd name="T27" fmla="*/ 190 h 271"/>
                <a:gd name="T28" fmla="*/ 78 w 952"/>
                <a:gd name="T29" fmla="*/ 167 h 271"/>
                <a:gd name="T30" fmla="*/ 54 w 952"/>
                <a:gd name="T31" fmla="*/ 123 h 271"/>
                <a:gd name="T32" fmla="*/ 70 w 952"/>
                <a:gd name="T33" fmla="*/ 102 h 271"/>
                <a:gd name="T34" fmla="*/ 114 w 952"/>
                <a:gd name="T35" fmla="*/ 78 h 271"/>
                <a:gd name="T36" fmla="*/ 164 w 952"/>
                <a:gd name="T37" fmla="*/ 68 h 271"/>
                <a:gd name="T38" fmla="*/ 232 w 952"/>
                <a:gd name="T39" fmla="*/ 57 h 271"/>
                <a:gd name="T40" fmla="*/ 328 w 952"/>
                <a:gd name="T41" fmla="*/ 49 h 271"/>
                <a:gd name="T42" fmla="*/ 454 w 952"/>
                <a:gd name="T43" fmla="*/ 49 h 271"/>
                <a:gd name="T44" fmla="*/ 615 w 952"/>
                <a:gd name="T45" fmla="*/ 57 h 271"/>
                <a:gd name="T46" fmla="*/ 636 w 952"/>
                <a:gd name="T47" fmla="*/ 13 h 271"/>
                <a:gd name="T48" fmla="*/ 581 w 952"/>
                <a:gd name="T49" fmla="*/ 8 h 271"/>
                <a:gd name="T50" fmla="*/ 519 w 952"/>
                <a:gd name="T51" fmla="*/ 5 h 271"/>
                <a:gd name="T52" fmla="*/ 480 w 952"/>
                <a:gd name="T53" fmla="*/ 3 h 271"/>
                <a:gd name="T54" fmla="*/ 438 w 952"/>
                <a:gd name="T55" fmla="*/ 0 h 271"/>
                <a:gd name="T56" fmla="*/ 399 w 952"/>
                <a:gd name="T57" fmla="*/ 0 h 271"/>
                <a:gd name="T58" fmla="*/ 352 w 952"/>
                <a:gd name="T59" fmla="*/ 3 h 271"/>
                <a:gd name="T60" fmla="*/ 300 w 952"/>
                <a:gd name="T61" fmla="*/ 5 h 271"/>
                <a:gd name="T62" fmla="*/ 245 w 952"/>
                <a:gd name="T63" fmla="*/ 10 h 271"/>
                <a:gd name="T64" fmla="*/ 187 w 952"/>
                <a:gd name="T65" fmla="*/ 16 h 271"/>
                <a:gd name="T66" fmla="*/ 133 w 952"/>
                <a:gd name="T67" fmla="*/ 26 h 271"/>
                <a:gd name="T68" fmla="*/ 83 w 952"/>
                <a:gd name="T69" fmla="*/ 39 h 271"/>
                <a:gd name="T70" fmla="*/ 44 w 952"/>
                <a:gd name="T71" fmla="*/ 57 h 271"/>
                <a:gd name="T72" fmla="*/ 0 w 952"/>
                <a:gd name="T73" fmla="*/ 107 h 271"/>
                <a:gd name="T74" fmla="*/ 13 w 952"/>
                <a:gd name="T75" fmla="*/ 164 h 271"/>
                <a:gd name="T76" fmla="*/ 65 w 952"/>
                <a:gd name="T77" fmla="*/ 206 h 271"/>
                <a:gd name="T78" fmla="*/ 107 w 952"/>
                <a:gd name="T79" fmla="*/ 224 h 271"/>
                <a:gd name="T80" fmla="*/ 161 w 952"/>
                <a:gd name="T81" fmla="*/ 237 h 271"/>
                <a:gd name="T82" fmla="*/ 227 w 952"/>
                <a:gd name="T83" fmla="*/ 250 h 271"/>
                <a:gd name="T84" fmla="*/ 305 w 952"/>
                <a:gd name="T85" fmla="*/ 258 h 271"/>
                <a:gd name="T86" fmla="*/ 396 w 952"/>
                <a:gd name="T87" fmla="*/ 266 h 271"/>
                <a:gd name="T88" fmla="*/ 498 w 952"/>
                <a:gd name="T89" fmla="*/ 271 h 271"/>
                <a:gd name="T90" fmla="*/ 592 w 952"/>
                <a:gd name="T91" fmla="*/ 269 h 271"/>
                <a:gd name="T92" fmla="*/ 675 w 952"/>
                <a:gd name="T93" fmla="*/ 261 h 271"/>
                <a:gd name="T94" fmla="*/ 748 w 952"/>
                <a:gd name="T95" fmla="*/ 250 h 271"/>
                <a:gd name="T96" fmla="*/ 811 w 952"/>
                <a:gd name="T97" fmla="*/ 237 h 271"/>
                <a:gd name="T98" fmla="*/ 861 w 952"/>
                <a:gd name="T99" fmla="*/ 219 h 271"/>
                <a:gd name="T100" fmla="*/ 923 w 952"/>
                <a:gd name="T101" fmla="*/ 185 h 271"/>
                <a:gd name="T102" fmla="*/ 952 w 952"/>
                <a:gd name="T103" fmla="*/ 143 h 271"/>
                <a:gd name="T104" fmla="*/ 942 w 952"/>
                <a:gd name="T105" fmla="*/ 94 h 271"/>
                <a:gd name="T106" fmla="*/ 895 w 952"/>
                <a:gd name="T107" fmla="*/ 57 h 271"/>
                <a:gd name="T108" fmla="*/ 850 w 952"/>
                <a:gd name="T109" fmla="*/ 42 h 271"/>
                <a:gd name="T110" fmla="*/ 762 w 952"/>
                <a:gd name="T111" fmla="*/ 70 h 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2"/>
                <a:gd name="T169" fmla="*/ 0 h 271"/>
                <a:gd name="T170" fmla="*/ 952 w 952"/>
                <a:gd name="T171" fmla="*/ 271 h 2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2" h="271">
                  <a:moveTo>
                    <a:pt x="762" y="70"/>
                  </a:moveTo>
                  <a:lnTo>
                    <a:pt x="764" y="70"/>
                  </a:lnTo>
                  <a:lnTo>
                    <a:pt x="767" y="70"/>
                  </a:lnTo>
                  <a:lnTo>
                    <a:pt x="775" y="70"/>
                  </a:lnTo>
                  <a:lnTo>
                    <a:pt x="782" y="73"/>
                  </a:lnTo>
                  <a:lnTo>
                    <a:pt x="788" y="73"/>
                  </a:lnTo>
                  <a:lnTo>
                    <a:pt x="793" y="73"/>
                  </a:lnTo>
                  <a:lnTo>
                    <a:pt x="798" y="73"/>
                  </a:lnTo>
                  <a:lnTo>
                    <a:pt x="806" y="76"/>
                  </a:lnTo>
                  <a:lnTo>
                    <a:pt x="811" y="76"/>
                  </a:lnTo>
                  <a:lnTo>
                    <a:pt x="816" y="78"/>
                  </a:lnTo>
                  <a:lnTo>
                    <a:pt x="824" y="78"/>
                  </a:lnTo>
                  <a:lnTo>
                    <a:pt x="829" y="81"/>
                  </a:lnTo>
                  <a:lnTo>
                    <a:pt x="837" y="83"/>
                  </a:lnTo>
                  <a:lnTo>
                    <a:pt x="842" y="83"/>
                  </a:lnTo>
                  <a:lnTo>
                    <a:pt x="850" y="86"/>
                  </a:lnTo>
                  <a:lnTo>
                    <a:pt x="855" y="89"/>
                  </a:lnTo>
                  <a:lnTo>
                    <a:pt x="861" y="91"/>
                  </a:lnTo>
                  <a:lnTo>
                    <a:pt x="866" y="94"/>
                  </a:lnTo>
                  <a:lnTo>
                    <a:pt x="871" y="96"/>
                  </a:lnTo>
                  <a:lnTo>
                    <a:pt x="879" y="102"/>
                  </a:lnTo>
                  <a:lnTo>
                    <a:pt x="887" y="107"/>
                  </a:lnTo>
                  <a:lnTo>
                    <a:pt x="895" y="115"/>
                  </a:lnTo>
                  <a:lnTo>
                    <a:pt x="900" y="123"/>
                  </a:lnTo>
                  <a:lnTo>
                    <a:pt x="902" y="136"/>
                  </a:lnTo>
                  <a:lnTo>
                    <a:pt x="900" y="138"/>
                  </a:lnTo>
                  <a:lnTo>
                    <a:pt x="897" y="143"/>
                  </a:lnTo>
                  <a:lnTo>
                    <a:pt x="895" y="149"/>
                  </a:lnTo>
                  <a:lnTo>
                    <a:pt x="889" y="154"/>
                  </a:lnTo>
                  <a:lnTo>
                    <a:pt x="879" y="159"/>
                  </a:lnTo>
                  <a:lnTo>
                    <a:pt x="871" y="164"/>
                  </a:lnTo>
                  <a:lnTo>
                    <a:pt x="861" y="169"/>
                  </a:lnTo>
                  <a:lnTo>
                    <a:pt x="850" y="175"/>
                  </a:lnTo>
                  <a:lnTo>
                    <a:pt x="845" y="177"/>
                  </a:lnTo>
                  <a:lnTo>
                    <a:pt x="837" y="180"/>
                  </a:lnTo>
                  <a:lnTo>
                    <a:pt x="829" y="183"/>
                  </a:lnTo>
                  <a:lnTo>
                    <a:pt x="824" y="183"/>
                  </a:lnTo>
                  <a:lnTo>
                    <a:pt x="814" y="185"/>
                  </a:lnTo>
                  <a:lnTo>
                    <a:pt x="806" y="188"/>
                  </a:lnTo>
                  <a:lnTo>
                    <a:pt x="798" y="190"/>
                  </a:lnTo>
                  <a:lnTo>
                    <a:pt x="790" y="193"/>
                  </a:lnTo>
                  <a:lnTo>
                    <a:pt x="782" y="193"/>
                  </a:lnTo>
                  <a:lnTo>
                    <a:pt x="772" y="198"/>
                  </a:lnTo>
                  <a:lnTo>
                    <a:pt x="764" y="198"/>
                  </a:lnTo>
                  <a:lnTo>
                    <a:pt x="756" y="201"/>
                  </a:lnTo>
                  <a:lnTo>
                    <a:pt x="746" y="201"/>
                  </a:lnTo>
                  <a:lnTo>
                    <a:pt x="735" y="206"/>
                  </a:lnTo>
                  <a:lnTo>
                    <a:pt x="725" y="206"/>
                  </a:lnTo>
                  <a:lnTo>
                    <a:pt x="717" y="209"/>
                  </a:lnTo>
                  <a:lnTo>
                    <a:pt x="704" y="211"/>
                  </a:lnTo>
                  <a:lnTo>
                    <a:pt x="694" y="211"/>
                  </a:lnTo>
                  <a:lnTo>
                    <a:pt x="683" y="211"/>
                  </a:lnTo>
                  <a:lnTo>
                    <a:pt x="673" y="214"/>
                  </a:lnTo>
                  <a:lnTo>
                    <a:pt x="660" y="216"/>
                  </a:lnTo>
                  <a:lnTo>
                    <a:pt x="647" y="216"/>
                  </a:lnTo>
                  <a:lnTo>
                    <a:pt x="636" y="216"/>
                  </a:lnTo>
                  <a:lnTo>
                    <a:pt x="626" y="219"/>
                  </a:lnTo>
                  <a:lnTo>
                    <a:pt x="613" y="219"/>
                  </a:lnTo>
                  <a:lnTo>
                    <a:pt x="600" y="222"/>
                  </a:lnTo>
                  <a:lnTo>
                    <a:pt x="589" y="222"/>
                  </a:lnTo>
                  <a:lnTo>
                    <a:pt x="576" y="222"/>
                  </a:lnTo>
                  <a:lnTo>
                    <a:pt x="563" y="224"/>
                  </a:lnTo>
                  <a:lnTo>
                    <a:pt x="550" y="224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11" y="227"/>
                  </a:lnTo>
                  <a:lnTo>
                    <a:pt x="498" y="227"/>
                  </a:lnTo>
                  <a:lnTo>
                    <a:pt x="482" y="227"/>
                  </a:lnTo>
                  <a:lnTo>
                    <a:pt x="472" y="227"/>
                  </a:lnTo>
                  <a:lnTo>
                    <a:pt x="456" y="227"/>
                  </a:lnTo>
                  <a:lnTo>
                    <a:pt x="443" y="227"/>
                  </a:lnTo>
                  <a:lnTo>
                    <a:pt x="430" y="227"/>
                  </a:lnTo>
                  <a:lnTo>
                    <a:pt x="417" y="227"/>
                  </a:lnTo>
                  <a:lnTo>
                    <a:pt x="401" y="227"/>
                  </a:lnTo>
                  <a:lnTo>
                    <a:pt x="388" y="227"/>
                  </a:lnTo>
                  <a:lnTo>
                    <a:pt x="373" y="227"/>
                  </a:lnTo>
                  <a:lnTo>
                    <a:pt x="360" y="227"/>
                  </a:lnTo>
                  <a:lnTo>
                    <a:pt x="347" y="224"/>
                  </a:lnTo>
                  <a:lnTo>
                    <a:pt x="334" y="224"/>
                  </a:lnTo>
                  <a:lnTo>
                    <a:pt x="320" y="222"/>
                  </a:lnTo>
                  <a:lnTo>
                    <a:pt x="305" y="222"/>
                  </a:lnTo>
                  <a:lnTo>
                    <a:pt x="289" y="222"/>
                  </a:lnTo>
                  <a:lnTo>
                    <a:pt x="276" y="219"/>
                  </a:lnTo>
                  <a:lnTo>
                    <a:pt x="266" y="216"/>
                  </a:lnTo>
                  <a:lnTo>
                    <a:pt x="253" y="216"/>
                  </a:lnTo>
                  <a:lnTo>
                    <a:pt x="240" y="214"/>
                  </a:lnTo>
                  <a:lnTo>
                    <a:pt x="229" y="211"/>
                  </a:lnTo>
                  <a:lnTo>
                    <a:pt x="216" y="211"/>
                  </a:lnTo>
                  <a:lnTo>
                    <a:pt x="208" y="209"/>
                  </a:lnTo>
                  <a:lnTo>
                    <a:pt x="198" y="206"/>
                  </a:lnTo>
                  <a:lnTo>
                    <a:pt x="187" y="206"/>
                  </a:lnTo>
                  <a:lnTo>
                    <a:pt x="180" y="201"/>
                  </a:lnTo>
                  <a:lnTo>
                    <a:pt x="172" y="201"/>
                  </a:lnTo>
                  <a:lnTo>
                    <a:pt x="161" y="198"/>
                  </a:lnTo>
                  <a:lnTo>
                    <a:pt x="153" y="198"/>
                  </a:lnTo>
                  <a:lnTo>
                    <a:pt x="146" y="196"/>
                  </a:lnTo>
                  <a:lnTo>
                    <a:pt x="140" y="193"/>
                  </a:lnTo>
                  <a:lnTo>
                    <a:pt x="133" y="190"/>
                  </a:lnTo>
                  <a:lnTo>
                    <a:pt x="125" y="188"/>
                  </a:lnTo>
                  <a:lnTo>
                    <a:pt x="120" y="188"/>
                  </a:lnTo>
                  <a:lnTo>
                    <a:pt x="114" y="185"/>
                  </a:lnTo>
                  <a:lnTo>
                    <a:pt x="104" y="180"/>
                  </a:lnTo>
                  <a:lnTo>
                    <a:pt x="93" y="177"/>
                  </a:lnTo>
                  <a:lnTo>
                    <a:pt x="86" y="172"/>
                  </a:lnTo>
                  <a:lnTo>
                    <a:pt x="78" y="167"/>
                  </a:lnTo>
                  <a:lnTo>
                    <a:pt x="73" y="162"/>
                  </a:lnTo>
                  <a:lnTo>
                    <a:pt x="70" y="159"/>
                  </a:lnTo>
                  <a:lnTo>
                    <a:pt x="62" y="149"/>
                  </a:lnTo>
                  <a:lnTo>
                    <a:pt x="57" y="143"/>
                  </a:lnTo>
                  <a:lnTo>
                    <a:pt x="54" y="133"/>
                  </a:lnTo>
                  <a:lnTo>
                    <a:pt x="54" y="128"/>
                  </a:lnTo>
                  <a:lnTo>
                    <a:pt x="54" y="123"/>
                  </a:lnTo>
                  <a:lnTo>
                    <a:pt x="57" y="120"/>
                  </a:lnTo>
                  <a:lnTo>
                    <a:pt x="57" y="117"/>
                  </a:lnTo>
                  <a:lnTo>
                    <a:pt x="60" y="117"/>
                  </a:lnTo>
                  <a:lnTo>
                    <a:pt x="60" y="115"/>
                  </a:lnTo>
                  <a:lnTo>
                    <a:pt x="60" y="112"/>
                  </a:lnTo>
                  <a:lnTo>
                    <a:pt x="65" y="107"/>
                  </a:lnTo>
                  <a:lnTo>
                    <a:pt x="70" y="102"/>
                  </a:lnTo>
                  <a:lnTo>
                    <a:pt x="73" y="99"/>
                  </a:lnTo>
                  <a:lnTo>
                    <a:pt x="78" y="94"/>
                  </a:lnTo>
                  <a:lnTo>
                    <a:pt x="83" y="91"/>
                  </a:lnTo>
                  <a:lnTo>
                    <a:pt x="93" y="89"/>
                  </a:lnTo>
                  <a:lnTo>
                    <a:pt x="99" y="83"/>
                  </a:lnTo>
                  <a:lnTo>
                    <a:pt x="109" y="81"/>
                  </a:lnTo>
                  <a:lnTo>
                    <a:pt x="114" y="78"/>
                  </a:lnTo>
                  <a:lnTo>
                    <a:pt x="122" y="78"/>
                  </a:lnTo>
                  <a:lnTo>
                    <a:pt x="127" y="76"/>
                  </a:lnTo>
                  <a:lnTo>
                    <a:pt x="135" y="73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72" y="65"/>
                  </a:lnTo>
                  <a:lnTo>
                    <a:pt x="182" y="65"/>
                  </a:lnTo>
                  <a:lnTo>
                    <a:pt x="190" y="63"/>
                  </a:lnTo>
                  <a:lnTo>
                    <a:pt x="200" y="60"/>
                  </a:lnTo>
                  <a:lnTo>
                    <a:pt x="211" y="57"/>
                  </a:lnTo>
                  <a:lnTo>
                    <a:pt x="221" y="57"/>
                  </a:lnTo>
                  <a:lnTo>
                    <a:pt x="232" y="57"/>
                  </a:lnTo>
                  <a:lnTo>
                    <a:pt x="245" y="55"/>
                  </a:lnTo>
                  <a:lnTo>
                    <a:pt x="258" y="55"/>
                  </a:lnTo>
                  <a:lnTo>
                    <a:pt x="271" y="55"/>
                  </a:lnTo>
                  <a:lnTo>
                    <a:pt x="284" y="52"/>
                  </a:lnTo>
                  <a:lnTo>
                    <a:pt x="300" y="52"/>
                  </a:lnTo>
                  <a:lnTo>
                    <a:pt x="313" y="52"/>
                  </a:lnTo>
                  <a:lnTo>
                    <a:pt x="328" y="49"/>
                  </a:lnTo>
                  <a:lnTo>
                    <a:pt x="344" y="49"/>
                  </a:lnTo>
                  <a:lnTo>
                    <a:pt x="362" y="49"/>
                  </a:lnTo>
                  <a:lnTo>
                    <a:pt x="378" y="49"/>
                  </a:lnTo>
                  <a:lnTo>
                    <a:pt x="396" y="49"/>
                  </a:lnTo>
                  <a:lnTo>
                    <a:pt x="414" y="49"/>
                  </a:lnTo>
                  <a:lnTo>
                    <a:pt x="435" y="49"/>
                  </a:lnTo>
                  <a:lnTo>
                    <a:pt x="454" y="49"/>
                  </a:lnTo>
                  <a:lnTo>
                    <a:pt x="477" y="49"/>
                  </a:lnTo>
                  <a:lnTo>
                    <a:pt x="495" y="49"/>
                  </a:lnTo>
                  <a:lnTo>
                    <a:pt x="519" y="52"/>
                  </a:lnTo>
                  <a:lnTo>
                    <a:pt x="540" y="52"/>
                  </a:lnTo>
                  <a:lnTo>
                    <a:pt x="566" y="55"/>
                  </a:lnTo>
                  <a:lnTo>
                    <a:pt x="589" y="55"/>
                  </a:lnTo>
                  <a:lnTo>
                    <a:pt x="615" y="57"/>
                  </a:lnTo>
                  <a:lnTo>
                    <a:pt x="662" y="16"/>
                  </a:lnTo>
                  <a:lnTo>
                    <a:pt x="660" y="16"/>
                  </a:lnTo>
                  <a:lnTo>
                    <a:pt x="655" y="16"/>
                  </a:lnTo>
                  <a:lnTo>
                    <a:pt x="652" y="16"/>
                  </a:lnTo>
                  <a:lnTo>
                    <a:pt x="647" y="16"/>
                  </a:lnTo>
                  <a:lnTo>
                    <a:pt x="641" y="13"/>
                  </a:lnTo>
                  <a:lnTo>
                    <a:pt x="636" y="13"/>
                  </a:lnTo>
                  <a:lnTo>
                    <a:pt x="628" y="13"/>
                  </a:lnTo>
                  <a:lnTo>
                    <a:pt x="623" y="10"/>
                  </a:lnTo>
                  <a:lnTo>
                    <a:pt x="615" y="10"/>
                  </a:lnTo>
                  <a:lnTo>
                    <a:pt x="608" y="10"/>
                  </a:lnTo>
                  <a:lnTo>
                    <a:pt x="600" y="10"/>
                  </a:lnTo>
                  <a:lnTo>
                    <a:pt x="592" y="10"/>
                  </a:lnTo>
                  <a:lnTo>
                    <a:pt x="581" y="8"/>
                  </a:lnTo>
                  <a:lnTo>
                    <a:pt x="574" y="8"/>
                  </a:lnTo>
                  <a:lnTo>
                    <a:pt x="563" y="8"/>
                  </a:lnTo>
                  <a:lnTo>
                    <a:pt x="553" y="5"/>
                  </a:lnTo>
                  <a:lnTo>
                    <a:pt x="542" y="5"/>
                  </a:lnTo>
                  <a:lnTo>
                    <a:pt x="532" y="5"/>
                  </a:lnTo>
                  <a:lnTo>
                    <a:pt x="527" y="5"/>
                  </a:lnTo>
                  <a:lnTo>
                    <a:pt x="519" y="5"/>
                  </a:lnTo>
                  <a:lnTo>
                    <a:pt x="514" y="3"/>
                  </a:lnTo>
                  <a:lnTo>
                    <a:pt x="508" y="3"/>
                  </a:lnTo>
                  <a:lnTo>
                    <a:pt x="503" y="3"/>
                  </a:lnTo>
                  <a:lnTo>
                    <a:pt x="495" y="3"/>
                  </a:lnTo>
                  <a:lnTo>
                    <a:pt x="490" y="3"/>
                  </a:lnTo>
                  <a:lnTo>
                    <a:pt x="487" y="3"/>
                  </a:lnTo>
                  <a:lnTo>
                    <a:pt x="480" y="3"/>
                  </a:lnTo>
                  <a:lnTo>
                    <a:pt x="474" y="3"/>
                  </a:lnTo>
                  <a:lnTo>
                    <a:pt x="467" y="3"/>
                  </a:lnTo>
                  <a:lnTo>
                    <a:pt x="461" y="3"/>
                  </a:lnTo>
                  <a:lnTo>
                    <a:pt x="456" y="0"/>
                  </a:lnTo>
                  <a:lnTo>
                    <a:pt x="451" y="0"/>
                  </a:lnTo>
                  <a:lnTo>
                    <a:pt x="443" y="0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7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4" y="0"/>
                  </a:lnTo>
                  <a:lnTo>
                    <a:pt x="399" y="0"/>
                  </a:lnTo>
                  <a:lnTo>
                    <a:pt x="394" y="3"/>
                  </a:lnTo>
                  <a:lnTo>
                    <a:pt x="386" y="3"/>
                  </a:lnTo>
                  <a:lnTo>
                    <a:pt x="378" y="3"/>
                  </a:lnTo>
                  <a:lnTo>
                    <a:pt x="373" y="3"/>
                  </a:lnTo>
                  <a:lnTo>
                    <a:pt x="367" y="3"/>
                  </a:lnTo>
                  <a:lnTo>
                    <a:pt x="360" y="3"/>
                  </a:lnTo>
                  <a:lnTo>
                    <a:pt x="352" y="3"/>
                  </a:lnTo>
                  <a:lnTo>
                    <a:pt x="347" y="3"/>
                  </a:lnTo>
                  <a:lnTo>
                    <a:pt x="339" y="3"/>
                  </a:lnTo>
                  <a:lnTo>
                    <a:pt x="331" y="3"/>
                  </a:lnTo>
                  <a:lnTo>
                    <a:pt x="323" y="3"/>
                  </a:lnTo>
                  <a:lnTo>
                    <a:pt x="315" y="3"/>
                  </a:lnTo>
                  <a:lnTo>
                    <a:pt x="310" y="5"/>
                  </a:lnTo>
                  <a:lnTo>
                    <a:pt x="300" y="5"/>
                  </a:lnTo>
                  <a:lnTo>
                    <a:pt x="294" y="5"/>
                  </a:lnTo>
                  <a:lnTo>
                    <a:pt x="284" y="5"/>
                  </a:lnTo>
                  <a:lnTo>
                    <a:pt x="279" y="8"/>
                  </a:lnTo>
                  <a:lnTo>
                    <a:pt x="268" y="8"/>
                  </a:lnTo>
                  <a:lnTo>
                    <a:pt x="260" y="8"/>
                  </a:lnTo>
                  <a:lnTo>
                    <a:pt x="253" y="8"/>
                  </a:lnTo>
                  <a:lnTo>
                    <a:pt x="245" y="10"/>
                  </a:lnTo>
                  <a:lnTo>
                    <a:pt x="237" y="10"/>
                  </a:lnTo>
                  <a:lnTo>
                    <a:pt x="229" y="10"/>
                  </a:lnTo>
                  <a:lnTo>
                    <a:pt x="221" y="10"/>
                  </a:lnTo>
                  <a:lnTo>
                    <a:pt x="213" y="13"/>
                  </a:lnTo>
                  <a:lnTo>
                    <a:pt x="203" y="13"/>
                  </a:lnTo>
                  <a:lnTo>
                    <a:pt x="195" y="16"/>
                  </a:lnTo>
                  <a:lnTo>
                    <a:pt x="187" y="16"/>
                  </a:lnTo>
                  <a:lnTo>
                    <a:pt x="180" y="18"/>
                  </a:lnTo>
                  <a:lnTo>
                    <a:pt x="172" y="18"/>
                  </a:lnTo>
                  <a:lnTo>
                    <a:pt x="164" y="21"/>
                  </a:lnTo>
                  <a:lnTo>
                    <a:pt x="156" y="21"/>
                  </a:lnTo>
                  <a:lnTo>
                    <a:pt x="148" y="23"/>
                  </a:lnTo>
                  <a:lnTo>
                    <a:pt x="140" y="26"/>
                  </a:lnTo>
                  <a:lnTo>
                    <a:pt x="133" y="26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9" y="31"/>
                  </a:lnTo>
                  <a:lnTo>
                    <a:pt x="104" y="34"/>
                  </a:lnTo>
                  <a:lnTo>
                    <a:pt x="96" y="34"/>
                  </a:lnTo>
                  <a:lnTo>
                    <a:pt x="91" y="36"/>
                  </a:lnTo>
                  <a:lnTo>
                    <a:pt x="83" y="39"/>
                  </a:lnTo>
                  <a:lnTo>
                    <a:pt x="75" y="42"/>
                  </a:lnTo>
                  <a:lnTo>
                    <a:pt x="70" y="44"/>
                  </a:lnTo>
                  <a:lnTo>
                    <a:pt x="65" y="47"/>
                  </a:lnTo>
                  <a:lnTo>
                    <a:pt x="57" y="49"/>
                  </a:lnTo>
                  <a:lnTo>
                    <a:pt x="52" y="52"/>
                  </a:lnTo>
                  <a:lnTo>
                    <a:pt x="46" y="55"/>
                  </a:lnTo>
                  <a:lnTo>
                    <a:pt x="44" y="57"/>
                  </a:lnTo>
                  <a:lnTo>
                    <a:pt x="33" y="63"/>
                  </a:lnTo>
                  <a:lnTo>
                    <a:pt x="26" y="68"/>
                  </a:lnTo>
                  <a:lnTo>
                    <a:pt x="15" y="76"/>
                  </a:lnTo>
                  <a:lnTo>
                    <a:pt x="10" y="83"/>
                  </a:lnTo>
                  <a:lnTo>
                    <a:pt x="5" y="89"/>
                  </a:lnTo>
                  <a:lnTo>
                    <a:pt x="2" y="99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2" y="141"/>
                  </a:lnTo>
                  <a:lnTo>
                    <a:pt x="5" y="149"/>
                  </a:lnTo>
                  <a:lnTo>
                    <a:pt x="10" y="156"/>
                  </a:lnTo>
                  <a:lnTo>
                    <a:pt x="13" y="164"/>
                  </a:lnTo>
                  <a:lnTo>
                    <a:pt x="18" y="172"/>
                  </a:lnTo>
                  <a:lnTo>
                    <a:pt x="26" y="180"/>
                  </a:lnTo>
                  <a:lnTo>
                    <a:pt x="31" y="185"/>
                  </a:lnTo>
                  <a:lnTo>
                    <a:pt x="39" y="190"/>
                  </a:lnTo>
                  <a:lnTo>
                    <a:pt x="49" y="198"/>
                  </a:lnTo>
                  <a:lnTo>
                    <a:pt x="57" y="203"/>
                  </a:lnTo>
                  <a:lnTo>
                    <a:pt x="65" y="206"/>
                  </a:lnTo>
                  <a:lnTo>
                    <a:pt x="67" y="209"/>
                  </a:lnTo>
                  <a:lnTo>
                    <a:pt x="75" y="211"/>
                  </a:lnTo>
                  <a:lnTo>
                    <a:pt x="80" y="214"/>
                  </a:lnTo>
                  <a:lnTo>
                    <a:pt x="88" y="216"/>
                  </a:lnTo>
                  <a:lnTo>
                    <a:pt x="93" y="219"/>
                  </a:lnTo>
                  <a:lnTo>
                    <a:pt x="101" y="222"/>
                  </a:lnTo>
                  <a:lnTo>
                    <a:pt x="107" y="224"/>
                  </a:lnTo>
                  <a:lnTo>
                    <a:pt x="114" y="227"/>
                  </a:lnTo>
                  <a:lnTo>
                    <a:pt x="122" y="229"/>
                  </a:lnTo>
                  <a:lnTo>
                    <a:pt x="127" y="229"/>
                  </a:lnTo>
                  <a:lnTo>
                    <a:pt x="138" y="232"/>
                  </a:lnTo>
                  <a:lnTo>
                    <a:pt x="143" y="235"/>
                  </a:lnTo>
                  <a:lnTo>
                    <a:pt x="153" y="237"/>
                  </a:lnTo>
                  <a:lnTo>
                    <a:pt x="161" y="237"/>
                  </a:lnTo>
                  <a:lnTo>
                    <a:pt x="172" y="240"/>
                  </a:lnTo>
                  <a:lnTo>
                    <a:pt x="180" y="243"/>
                  </a:lnTo>
                  <a:lnTo>
                    <a:pt x="187" y="243"/>
                  </a:lnTo>
                  <a:lnTo>
                    <a:pt x="198" y="245"/>
                  </a:lnTo>
                  <a:lnTo>
                    <a:pt x="206" y="248"/>
                  </a:lnTo>
                  <a:lnTo>
                    <a:pt x="216" y="248"/>
                  </a:lnTo>
                  <a:lnTo>
                    <a:pt x="227" y="250"/>
                  </a:lnTo>
                  <a:lnTo>
                    <a:pt x="237" y="250"/>
                  </a:lnTo>
                  <a:lnTo>
                    <a:pt x="250" y="253"/>
                  </a:lnTo>
                  <a:lnTo>
                    <a:pt x="260" y="256"/>
                  </a:lnTo>
                  <a:lnTo>
                    <a:pt x="271" y="256"/>
                  </a:lnTo>
                  <a:lnTo>
                    <a:pt x="281" y="256"/>
                  </a:lnTo>
                  <a:lnTo>
                    <a:pt x="294" y="258"/>
                  </a:lnTo>
                  <a:lnTo>
                    <a:pt x="305" y="258"/>
                  </a:lnTo>
                  <a:lnTo>
                    <a:pt x="318" y="261"/>
                  </a:lnTo>
                  <a:lnTo>
                    <a:pt x="328" y="261"/>
                  </a:lnTo>
                  <a:lnTo>
                    <a:pt x="344" y="263"/>
                  </a:lnTo>
                  <a:lnTo>
                    <a:pt x="354" y="263"/>
                  </a:lnTo>
                  <a:lnTo>
                    <a:pt x="367" y="263"/>
                  </a:lnTo>
                  <a:lnTo>
                    <a:pt x="383" y="266"/>
                  </a:lnTo>
                  <a:lnTo>
                    <a:pt x="396" y="266"/>
                  </a:lnTo>
                  <a:lnTo>
                    <a:pt x="409" y="266"/>
                  </a:lnTo>
                  <a:lnTo>
                    <a:pt x="425" y="269"/>
                  </a:lnTo>
                  <a:lnTo>
                    <a:pt x="441" y="269"/>
                  </a:lnTo>
                  <a:lnTo>
                    <a:pt x="456" y="271"/>
                  </a:lnTo>
                  <a:lnTo>
                    <a:pt x="469" y="271"/>
                  </a:lnTo>
                  <a:lnTo>
                    <a:pt x="482" y="271"/>
                  </a:lnTo>
                  <a:lnTo>
                    <a:pt x="498" y="271"/>
                  </a:lnTo>
                  <a:lnTo>
                    <a:pt x="511" y="271"/>
                  </a:lnTo>
                  <a:lnTo>
                    <a:pt x="527" y="271"/>
                  </a:lnTo>
                  <a:lnTo>
                    <a:pt x="540" y="271"/>
                  </a:lnTo>
                  <a:lnTo>
                    <a:pt x="553" y="271"/>
                  </a:lnTo>
                  <a:lnTo>
                    <a:pt x="566" y="271"/>
                  </a:lnTo>
                  <a:lnTo>
                    <a:pt x="579" y="269"/>
                  </a:lnTo>
                  <a:lnTo>
                    <a:pt x="592" y="269"/>
                  </a:lnTo>
                  <a:lnTo>
                    <a:pt x="605" y="266"/>
                  </a:lnTo>
                  <a:lnTo>
                    <a:pt x="618" y="266"/>
                  </a:lnTo>
                  <a:lnTo>
                    <a:pt x="628" y="266"/>
                  </a:lnTo>
                  <a:lnTo>
                    <a:pt x="641" y="266"/>
                  </a:lnTo>
                  <a:lnTo>
                    <a:pt x="655" y="263"/>
                  </a:lnTo>
                  <a:lnTo>
                    <a:pt x="665" y="263"/>
                  </a:lnTo>
                  <a:lnTo>
                    <a:pt x="675" y="261"/>
                  </a:lnTo>
                  <a:lnTo>
                    <a:pt x="686" y="261"/>
                  </a:lnTo>
                  <a:lnTo>
                    <a:pt x="696" y="258"/>
                  </a:lnTo>
                  <a:lnTo>
                    <a:pt x="709" y="258"/>
                  </a:lnTo>
                  <a:lnTo>
                    <a:pt x="717" y="256"/>
                  </a:lnTo>
                  <a:lnTo>
                    <a:pt x="728" y="256"/>
                  </a:lnTo>
                  <a:lnTo>
                    <a:pt x="738" y="253"/>
                  </a:lnTo>
                  <a:lnTo>
                    <a:pt x="748" y="250"/>
                  </a:lnTo>
                  <a:lnTo>
                    <a:pt x="756" y="248"/>
                  </a:lnTo>
                  <a:lnTo>
                    <a:pt x="767" y="248"/>
                  </a:lnTo>
                  <a:lnTo>
                    <a:pt x="775" y="245"/>
                  </a:lnTo>
                  <a:lnTo>
                    <a:pt x="785" y="243"/>
                  </a:lnTo>
                  <a:lnTo>
                    <a:pt x="793" y="240"/>
                  </a:lnTo>
                  <a:lnTo>
                    <a:pt x="803" y="240"/>
                  </a:lnTo>
                  <a:lnTo>
                    <a:pt x="811" y="237"/>
                  </a:lnTo>
                  <a:lnTo>
                    <a:pt x="819" y="235"/>
                  </a:lnTo>
                  <a:lnTo>
                    <a:pt x="827" y="232"/>
                  </a:lnTo>
                  <a:lnTo>
                    <a:pt x="835" y="229"/>
                  </a:lnTo>
                  <a:lnTo>
                    <a:pt x="840" y="227"/>
                  </a:lnTo>
                  <a:lnTo>
                    <a:pt x="848" y="224"/>
                  </a:lnTo>
                  <a:lnTo>
                    <a:pt x="855" y="222"/>
                  </a:lnTo>
                  <a:lnTo>
                    <a:pt x="861" y="219"/>
                  </a:lnTo>
                  <a:lnTo>
                    <a:pt x="866" y="216"/>
                  </a:lnTo>
                  <a:lnTo>
                    <a:pt x="874" y="214"/>
                  </a:lnTo>
                  <a:lnTo>
                    <a:pt x="884" y="209"/>
                  </a:lnTo>
                  <a:lnTo>
                    <a:pt x="895" y="201"/>
                  </a:lnTo>
                  <a:lnTo>
                    <a:pt x="905" y="196"/>
                  </a:lnTo>
                  <a:lnTo>
                    <a:pt x="915" y="190"/>
                  </a:lnTo>
                  <a:lnTo>
                    <a:pt x="923" y="185"/>
                  </a:lnTo>
                  <a:lnTo>
                    <a:pt x="929" y="177"/>
                  </a:lnTo>
                  <a:lnTo>
                    <a:pt x="934" y="172"/>
                  </a:lnTo>
                  <a:lnTo>
                    <a:pt x="942" y="167"/>
                  </a:lnTo>
                  <a:lnTo>
                    <a:pt x="944" y="162"/>
                  </a:lnTo>
                  <a:lnTo>
                    <a:pt x="949" y="154"/>
                  </a:lnTo>
                  <a:lnTo>
                    <a:pt x="949" y="149"/>
                  </a:lnTo>
                  <a:lnTo>
                    <a:pt x="952" y="143"/>
                  </a:lnTo>
                  <a:lnTo>
                    <a:pt x="952" y="138"/>
                  </a:lnTo>
                  <a:lnTo>
                    <a:pt x="952" y="133"/>
                  </a:lnTo>
                  <a:lnTo>
                    <a:pt x="952" y="128"/>
                  </a:lnTo>
                  <a:lnTo>
                    <a:pt x="952" y="123"/>
                  </a:lnTo>
                  <a:lnTo>
                    <a:pt x="949" y="112"/>
                  </a:lnTo>
                  <a:lnTo>
                    <a:pt x="947" y="104"/>
                  </a:lnTo>
                  <a:lnTo>
                    <a:pt x="942" y="94"/>
                  </a:lnTo>
                  <a:lnTo>
                    <a:pt x="934" y="86"/>
                  </a:lnTo>
                  <a:lnTo>
                    <a:pt x="926" y="78"/>
                  </a:lnTo>
                  <a:lnTo>
                    <a:pt x="918" y="70"/>
                  </a:lnTo>
                  <a:lnTo>
                    <a:pt x="913" y="68"/>
                  </a:lnTo>
                  <a:lnTo>
                    <a:pt x="908" y="65"/>
                  </a:lnTo>
                  <a:lnTo>
                    <a:pt x="900" y="60"/>
                  </a:lnTo>
                  <a:lnTo>
                    <a:pt x="895" y="57"/>
                  </a:lnTo>
                  <a:lnTo>
                    <a:pt x="889" y="55"/>
                  </a:lnTo>
                  <a:lnTo>
                    <a:pt x="884" y="52"/>
                  </a:lnTo>
                  <a:lnTo>
                    <a:pt x="876" y="49"/>
                  </a:lnTo>
                  <a:lnTo>
                    <a:pt x="871" y="49"/>
                  </a:lnTo>
                  <a:lnTo>
                    <a:pt x="863" y="44"/>
                  </a:lnTo>
                  <a:lnTo>
                    <a:pt x="855" y="44"/>
                  </a:lnTo>
                  <a:lnTo>
                    <a:pt x="850" y="42"/>
                  </a:lnTo>
                  <a:lnTo>
                    <a:pt x="842" y="42"/>
                  </a:lnTo>
                  <a:lnTo>
                    <a:pt x="835" y="39"/>
                  </a:lnTo>
                  <a:lnTo>
                    <a:pt x="829" y="39"/>
                  </a:lnTo>
                  <a:lnTo>
                    <a:pt x="822" y="39"/>
                  </a:lnTo>
                  <a:lnTo>
                    <a:pt x="814" y="39"/>
                  </a:lnTo>
                  <a:lnTo>
                    <a:pt x="76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2" name="Freeform 268"/>
            <p:cNvSpPr>
              <a:spLocks/>
            </p:cNvSpPr>
            <p:nvPr/>
          </p:nvSpPr>
          <p:spPr bwMode="auto">
            <a:xfrm>
              <a:off x="4609" y="3183"/>
              <a:ext cx="371" cy="199"/>
            </a:xfrm>
            <a:custGeom>
              <a:avLst/>
              <a:gdLst>
                <a:gd name="T0" fmla="*/ 0 w 371"/>
                <a:gd name="T1" fmla="*/ 0 h 199"/>
                <a:gd name="T2" fmla="*/ 358 w 371"/>
                <a:gd name="T3" fmla="*/ 21 h 199"/>
                <a:gd name="T4" fmla="*/ 371 w 371"/>
                <a:gd name="T5" fmla="*/ 183 h 199"/>
                <a:gd name="T6" fmla="*/ 230 w 371"/>
                <a:gd name="T7" fmla="*/ 199 h 199"/>
                <a:gd name="T8" fmla="*/ 11 w 371"/>
                <a:gd name="T9" fmla="*/ 193 h 199"/>
                <a:gd name="T10" fmla="*/ 0 w 371"/>
                <a:gd name="T11" fmla="*/ 0 h 199"/>
                <a:gd name="T12" fmla="*/ 0 w 371"/>
                <a:gd name="T13" fmla="*/ 0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1"/>
                <a:gd name="T22" fmla="*/ 0 h 199"/>
                <a:gd name="T23" fmla="*/ 371 w 371"/>
                <a:gd name="T24" fmla="*/ 199 h 1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1" h="199">
                  <a:moveTo>
                    <a:pt x="0" y="0"/>
                  </a:moveTo>
                  <a:lnTo>
                    <a:pt x="358" y="21"/>
                  </a:lnTo>
                  <a:lnTo>
                    <a:pt x="371" y="183"/>
                  </a:lnTo>
                  <a:lnTo>
                    <a:pt x="230" y="199"/>
                  </a:lnTo>
                  <a:lnTo>
                    <a:pt x="11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3" name="Freeform 269"/>
            <p:cNvSpPr>
              <a:spLocks/>
            </p:cNvSpPr>
            <p:nvPr/>
          </p:nvSpPr>
          <p:spPr bwMode="auto">
            <a:xfrm>
              <a:off x="4609" y="3144"/>
              <a:ext cx="402" cy="274"/>
            </a:xfrm>
            <a:custGeom>
              <a:avLst/>
              <a:gdLst>
                <a:gd name="T0" fmla="*/ 39 w 402"/>
                <a:gd name="T1" fmla="*/ 3 h 274"/>
                <a:gd name="T2" fmla="*/ 66 w 402"/>
                <a:gd name="T3" fmla="*/ 11 h 274"/>
                <a:gd name="T4" fmla="*/ 89 w 402"/>
                <a:gd name="T5" fmla="*/ 16 h 274"/>
                <a:gd name="T6" fmla="*/ 123 w 402"/>
                <a:gd name="T7" fmla="*/ 21 h 274"/>
                <a:gd name="T8" fmla="*/ 154 w 402"/>
                <a:gd name="T9" fmla="*/ 24 h 274"/>
                <a:gd name="T10" fmla="*/ 178 w 402"/>
                <a:gd name="T11" fmla="*/ 26 h 274"/>
                <a:gd name="T12" fmla="*/ 201 w 402"/>
                <a:gd name="T13" fmla="*/ 29 h 274"/>
                <a:gd name="T14" fmla="*/ 227 w 402"/>
                <a:gd name="T15" fmla="*/ 29 h 274"/>
                <a:gd name="T16" fmla="*/ 253 w 402"/>
                <a:gd name="T17" fmla="*/ 32 h 274"/>
                <a:gd name="T18" fmla="*/ 293 w 402"/>
                <a:gd name="T19" fmla="*/ 32 h 274"/>
                <a:gd name="T20" fmla="*/ 324 w 402"/>
                <a:gd name="T21" fmla="*/ 29 h 274"/>
                <a:gd name="T22" fmla="*/ 355 w 402"/>
                <a:gd name="T23" fmla="*/ 26 h 274"/>
                <a:gd name="T24" fmla="*/ 387 w 402"/>
                <a:gd name="T25" fmla="*/ 24 h 274"/>
                <a:gd name="T26" fmla="*/ 394 w 402"/>
                <a:gd name="T27" fmla="*/ 253 h 274"/>
                <a:gd name="T28" fmla="*/ 366 w 402"/>
                <a:gd name="T29" fmla="*/ 261 h 274"/>
                <a:gd name="T30" fmla="*/ 332 w 402"/>
                <a:gd name="T31" fmla="*/ 269 h 274"/>
                <a:gd name="T32" fmla="*/ 295 w 402"/>
                <a:gd name="T33" fmla="*/ 272 h 274"/>
                <a:gd name="T34" fmla="*/ 269 w 402"/>
                <a:gd name="T35" fmla="*/ 274 h 274"/>
                <a:gd name="T36" fmla="*/ 238 w 402"/>
                <a:gd name="T37" fmla="*/ 274 h 274"/>
                <a:gd name="T38" fmla="*/ 201 w 402"/>
                <a:gd name="T39" fmla="*/ 274 h 274"/>
                <a:gd name="T40" fmla="*/ 165 w 402"/>
                <a:gd name="T41" fmla="*/ 272 h 274"/>
                <a:gd name="T42" fmla="*/ 123 w 402"/>
                <a:gd name="T43" fmla="*/ 269 h 274"/>
                <a:gd name="T44" fmla="*/ 76 w 402"/>
                <a:gd name="T45" fmla="*/ 264 h 274"/>
                <a:gd name="T46" fmla="*/ 26 w 402"/>
                <a:gd name="T47" fmla="*/ 256 h 274"/>
                <a:gd name="T48" fmla="*/ 13 w 402"/>
                <a:gd name="T49" fmla="*/ 191 h 274"/>
                <a:gd name="T50" fmla="*/ 32 w 402"/>
                <a:gd name="T51" fmla="*/ 199 h 274"/>
                <a:gd name="T52" fmla="*/ 58 w 402"/>
                <a:gd name="T53" fmla="*/ 209 h 274"/>
                <a:gd name="T54" fmla="*/ 89 w 402"/>
                <a:gd name="T55" fmla="*/ 217 h 274"/>
                <a:gd name="T56" fmla="*/ 113 w 402"/>
                <a:gd name="T57" fmla="*/ 222 h 274"/>
                <a:gd name="T58" fmla="*/ 136 w 402"/>
                <a:gd name="T59" fmla="*/ 225 h 274"/>
                <a:gd name="T60" fmla="*/ 162 w 402"/>
                <a:gd name="T61" fmla="*/ 230 h 274"/>
                <a:gd name="T62" fmla="*/ 188 w 402"/>
                <a:gd name="T63" fmla="*/ 230 h 274"/>
                <a:gd name="T64" fmla="*/ 220 w 402"/>
                <a:gd name="T65" fmla="*/ 230 h 274"/>
                <a:gd name="T66" fmla="*/ 251 w 402"/>
                <a:gd name="T67" fmla="*/ 230 h 274"/>
                <a:gd name="T68" fmla="*/ 287 w 402"/>
                <a:gd name="T69" fmla="*/ 225 h 274"/>
                <a:gd name="T70" fmla="*/ 321 w 402"/>
                <a:gd name="T71" fmla="*/ 217 h 274"/>
                <a:gd name="T72" fmla="*/ 350 w 402"/>
                <a:gd name="T73" fmla="*/ 209 h 274"/>
                <a:gd name="T74" fmla="*/ 353 w 402"/>
                <a:gd name="T75" fmla="*/ 183 h 274"/>
                <a:gd name="T76" fmla="*/ 353 w 402"/>
                <a:gd name="T77" fmla="*/ 159 h 274"/>
                <a:gd name="T78" fmla="*/ 353 w 402"/>
                <a:gd name="T79" fmla="*/ 136 h 274"/>
                <a:gd name="T80" fmla="*/ 350 w 402"/>
                <a:gd name="T81" fmla="*/ 105 h 274"/>
                <a:gd name="T82" fmla="*/ 350 w 402"/>
                <a:gd name="T83" fmla="*/ 76 h 274"/>
                <a:gd name="T84" fmla="*/ 337 w 402"/>
                <a:gd name="T85" fmla="*/ 76 h 274"/>
                <a:gd name="T86" fmla="*/ 316 w 402"/>
                <a:gd name="T87" fmla="*/ 79 h 274"/>
                <a:gd name="T88" fmla="*/ 282 w 402"/>
                <a:gd name="T89" fmla="*/ 81 h 274"/>
                <a:gd name="T90" fmla="*/ 248 w 402"/>
                <a:gd name="T91" fmla="*/ 84 h 274"/>
                <a:gd name="T92" fmla="*/ 222 w 402"/>
                <a:gd name="T93" fmla="*/ 84 h 274"/>
                <a:gd name="T94" fmla="*/ 196 w 402"/>
                <a:gd name="T95" fmla="*/ 81 h 274"/>
                <a:gd name="T96" fmla="*/ 167 w 402"/>
                <a:gd name="T97" fmla="*/ 81 h 274"/>
                <a:gd name="T98" fmla="*/ 139 w 402"/>
                <a:gd name="T99" fmla="*/ 81 h 274"/>
                <a:gd name="T100" fmla="*/ 110 w 402"/>
                <a:gd name="T101" fmla="*/ 76 h 274"/>
                <a:gd name="T102" fmla="*/ 79 w 402"/>
                <a:gd name="T103" fmla="*/ 73 h 274"/>
                <a:gd name="T104" fmla="*/ 45 w 402"/>
                <a:gd name="T105" fmla="*/ 71 h 274"/>
                <a:gd name="T106" fmla="*/ 26 w 402"/>
                <a:gd name="T107" fmla="*/ 0 h 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2"/>
                <a:gd name="T163" fmla="*/ 0 h 274"/>
                <a:gd name="T164" fmla="*/ 402 w 402"/>
                <a:gd name="T165" fmla="*/ 274 h 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2" h="274">
                  <a:moveTo>
                    <a:pt x="26" y="0"/>
                  </a:moveTo>
                  <a:lnTo>
                    <a:pt x="29" y="0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5" y="6"/>
                  </a:lnTo>
                  <a:lnTo>
                    <a:pt x="53" y="8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1" y="13"/>
                  </a:lnTo>
                  <a:lnTo>
                    <a:pt x="79" y="13"/>
                  </a:lnTo>
                  <a:lnTo>
                    <a:pt x="84" y="16"/>
                  </a:lnTo>
                  <a:lnTo>
                    <a:pt x="89" y="16"/>
                  </a:lnTo>
                  <a:lnTo>
                    <a:pt x="97" y="16"/>
                  </a:lnTo>
                  <a:lnTo>
                    <a:pt x="105" y="19"/>
                  </a:lnTo>
                  <a:lnTo>
                    <a:pt x="113" y="21"/>
                  </a:lnTo>
                  <a:lnTo>
                    <a:pt x="123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2" y="24"/>
                  </a:lnTo>
                  <a:lnTo>
                    <a:pt x="154" y="24"/>
                  </a:lnTo>
                  <a:lnTo>
                    <a:pt x="160" y="26"/>
                  </a:lnTo>
                  <a:lnTo>
                    <a:pt x="167" y="26"/>
                  </a:lnTo>
                  <a:lnTo>
                    <a:pt x="173" y="26"/>
                  </a:lnTo>
                  <a:lnTo>
                    <a:pt x="178" y="26"/>
                  </a:lnTo>
                  <a:lnTo>
                    <a:pt x="183" y="26"/>
                  </a:lnTo>
                  <a:lnTo>
                    <a:pt x="191" y="29"/>
                  </a:lnTo>
                  <a:lnTo>
                    <a:pt x="199" y="29"/>
                  </a:lnTo>
                  <a:lnTo>
                    <a:pt x="201" y="29"/>
                  </a:lnTo>
                  <a:lnTo>
                    <a:pt x="209" y="29"/>
                  </a:lnTo>
                  <a:lnTo>
                    <a:pt x="214" y="29"/>
                  </a:lnTo>
                  <a:lnTo>
                    <a:pt x="222" y="29"/>
                  </a:lnTo>
                  <a:lnTo>
                    <a:pt x="227" y="29"/>
                  </a:lnTo>
                  <a:lnTo>
                    <a:pt x="233" y="29"/>
                  </a:lnTo>
                  <a:lnTo>
                    <a:pt x="238" y="29"/>
                  </a:lnTo>
                  <a:lnTo>
                    <a:pt x="243" y="32"/>
                  </a:lnTo>
                  <a:lnTo>
                    <a:pt x="253" y="32"/>
                  </a:lnTo>
                  <a:lnTo>
                    <a:pt x="264" y="32"/>
                  </a:lnTo>
                  <a:lnTo>
                    <a:pt x="274" y="32"/>
                  </a:lnTo>
                  <a:lnTo>
                    <a:pt x="285" y="32"/>
                  </a:lnTo>
                  <a:lnTo>
                    <a:pt x="293" y="32"/>
                  </a:lnTo>
                  <a:lnTo>
                    <a:pt x="300" y="32"/>
                  </a:lnTo>
                  <a:lnTo>
                    <a:pt x="308" y="32"/>
                  </a:lnTo>
                  <a:lnTo>
                    <a:pt x="316" y="32"/>
                  </a:lnTo>
                  <a:lnTo>
                    <a:pt x="324" y="29"/>
                  </a:lnTo>
                  <a:lnTo>
                    <a:pt x="329" y="29"/>
                  </a:lnTo>
                  <a:lnTo>
                    <a:pt x="337" y="29"/>
                  </a:lnTo>
                  <a:lnTo>
                    <a:pt x="345" y="29"/>
                  </a:lnTo>
                  <a:lnTo>
                    <a:pt x="355" y="26"/>
                  </a:lnTo>
                  <a:lnTo>
                    <a:pt x="363" y="26"/>
                  </a:lnTo>
                  <a:lnTo>
                    <a:pt x="371" y="26"/>
                  </a:lnTo>
                  <a:lnTo>
                    <a:pt x="379" y="24"/>
                  </a:lnTo>
                  <a:lnTo>
                    <a:pt x="387" y="24"/>
                  </a:lnTo>
                  <a:lnTo>
                    <a:pt x="389" y="24"/>
                  </a:lnTo>
                  <a:lnTo>
                    <a:pt x="402" y="251"/>
                  </a:lnTo>
                  <a:lnTo>
                    <a:pt x="400" y="251"/>
                  </a:lnTo>
                  <a:lnTo>
                    <a:pt x="394" y="253"/>
                  </a:lnTo>
                  <a:lnTo>
                    <a:pt x="389" y="256"/>
                  </a:lnTo>
                  <a:lnTo>
                    <a:pt x="379" y="259"/>
                  </a:lnTo>
                  <a:lnTo>
                    <a:pt x="371" y="261"/>
                  </a:lnTo>
                  <a:lnTo>
                    <a:pt x="366" y="261"/>
                  </a:lnTo>
                  <a:lnTo>
                    <a:pt x="358" y="264"/>
                  </a:lnTo>
                  <a:lnTo>
                    <a:pt x="350" y="264"/>
                  </a:lnTo>
                  <a:lnTo>
                    <a:pt x="340" y="266"/>
                  </a:lnTo>
                  <a:lnTo>
                    <a:pt x="332" y="269"/>
                  </a:lnTo>
                  <a:lnTo>
                    <a:pt x="319" y="269"/>
                  </a:lnTo>
                  <a:lnTo>
                    <a:pt x="311" y="272"/>
                  </a:lnTo>
                  <a:lnTo>
                    <a:pt x="303" y="272"/>
                  </a:lnTo>
                  <a:lnTo>
                    <a:pt x="295" y="272"/>
                  </a:lnTo>
                  <a:lnTo>
                    <a:pt x="290" y="272"/>
                  </a:lnTo>
                  <a:lnTo>
                    <a:pt x="282" y="272"/>
                  </a:lnTo>
                  <a:lnTo>
                    <a:pt x="277" y="272"/>
                  </a:lnTo>
                  <a:lnTo>
                    <a:pt x="269" y="274"/>
                  </a:lnTo>
                  <a:lnTo>
                    <a:pt x="261" y="274"/>
                  </a:lnTo>
                  <a:lnTo>
                    <a:pt x="253" y="274"/>
                  </a:lnTo>
                  <a:lnTo>
                    <a:pt x="246" y="274"/>
                  </a:lnTo>
                  <a:lnTo>
                    <a:pt x="238" y="274"/>
                  </a:lnTo>
                  <a:lnTo>
                    <a:pt x="230" y="274"/>
                  </a:lnTo>
                  <a:lnTo>
                    <a:pt x="222" y="274"/>
                  </a:lnTo>
                  <a:lnTo>
                    <a:pt x="212" y="274"/>
                  </a:lnTo>
                  <a:lnTo>
                    <a:pt x="201" y="274"/>
                  </a:lnTo>
                  <a:lnTo>
                    <a:pt x="193" y="274"/>
                  </a:lnTo>
                  <a:lnTo>
                    <a:pt x="186" y="274"/>
                  </a:lnTo>
                  <a:lnTo>
                    <a:pt x="175" y="272"/>
                  </a:lnTo>
                  <a:lnTo>
                    <a:pt x="165" y="272"/>
                  </a:lnTo>
                  <a:lnTo>
                    <a:pt x="154" y="269"/>
                  </a:lnTo>
                  <a:lnTo>
                    <a:pt x="144" y="269"/>
                  </a:lnTo>
                  <a:lnTo>
                    <a:pt x="133" y="269"/>
                  </a:lnTo>
                  <a:lnTo>
                    <a:pt x="123" y="269"/>
                  </a:lnTo>
                  <a:lnTo>
                    <a:pt x="110" y="266"/>
                  </a:lnTo>
                  <a:lnTo>
                    <a:pt x="99" y="266"/>
                  </a:lnTo>
                  <a:lnTo>
                    <a:pt x="89" y="264"/>
                  </a:lnTo>
                  <a:lnTo>
                    <a:pt x="76" y="264"/>
                  </a:lnTo>
                  <a:lnTo>
                    <a:pt x="66" y="261"/>
                  </a:lnTo>
                  <a:lnTo>
                    <a:pt x="53" y="261"/>
                  </a:lnTo>
                  <a:lnTo>
                    <a:pt x="39" y="256"/>
                  </a:lnTo>
                  <a:lnTo>
                    <a:pt x="26" y="256"/>
                  </a:lnTo>
                  <a:lnTo>
                    <a:pt x="13" y="253"/>
                  </a:lnTo>
                  <a:lnTo>
                    <a:pt x="0" y="251"/>
                  </a:lnTo>
                  <a:lnTo>
                    <a:pt x="11" y="191"/>
                  </a:lnTo>
                  <a:lnTo>
                    <a:pt x="13" y="191"/>
                  </a:lnTo>
                  <a:lnTo>
                    <a:pt x="19" y="193"/>
                  </a:lnTo>
                  <a:lnTo>
                    <a:pt x="21" y="193"/>
                  </a:lnTo>
                  <a:lnTo>
                    <a:pt x="24" y="196"/>
                  </a:lnTo>
                  <a:lnTo>
                    <a:pt x="32" y="199"/>
                  </a:lnTo>
                  <a:lnTo>
                    <a:pt x="37" y="201"/>
                  </a:lnTo>
                  <a:lnTo>
                    <a:pt x="42" y="204"/>
                  </a:lnTo>
                  <a:lnTo>
                    <a:pt x="50" y="204"/>
                  </a:lnTo>
                  <a:lnTo>
                    <a:pt x="58" y="209"/>
                  </a:lnTo>
                  <a:lnTo>
                    <a:pt x="66" y="212"/>
                  </a:lnTo>
                  <a:lnTo>
                    <a:pt x="73" y="214"/>
                  </a:lnTo>
                  <a:lnTo>
                    <a:pt x="84" y="217"/>
                  </a:lnTo>
                  <a:lnTo>
                    <a:pt x="89" y="217"/>
                  </a:lnTo>
                  <a:lnTo>
                    <a:pt x="94" y="219"/>
                  </a:lnTo>
                  <a:lnTo>
                    <a:pt x="99" y="219"/>
                  </a:lnTo>
                  <a:lnTo>
                    <a:pt x="107" y="222"/>
                  </a:lnTo>
                  <a:lnTo>
                    <a:pt x="113" y="222"/>
                  </a:lnTo>
                  <a:lnTo>
                    <a:pt x="118" y="222"/>
                  </a:lnTo>
                  <a:lnTo>
                    <a:pt x="123" y="225"/>
                  </a:lnTo>
                  <a:lnTo>
                    <a:pt x="128" y="225"/>
                  </a:lnTo>
                  <a:lnTo>
                    <a:pt x="136" y="225"/>
                  </a:lnTo>
                  <a:lnTo>
                    <a:pt x="141" y="227"/>
                  </a:lnTo>
                  <a:lnTo>
                    <a:pt x="149" y="227"/>
                  </a:lnTo>
                  <a:lnTo>
                    <a:pt x="154" y="230"/>
                  </a:lnTo>
                  <a:lnTo>
                    <a:pt x="162" y="230"/>
                  </a:lnTo>
                  <a:lnTo>
                    <a:pt x="167" y="230"/>
                  </a:lnTo>
                  <a:lnTo>
                    <a:pt x="175" y="230"/>
                  </a:lnTo>
                  <a:lnTo>
                    <a:pt x="183" y="230"/>
                  </a:lnTo>
                  <a:lnTo>
                    <a:pt x="188" y="230"/>
                  </a:lnTo>
                  <a:lnTo>
                    <a:pt x="199" y="230"/>
                  </a:lnTo>
                  <a:lnTo>
                    <a:pt x="204" y="230"/>
                  </a:lnTo>
                  <a:lnTo>
                    <a:pt x="212" y="232"/>
                  </a:lnTo>
                  <a:lnTo>
                    <a:pt x="220" y="230"/>
                  </a:lnTo>
                  <a:lnTo>
                    <a:pt x="227" y="230"/>
                  </a:lnTo>
                  <a:lnTo>
                    <a:pt x="235" y="230"/>
                  </a:lnTo>
                  <a:lnTo>
                    <a:pt x="243" y="230"/>
                  </a:lnTo>
                  <a:lnTo>
                    <a:pt x="251" y="230"/>
                  </a:lnTo>
                  <a:lnTo>
                    <a:pt x="261" y="227"/>
                  </a:lnTo>
                  <a:lnTo>
                    <a:pt x="269" y="227"/>
                  </a:lnTo>
                  <a:lnTo>
                    <a:pt x="277" y="227"/>
                  </a:lnTo>
                  <a:lnTo>
                    <a:pt x="287" y="225"/>
                  </a:lnTo>
                  <a:lnTo>
                    <a:pt x="295" y="225"/>
                  </a:lnTo>
                  <a:lnTo>
                    <a:pt x="303" y="222"/>
                  </a:lnTo>
                  <a:lnTo>
                    <a:pt x="311" y="219"/>
                  </a:lnTo>
                  <a:lnTo>
                    <a:pt x="321" y="217"/>
                  </a:lnTo>
                  <a:lnTo>
                    <a:pt x="329" y="217"/>
                  </a:lnTo>
                  <a:lnTo>
                    <a:pt x="340" y="214"/>
                  </a:lnTo>
                  <a:lnTo>
                    <a:pt x="350" y="212"/>
                  </a:lnTo>
                  <a:lnTo>
                    <a:pt x="350" y="209"/>
                  </a:lnTo>
                  <a:lnTo>
                    <a:pt x="353" y="204"/>
                  </a:lnTo>
                  <a:lnTo>
                    <a:pt x="353" y="196"/>
                  </a:lnTo>
                  <a:lnTo>
                    <a:pt x="355" y="188"/>
                  </a:lnTo>
                  <a:lnTo>
                    <a:pt x="353" y="183"/>
                  </a:lnTo>
                  <a:lnTo>
                    <a:pt x="353" y="178"/>
                  </a:lnTo>
                  <a:lnTo>
                    <a:pt x="353" y="172"/>
                  </a:lnTo>
                  <a:lnTo>
                    <a:pt x="353" y="167"/>
                  </a:lnTo>
                  <a:lnTo>
                    <a:pt x="353" y="159"/>
                  </a:lnTo>
                  <a:lnTo>
                    <a:pt x="353" y="154"/>
                  </a:lnTo>
                  <a:lnTo>
                    <a:pt x="353" y="149"/>
                  </a:lnTo>
                  <a:lnTo>
                    <a:pt x="353" y="141"/>
                  </a:lnTo>
                  <a:lnTo>
                    <a:pt x="353" y="136"/>
                  </a:lnTo>
                  <a:lnTo>
                    <a:pt x="353" y="128"/>
                  </a:lnTo>
                  <a:lnTo>
                    <a:pt x="350" y="123"/>
                  </a:lnTo>
                  <a:lnTo>
                    <a:pt x="350" y="118"/>
                  </a:lnTo>
                  <a:lnTo>
                    <a:pt x="350" y="105"/>
                  </a:lnTo>
                  <a:lnTo>
                    <a:pt x="350" y="97"/>
                  </a:lnTo>
                  <a:lnTo>
                    <a:pt x="350" y="86"/>
                  </a:lnTo>
                  <a:lnTo>
                    <a:pt x="350" y="81"/>
                  </a:lnTo>
                  <a:lnTo>
                    <a:pt x="350" y="76"/>
                  </a:lnTo>
                  <a:lnTo>
                    <a:pt x="347" y="76"/>
                  </a:lnTo>
                  <a:lnTo>
                    <a:pt x="342" y="76"/>
                  </a:lnTo>
                  <a:lnTo>
                    <a:pt x="337" y="76"/>
                  </a:lnTo>
                  <a:lnTo>
                    <a:pt x="334" y="76"/>
                  </a:lnTo>
                  <a:lnTo>
                    <a:pt x="327" y="76"/>
                  </a:lnTo>
                  <a:lnTo>
                    <a:pt x="321" y="79"/>
                  </a:lnTo>
                  <a:lnTo>
                    <a:pt x="316" y="79"/>
                  </a:lnTo>
                  <a:lnTo>
                    <a:pt x="308" y="79"/>
                  </a:lnTo>
                  <a:lnTo>
                    <a:pt x="300" y="79"/>
                  </a:lnTo>
                  <a:lnTo>
                    <a:pt x="293" y="81"/>
                  </a:lnTo>
                  <a:lnTo>
                    <a:pt x="282" y="81"/>
                  </a:lnTo>
                  <a:lnTo>
                    <a:pt x="272" y="81"/>
                  </a:lnTo>
                  <a:lnTo>
                    <a:pt x="261" y="81"/>
                  </a:lnTo>
                  <a:lnTo>
                    <a:pt x="253" y="84"/>
                  </a:lnTo>
                  <a:lnTo>
                    <a:pt x="248" y="84"/>
                  </a:lnTo>
                  <a:lnTo>
                    <a:pt x="240" y="84"/>
                  </a:lnTo>
                  <a:lnTo>
                    <a:pt x="235" y="84"/>
                  </a:lnTo>
                  <a:lnTo>
                    <a:pt x="227" y="84"/>
                  </a:lnTo>
                  <a:lnTo>
                    <a:pt x="222" y="84"/>
                  </a:lnTo>
                  <a:lnTo>
                    <a:pt x="217" y="84"/>
                  </a:lnTo>
                  <a:lnTo>
                    <a:pt x="209" y="84"/>
                  </a:lnTo>
                  <a:lnTo>
                    <a:pt x="204" y="84"/>
                  </a:lnTo>
                  <a:lnTo>
                    <a:pt x="196" y="81"/>
                  </a:lnTo>
                  <a:lnTo>
                    <a:pt x="188" y="81"/>
                  </a:lnTo>
                  <a:lnTo>
                    <a:pt x="183" y="81"/>
                  </a:lnTo>
                  <a:lnTo>
                    <a:pt x="175" y="81"/>
                  </a:lnTo>
                  <a:lnTo>
                    <a:pt x="167" y="81"/>
                  </a:lnTo>
                  <a:lnTo>
                    <a:pt x="162" y="81"/>
                  </a:lnTo>
                  <a:lnTo>
                    <a:pt x="154" y="81"/>
                  </a:lnTo>
                  <a:lnTo>
                    <a:pt x="149" y="81"/>
                  </a:lnTo>
                  <a:lnTo>
                    <a:pt x="139" y="81"/>
                  </a:lnTo>
                  <a:lnTo>
                    <a:pt x="133" y="79"/>
                  </a:lnTo>
                  <a:lnTo>
                    <a:pt x="123" y="79"/>
                  </a:lnTo>
                  <a:lnTo>
                    <a:pt x="118" y="79"/>
                  </a:lnTo>
                  <a:lnTo>
                    <a:pt x="110" y="76"/>
                  </a:lnTo>
                  <a:lnTo>
                    <a:pt x="102" y="76"/>
                  </a:lnTo>
                  <a:lnTo>
                    <a:pt x="94" y="76"/>
                  </a:lnTo>
                  <a:lnTo>
                    <a:pt x="86" y="76"/>
                  </a:lnTo>
                  <a:lnTo>
                    <a:pt x="79" y="73"/>
                  </a:lnTo>
                  <a:lnTo>
                    <a:pt x="71" y="73"/>
                  </a:lnTo>
                  <a:lnTo>
                    <a:pt x="60" y="71"/>
                  </a:lnTo>
                  <a:lnTo>
                    <a:pt x="55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29" y="68"/>
                  </a:lnTo>
                  <a:lnTo>
                    <a:pt x="21" y="6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4" name="Freeform 270"/>
            <p:cNvSpPr>
              <a:spLocks/>
            </p:cNvSpPr>
            <p:nvPr/>
          </p:nvSpPr>
          <p:spPr bwMode="auto">
            <a:xfrm>
              <a:off x="4591" y="2724"/>
              <a:ext cx="566" cy="968"/>
            </a:xfrm>
            <a:custGeom>
              <a:avLst/>
              <a:gdLst>
                <a:gd name="T0" fmla="*/ 120 w 566"/>
                <a:gd name="T1" fmla="*/ 71 h 968"/>
                <a:gd name="T2" fmla="*/ 68 w 566"/>
                <a:gd name="T3" fmla="*/ 99 h 968"/>
                <a:gd name="T4" fmla="*/ 18 w 566"/>
                <a:gd name="T5" fmla="*/ 157 h 968"/>
                <a:gd name="T6" fmla="*/ 10 w 566"/>
                <a:gd name="T7" fmla="*/ 209 h 968"/>
                <a:gd name="T8" fmla="*/ 5 w 566"/>
                <a:gd name="T9" fmla="*/ 282 h 968"/>
                <a:gd name="T10" fmla="*/ 3 w 566"/>
                <a:gd name="T11" fmla="*/ 376 h 968"/>
                <a:gd name="T12" fmla="*/ 3 w 566"/>
                <a:gd name="T13" fmla="*/ 483 h 968"/>
                <a:gd name="T14" fmla="*/ 0 w 566"/>
                <a:gd name="T15" fmla="*/ 590 h 968"/>
                <a:gd name="T16" fmla="*/ 0 w 566"/>
                <a:gd name="T17" fmla="*/ 686 h 968"/>
                <a:gd name="T18" fmla="*/ 0 w 566"/>
                <a:gd name="T19" fmla="*/ 770 h 968"/>
                <a:gd name="T20" fmla="*/ 0 w 566"/>
                <a:gd name="T21" fmla="*/ 825 h 968"/>
                <a:gd name="T22" fmla="*/ 5 w 566"/>
                <a:gd name="T23" fmla="*/ 859 h 968"/>
                <a:gd name="T24" fmla="*/ 52 w 566"/>
                <a:gd name="T25" fmla="*/ 908 h 968"/>
                <a:gd name="T26" fmla="*/ 104 w 566"/>
                <a:gd name="T27" fmla="*/ 937 h 968"/>
                <a:gd name="T28" fmla="*/ 151 w 566"/>
                <a:gd name="T29" fmla="*/ 952 h 968"/>
                <a:gd name="T30" fmla="*/ 211 w 566"/>
                <a:gd name="T31" fmla="*/ 963 h 968"/>
                <a:gd name="T32" fmla="*/ 285 w 566"/>
                <a:gd name="T33" fmla="*/ 968 h 968"/>
                <a:gd name="T34" fmla="*/ 355 w 566"/>
                <a:gd name="T35" fmla="*/ 963 h 968"/>
                <a:gd name="T36" fmla="*/ 415 w 566"/>
                <a:gd name="T37" fmla="*/ 952 h 968"/>
                <a:gd name="T38" fmla="*/ 459 w 566"/>
                <a:gd name="T39" fmla="*/ 934 h 968"/>
                <a:gd name="T40" fmla="*/ 514 w 566"/>
                <a:gd name="T41" fmla="*/ 903 h 968"/>
                <a:gd name="T42" fmla="*/ 556 w 566"/>
                <a:gd name="T43" fmla="*/ 848 h 968"/>
                <a:gd name="T44" fmla="*/ 564 w 566"/>
                <a:gd name="T45" fmla="*/ 167 h 968"/>
                <a:gd name="T46" fmla="*/ 522 w 566"/>
                <a:gd name="T47" fmla="*/ 110 h 968"/>
                <a:gd name="T48" fmla="*/ 472 w 566"/>
                <a:gd name="T49" fmla="*/ 76 h 968"/>
                <a:gd name="T50" fmla="*/ 352 w 566"/>
                <a:gd name="T51" fmla="*/ 13 h 968"/>
                <a:gd name="T52" fmla="*/ 345 w 566"/>
                <a:gd name="T53" fmla="*/ 55 h 968"/>
                <a:gd name="T54" fmla="*/ 373 w 566"/>
                <a:gd name="T55" fmla="*/ 94 h 968"/>
                <a:gd name="T56" fmla="*/ 438 w 566"/>
                <a:gd name="T57" fmla="*/ 120 h 968"/>
                <a:gd name="T58" fmla="*/ 488 w 566"/>
                <a:gd name="T59" fmla="*/ 159 h 968"/>
                <a:gd name="T60" fmla="*/ 506 w 566"/>
                <a:gd name="T61" fmla="*/ 201 h 968"/>
                <a:gd name="T62" fmla="*/ 512 w 566"/>
                <a:gd name="T63" fmla="*/ 256 h 968"/>
                <a:gd name="T64" fmla="*/ 512 w 566"/>
                <a:gd name="T65" fmla="*/ 334 h 968"/>
                <a:gd name="T66" fmla="*/ 512 w 566"/>
                <a:gd name="T67" fmla="*/ 426 h 968"/>
                <a:gd name="T68" fmla="*/ 512 w 566"/>
                <a:gd name="T69" fmla="*/ 522 h 968"/>
                <a:gd name="T70" fmla="*/ 506 w 566"/>
                <a:gd name="T71" fmla="*/ 619 h 968"/>
                <a:gd name="T72" fmla="*/ 501 w 566"/>
                <a:gd name="T73" fmla="*/ 705 h 968"/>
                <a:gd name="T74" fmla="*/ 498 w 566"/>
                <a:gd name="T75" fmla="*/ 775 h 968"/>
                <a:gd name="T76" fmla="*/ 496 w 566"/>
                <a:gd name="T77" fmla="*/ 825 h 968"/>
                <a:gd name="T78" fmla="*/ 467 w 566"/>
                <a:gd name="T79" fmla="*/ 853 h 968"/>
                <a:gd name="T80" fmla="*/ 423 w 566"/>
                <a:gd name="T81" fmla="*/ 879 h 968"/>
                <a:gd name="T82" fmla="*/ 368 w 566"/>
                <a:gd name="T83" fmla="*/ 900 h 968"/>
                <a:gd name="T84" fmla="*/ 324 w 566"/>
                <a:gd name="T85" fmla="*/ 906 h 968"/>
                <a:gd name="T86" fmla="*/ 279 w 566"/>
                <a:gd name="T87" fmla="*/ 906 h 968"/>
                <a:gd name="T88" fmla="*/ 230 w 566"/>
                <a:gd name="T89" fmla="*/ 900 h 968"/>
                <a:gd name="T90" fmla="*/ 178 w 566"/>
                <a:gd name="T91" fmla="*/ 890 h 968"/>
                <a:gd name="T92" fmla="*/ 117 w 566"/>
                <a:gd name="T93" fmla="*/ 866 h 968"/>
                <a:gd name="T94" fmla="*/ 76 w 566"/>
                <a:gd name="T95" fmla="*/ 838 h 968"/>
                <a:gd name="T96" fmla="*/ 65 w 566"/>
                <a:gd name="T97" fmla="*/ 806 h 968"/>
                <a:gd name="T98" fmla="*/ 63 w 566"/>
                <a:gd name="T99" fmla="*/ 754 h 968"/>
                <a:gd name="T100" fmla="*/ 60 w 566"/>
                <a:gd name="T101" fmla="*/ 676 h 968"/>
                <a:gd name="T102" fmla="*/ 60 w 566"/>
                <a:gd name="T103" fmla="*/ 585 h 968"/>
                <a:gd name="T104" fmla="*/ 60 w 566"/>
                <a:gd name="T105" fmla="*/ 486 h 968"/>
                <a:gd name="T106" fmla="*/ 60 w 566"/>
                <a:gd name="T107" fmla="*/ 389 h 968"/>
                <a:gd name="T108" fmla="*/ 60 w 566"/>
                <a:gd name="T109" fmla="*/ 303 h 968"/>
                <a:gd name="T110" fmla="*/ 63 w 566"/>
                <a:gd name="T111" fmla="*/ 235 h 968"/>
                <a:gd name="T112" fmla="*/ 76 w 566"/>
                <a:gd name="T113" fmla="*/ 183 h 968"/>
                <a:gd name="T114" fmla="*/ 138 w 566"/>
                <a:gd name="T115" fmla="*/ 131 h 968"/>
                <a:gd name="T116" fmla="*/ 201 w 566"/>
                <a:gd name="T117" fmla="*/ 97 h 968"/>
                <a:gd name="T118" fmla="*/ 222 w 566"/>
                <a:gd name="T119" fmla="*/ 52 h 968"/>
                <a:gd name="T120" fmla="*/ 222 w 566"/>
                <a:gd name="T121" fmla="*/ 16 h 9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6"/>
                <a:gd name="T184" fmla="*/ 0 h 968"/>
                <a:gd name="T185" fmla="*/ 566 w 566"/>
                <a:gd name="T186" fmla="*/ 968 h 9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6" h="968">
                  <a:moveTo>
                    <a:pt x="151" y="13"/>
                  </a:moveTo>
                  <a:lnTo>
                    <a:pt x="149" y="60"/>
                  </a:lnTo>
                  <a:lnTo>
                    <a:pt x="146" y="60"/>
                  </a:lnTo>
                  <a:lnTo>
                    <a:pt x="144" y="63"/>
                  </a:lnTo>
                  <a:lnTo>
                    <a:pt x="138" y="65"/>
                  </a:lnTo>
                  <a:lnTo>
                    <a:pt x="131" y="68"/>
                  </a:lnTo>
                  <a:lnTo>
                    <a:pt x="120" y="71"/>
                  </a:lnTo>
                  <a:lnTo>
                    <a:pt x="112" y="76"/>
                  </a:lnTo>
                  <a:lnTo>
                    <a:pt x="102" y="81"/>
                  </a:lnTo>
                  <a:lnTo>
                    <a:pt x="91" y="86"/>
                  </a:lnTo>
                  <a:lnTo>
                    <a:pt x="84" y="89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5" y="107"/>
                  </a:lnTo>
                  <a:lnTo>
                    <a:pt x="47" y="118"/>
                  </a:lnTo>
                  <a:lnTo>
                    <a:pt x="37" y="125"/>
                  </a:lnTo>
                  <a:lnTo>
                    <a:pt x="29" y="139"/>
                  </a:lnTo>
                  <a:lnTo>
                    <a:pt x="24" y="144"/>
                  </a:lnTo>
                  <a:lnTo>
                    <a:pt x="21" y="149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3" y="167"/>
                  </a:lnTo>
                  <a:lnTo>
                    <a:pt x="13" y="178"/>
                  </a:lnTo>
                  <a:lnTo>
                    <a:pt x="13" y="185"/>
                  </a:lnTo>
                  <a:lnTo>
                    <a:pt x="10" y="191"/>
                  </a:lnTo>
                  <a:lnTo>
                    <a:pt x="10" y="199"/>
                  </a:lnTo>
                  <a:lnTo>
                    <a:pt x="10" y="209"/>
                  </a:lnTo>
                  <a:lnTo>
                    <a:pt x="10" y="217"/>
                  </a:lnTo>
                  <a:lnTo>
                    <a:pt x="8" y="225"/>
                  </a:lnTo>
                  <a:lnTo>
                    <a:pt x="8" y="235"/>
                  </a:lnTo>
                  <a:lnTo>
                    <a:pt x="8" y="248"/>
                  </a:lnTo>
                  <a:lnTo>
                    <a:pt x="5" y="259"/>
                  </a:lnTo>
                  <a:lnTo>
                    <a:pt x="5" y="269"/>
                  </a:lnTo>
                  <a:lnTo>
                    <a:pt x="5" y="282"/>
                  </a:lnTo>
                  <a:lnTo>
                    <a:pt x="5" y="295"/>
                  </a:lnTo>
                  <a:lnTo>
                    <a:pt x="5" y="308"/>
                  </a:lnTo>
                  <a:lnTo>
                    <a:pt x="3" y="321"/>
                  </a:lnTo>
                  <a:lnTo>
                    <a:pt x="3" y="334"/>
                  </a:lnTo>
                  <a:lnTo>
                    <a:pt x="3" y="347"/>
                  </a:lnTo>
                  <a:lnTo>
                    <a:pt x="3" y="363"/>
                  </a:lnTo>
                  <a:lnTo>
                    <a:pt x="3" y="376"/>
                  </a:lnTo>
                  <a:lnTo>
                    <a:pt x="3" y="392"/>
                  </a:lnTo>
                  <a:lnTo>
                    <a:pt x="3" y="407"/>
                  </a:lnTo>
                  <a:lnTo>
                    <a:pt x="3" y="420"/>
                  </a:lnTo>
                  <a:lnTo>
                    <a:pt x="3" y="436"/>
                  </a:lnTo>
                  <a:lnTo>
                    <a:pt x="3" y="452"/>
                  </a:lnTo>
                  <a:lnTo>
                    <a:pt x="3" y="467"/>
                  </a:lnTo>
                  <a:lnTo>
                    <a:pt x="3" y="483"/>
                  </a:lnTo>
                  <a:lnTo>
                    <a:pt x="3" y="496"/>
                  </a:lnTo>
                  <a:lnTo>
                    <a:pt x="3" y="512"/>
                  </a:lnTo>
                  <a:lnTo>
                    <a:pt x="3" y="530"/>
                  </a:lnTo>
                  <a:lnTo>
                    <a:pt x="0" y="543"/>
                  </a:lnTo>
                  <a:lnTo>
                    <a:pt x="0" y="559"/>
                  </a:lnTo>
                  <a:lnTo>
                    <a:pt x="0" y="574"/>
                  </a:lnTo>
                  <a:lnTo>
                    <a:pt x="0" y="590"/>
                  </a:lnTo>
                  <a:lnTo>
                    <a:pt x="0" y="603"/>
                  </a:lnTo>
                  <a:lnTo>
                    <a:pt x="0" y="619"/>
                  </a:lnTo>
                  <a:lnTo>
                    <a:pt x="0" y="632"/>
                  </a:lnTo>
                  <a:lnTo>
                    <a:pt x="0" y="647"/>
                  </a:lnTo>
                  <a:lnTo>
                    <a:pt x="0" y="660"/>
                  </a:lnTo>
                  <a:lnTo>
                    <a:pt x="0" y="673"/>
                  </a:lnTo>
                  <a:lnTo>
                    <a:pt x="0" y="686"/>
                  </a:lnTo>
                  <a:lnTo>
                    <a:pt x="0" y="699"/>
                  </a:lnTo>
                  <a:lnTo>
                    <a:pt x="0" y="712"/>
                  </a:lnTo>
                  <a:lnTo>
                    <a:pt x="0" y="726"/>
                  </a:lnTo>
                  <a:lnTo>
                    <a:pt x="0" y="736"/>
                  </a:lnTo>
                  <a:lnTo>
                    <a:pt x="0" y="749"/>
                  </a:lnTo>
                  <a:lnTo>
                    <a:pt x="0" y="759"/>
                  </a:lnTo>
                  <a:lnTo>
                    <a:pt x="0" y="770"/>
                  </a:lnTo>
                  <a:lnTo>
                    <a:pt x="0" y="778"/>
                  </a:lnTo>
                  <a:lnTo>
                    <a:pt x="0" y="788"/>
                  </a:lnTo>
                  <a:lnTo>
                    <a:pt x="0" y="799"/>
                  </a:lnTo>
                  <a:lnTo>
                    <a:pt x="0" y="806"/>
                  </a:lnTo>
                  <a:lnTo>
                    <a:pt x="0" y="814"/>
                  </a:lnTo>
                  <a:lnTo>
                    <a:pt x="0" y="819"/>
                  </a:lnTo>
                  <a:lnTo>
                    <a:pt x="0" y="825"/>
                  </a:lnTo>
                  <a:lnTo>
                    <a:pt x="0" y="832"/>
                  </a:lnTo>
                  <a:lnTo>
                    <a:pt x="0" y="835"/>
                  </a:lnTo>
                  <a:lnTo>
                    <a:pt x="0" y="840"/>
                  </a:lnTo>
                  <a:lnTo>
                    <a:pt x="0" y="846"/>
                  </a:lnTo>
                  <a:lnTo>
                    <a:pt x="3" y="848"/>
                  </a:lnTo>
                  <a:lnTo>
                    <a:pt x="3" y="853"/>
                  </a:lnTo>
                  <a:lnTo>
                    <a:pt x="5" y="859"/>
                  </a:lnTo>
                  <a:lnTo>
                    <a:pt x="10" y="866"/>
                  </a:lnTo>
                  <a:lnTo>
                    <a:pt x="18" y="874"/>
                  </a:lnTo>
                  <a:lnTo>
                    <a:pt x="26" y="885"/>
                  </a:lnTo>
                  <a:lnTo>
                    <a:pt x="31" y="890"/>
                  </a:lnTo>
                  <a:lnTo>
                    <a:pt x="39" y="895"/>
                  </a:lnTo>
                  <a:lnTo>
                    <a:pt x="44" y="903"/>
                  </a:lnTo>
                  <a:lnTo>
                    <a:pt x="52" y="908"/>
                  </a:lnTo>
                  <a:lnTo>
                    <a:pt x="57" y="913"/>
                  </a:lnTo>
                  <a:lnTo>
                    <a:pt x="68" y="919"/>
                  </a:lnTo>
                  <a:lnTo>
                    <a:pt x="78" y="924"/>
                  </a:lnTo>
                  <a:lnTo>
                    <a:pt x="89" y="929"/>
                  </a:lnTo>
                  <a:lnTo>
                    <a:pt x="91" y="932"/>
                  </a:lnTo>
                  <a:lnTo>
                    <a:pt x="99" y="934"/>
                  </a:lnTo>
                  <a:lnTo>
                    <a:pt x="104" y="937"/>
                  </a:lnTo>
                  <a:lnTo>
                    <a:pt x="110" y="939"/>
                  </a:lnTo>
                  <a:lnTo>
                    <a:pt x="117" y="942"/>
                  </a:lnTo>
                  <a:lnTo>
                    <a:pt x="123" y="945"/>
                  </a:lnTo>
                  <a:lnTo>
                    <a:pt x="131" y="947"/>
                  </a:lnTo>
                  <a:lnTo>
                    <a:pt x="138" y="950"/>
                  </a:lnTo>
                  <a:lnTo>
                    <a:pt x="144" y="950"/>
                  </a:lnTo>
                  <a:lnTo>
                    <a:pt x="151" y="952"/>
                  </a:lnTo>
                  <a:lnTo>
                    <a:pt x="159" y="955"/>
                  </a:lnTo>
                  <a:lnTo>
                    <a:pt x="167" y="958"/>
                  </a:lnTo>
                  <a:lnTo>
                    <a:pt x="175" y="958"/>
                  </a:lnTo>
                  <a:lnTo>
                    <a:pt x="185" y="960"/>
                  </a:lnTo>
                  <a:lnTo>
                    <a:pt x="193" y="960"/>
                  </a:lnTo>
                  <a:lnTo>
                    <a:pt x="204" y="963"/>
                  </a:lnTo>
                  <a:lnTo>
                    <a:pt x="211" y="963"/>
                  </a:lnTo>
                  <a:lnTo>
                    <a:pt x="222" y="966"/>
                  </a:lnTo>
                  <a:lnTo>
                    <a:pt x="230" y="966"/>
                  </a:lnTo>
                  <a:lnTo>
                    <a:pt x="240" y="966"/>
                  </a:lnTo>
                  <a:lnTo>
                    <a:pt x="251" y="966"/>
                  </a:lnTo>
                  <a:lnTo>
                    <a:pt x="264" y="968"/>
                  </a:lnTo>
                  <a:lnTo>
                    <a:pt x="274" y="968"/>
                  </a:lnTo>
                  <a:lnTo>
                    <a:pt x="285" y="968"/>
                  </a:lnTo>
                  <a:lnTo>
                    <a:pt x="295" y="968"/>
                  </a:lnTo>
                  <a:lnTo>
                    <a:pt x="305" y="968"/>
                  </a:lnTo>
                  <a:lnTo>
                    <a:pt x="316" y="966"/>
                  </a:lnTo>
                  <a:lnTo>
                    <a:pt x="329" y="966"/>
                  </a:lnTo>
                  <a:lnTo>
                    <a:pt x="337" y="966"/>
                  </a:lnTo>
                  <a:lnTo>
                    <a:pt x="347" y="966"/>
                  </a:lnTo>
                  <a:lnTo>
                    <a:pt x="355" y="963"/>
                  </a:lnTo>
                  <a:lnTo>
                    <a:pt x="365" y="963"/>
                  </a:lnTo>
                  <a:lnTo>
                    <a:pt x="373" y="960"/>
                  </a:lnTo>
                  <a:lnTo>
                    <a:pt x="384" y="960"/>
                  </a:lnTo>
                  <a:lnTo>
                    <a:pt x="391" y="958"/>
                  </a:lnTo>
                  <a:lnTo>
                    <a:pt x="399" y="958"/>
                  </a:lnTo>
                  <a:lnTo>
                    <a:pt x="407" y="952"/>
                  </a:lnTo>
                  <a:lnTo>
                    <a:pt x="415" y="952"/>
                  </a:lnTo>
                  <a:lnTo>
                    <a:pt x="423" y="950"/>
                  </a:lnTo>
                  <a:lnTo>
                    <a:pt x="431" y="947"/>
                  </a:lnTo>
                  <a:lnTo>
                    <a:pt x="436" y="945"/>
                  </a:lnTo>
                  <a:lnTo>
                    <a:pt x="441" y="942"/>
                  </a:lnTo>
                  <a:lnTo>
                    <a:pt x="449" y="939"/>
                  </a:lnTo>
                  <a:lnTo>
                    <a:pt x="454" y="937"/>
                  </a:lnTo>
                  <a:lnTo>
                    <a:pt x="459" y="934"/>
                  </a:lnTo>
                  <a:lnTo>
                    <a:pt x="465" y="932"/>
                  </a:lnTo>
                  <a:lnTo>
                    <a:pt x="472" y="929"/>
                  </a:lnTo>
                  <a:lnTo>
                    <a:pt x="478" y="926"/>
                  </a:lnTo>
                  <a:lnTo>
                    <a:pt x="485" y="921"/>
                  </a:lnTo>
                  <a:lnTo>
                    <a:pt x="496" y="916"/>
                  </a:lnTo>
                  <a:lnTo>
                    <a:pt x="506" y="908"/>
                  </a:lnTo>
                  <a:lnTo>
                    <a:pt x="514" y="903"/>
                  </a:lnTo>
                  <a:lnTo>
                    <a:pt x="519" y="898"/>
                  </a:lnTo>
                  <a:lnTo>
                    <a:pt x="525" y="892"/>
                  </a:lnTo>
                  <a:lnTo>
                    <a:pt x="530" y="885"/>
                  </a:lnTo>
                  <a:lnTo>
                    <a:pt x="538" y="879"/>
                  </a:lnTo>
                  <a:lnTo>
                    <a:pt x="545" y="866"/>
                  </a:lnTo>
                  <a:lnTo>
                    <a:pt x="551" y="859"/>
                  </a:lnTo>
                  <a:lnTo>
                    <a:pt x="556" y="848"/>
                  </a:lnTo>
                  <a:lnTo>
                    <a:pt x="559" y="843"/>
                  </a:lnTo>
                  <a:lnTo>
                    <a:pt x="561" y="840"/>
                  </a:lnTo>
                  <a:lnTo>
                    <a:pt x="561" y="838"/>
                  </a:lnTo>
                  <a:lnTo>
                    <a:pt x="566" y="175"/>
                  </a:lnTo>
                  <a:lnTo>
                    <a:pt x="564" y="172"/>
                  </a:lnTo>
                  <a:lnTo>
                    <a:pt x="564" y="167"/>
                  </a:lnTo>
                  <a:lnTo>
                    <a:pt x="561" y="162"/>
                  </a:lnTo>
                  <a:lnTo>
                    <a:pt x="556" y="154"/>
                  </a:lnTo>
                  <a:lnTo>
                    <a:pt x="553" y="146"/>
                  </a:lnTo>
                  <a:lnTo>
                    <a:pt x="545" y="139"/>
                  </a:lnTo>
                  <a:lnTo>
                    <a:pt x="540" y="131"/>
                  </a:lnTo>
                  <a:lnTo>
                    <a:pt x="530" y="120"/>
                  </a:lnTo>
                  <a:lnTo>
                    <a:pt x="522" y="110"/>
                  </a:lnTo>
                  <a:lnTo>
                    <a:pt x="514" y="105"/>
                  </a:lnTo>
                  <a:lnTo>
                    <a:pt x="509" y="99"/>
                  </a:lnTo>
                  <a:lnTo>
                    <a:pt x="504" y="94"/>
                  </a:lnTo>
                  <a:lnTo>
                    <a:pt x="496" y="92"/>
                  </a:lnTo>
                  <a:lnTo>
                    <a:pt x="488" y="86"/>
                  </a:lnTo>
                  <a:lnTo>
                    <a:pt x="480" y="81"/>
                  </a:lnTo>
                  <a:lnTo>
                    <a:pt x="472" y="76"/>
                  </a:lnTo>
                  <a:lnTo>
                    <a:pt x="465" y="73"/>
                  </a:lnTo>
                  <a:lnTo>
                    <a:pt x="454" y="68"/>
                  </a:lnTo>
                  <a:lnTo>
                    <a:pt x="446" y="65"/>
                  </a:lnTo>
                  <a:lnTo>
                    <a:pt x="436" y="60"/>
                  </a:lnTo>
                  <a:lnTo>
                    <a:pt x="425" y="60"/>
                  </a:lnTo>
                  <a:lnTo>
                    <a:pt x="412" y="0"/>
                  </a:lnTo>
                  <a:lnTo>
                    <a:pt x="352" y="13"/>
                  </a:lnTo>
                  <a:lnTo>
                    <a:pt x="350" y="13"/>
                  </a:lnTo>
                  <a:lnTo>
                    <a:pt x="350" y="19"/>
                  </a:lnTo>
                  <a:lnTo>
                    <a:pt x="347" y="26"/>
                  </a:lnTo>
                  <a:lnTo>
                    <a:pt x="347" y="37"/>
                  </a:lnTo>
                  <a:lnTo>
                    <a:pt x="345" y="42"/>
                  </a:lnTo>
                  <a:lnTo>
                    <a:pt x="345" y="50"/>
                  </a:lnTo>
                  <a:lnTo>
                    <a:pt x="345" y="55"/>
                  </a:lnTo>
                  <a:lnTo>
                    <a:pt x="347" y="60"/>
                  </a:lnTo>
                  <a:lnTo>
                    <a:pt x="350" y="68"/>
                  </a:lnTo>
                  <a:lnTo>
                    <a:pt x="352" y="73"/>
                  </a:lnTo>
                  <a:lnTo>
                    <a:pt x="355" y="79"/>
                  </a:lnTo>
                  <a:lnTo>
                    <a:pt x="363" y="86"/>
                  </a:lnTo>
                  <a:lnTo>
                    <a:pt x="365" y="89"/>
                  </a:lnTo>
                  <a:lnTo>
                    <a:pt x="373" y="94"/>
                  </a:lnTo>
                  <a:lnTo>
                    <a:pt x="381" y="97"/>
                  </a:lnTo>
                  <a:lnTo>
                    <a:pt x="389" y="102"/>
                  </a:lnTo>
                  <a:lnTo>
                    <a:pt x="399" y="105"/>
                  </a:lnTo>
                  <a:lnTo>
                    <a:pt x="407" y="107"/>
                  </a:lnTo>
                  <a:lnTo>
                    <a:pt x="418" y="110"/>
                  </a:lnTo>
                  <a:lnTo>
                    <a:pt x="431" y="115"/>
                  </a:lnTo>
                  <a:lnTo>
                    <a:pt x="438" y="120"/>
                  </a:lnTo>
                  <a:lnTo>
                    <a:pt x="449" y="125"/>
                  </a:lnTo>
                  <a:lnTo>
                    <a:pt x="459" y="131"/>
                  </a:lnTo>
                  <a:lnTo>
                    <a:pt x="470" y="141"/>
                  </a:lnTo>
                  <a:lnTo>
                    <a:pt x="475" y="144"/>
                  </a:lnTo>
                  <a:lnTo>
                    <a:pt x="478" y="149"/>
                  </a:lnTo>
                  <a:lnTo>
                    <a:pt x="483" y="154"/>
                  </a:lnTo>
                  <a:lnTo>
                    <a:pt x="488" y="159"/>
                  </a:lnTo>
                  <a:lnTo>
                    <a:pt x="491" y="165"/>
                  </a:lnTo>
                  <a:lnTo>
                    <a:pt x="496" y="172"/>
                  </a:lnTo>
                  <a:lnTo>
                    <a:pt x="498" y="178"/>
                  </a:lnTo>
                  <a:lnTo>
                    <a:pt x="504" y="188"/>
                  </a:lnTo>
                  <a:lnTo>
                    <a:pt x="504" y="191"/>
                  </a:lnTo>
                  <a:lnTo>
                    <a:pt x="506" y="196"/>
                  </a:lnTo>
                  <a:lnTo>
                    <a:pt x="506" y="201"/>
                  </a:lnTo>
                  <a:lnTo>
                    <a:pt x="506" y="209"/>
                  </a:lnTo>
                  <a:lnTo>
                    <a:pt x="506" y="214"/>
                  </a:lnTo>
                  <a:lnTo>
                    <a:pt x="509" y="222"/>
                  </a:lnTo>
                  <a:lnTo>
                    <a:pt x="509" y="230"/>
                  </a:lnTo>
                  <a:lnTo>
                    <a:pt x="512" y="238"/>
                  </a:lnTo>
                  <a:lnTo>
                    <a:pt x="512" y="245"/>
                  </a:lnTo>
                  <a:lnTo>
                    <a:pt x="512" y="256"/>
                  </a:lnTo>
                  <a:lnTo>
                    <a:pt x="512" y="264"/>
                  </a:lnTo>
                  <a:lnTo>
                    <a:pt x="512" y="277"/>
                  </a:lnTo>
                  <a:lnTo>
                    <a:pt x="512" y="285"/>
                  </a:lnTo>
                  <a:lnTo>
                    <a:pt x="512" y="298"/>
                  </a:lnTo>
                  <a:lnTo>
                    <a:pt x="512" y="308"/>
                  </a:lnTo>
                  <a:lnTo>
                    <a:pt x="514" y="321"/>
                  </a:lnTo>
                  <a:lnTo>
                    <a:pt x="512" y="334"/>
                  </a:lnTo>
                  <a:lnTo>
                    <a:pt x="512" y="345"/>
                  </a:lnTo>
                  <a:lnTo>
                    <a:pt x="512" y="358"/>
                  </a:lnTo>
                  <a:lnTo>
                    <a:pt x="512" y="371"/>
                  </a:lnTo>
                  <a:lnTo>
                    <a:pt x="512" y="384"/>
                  </a:lnTo>
                  <a:lnTo>
                    <a:pt x="512" y="397"/>
                  </a:lnTo>
                  <a:lnTo>
                    <a:pt x="512" y="410"/>
                  </a:lnTo>
                  <a:lnTo>
                    <a:pt x="512" y="426"/>
                  </a:lnTo>
                  <a:lnTo>
                    <a:pt x="512" y="439"/>
                  </a:lnTo>
                  <a:lnTo>
                    <a:pt x="512" y="452"/>
                  </a:lnTo>
                  <a:lnTo>
                    <a:pt x="512" y="467"/>
                  </a:lnTo>
                  <a:lnTo>
                    <a:pt x="512" y="480"/>
                  </a:lnTo>
                  <a:lnTo>
                    <a:pt x="512" y="493"/>
                  </a:lnTo>
                  <a:lnTo>
                    <a:pt x="512" y="509"/>
                  </a:lnTo>
                  <a:lnTo>
                    <a:pt x="512" y="522"/>
                  </a:lnTo>
                  <a:lnTo>
                    <a:pt x="512" y="538"/>
                  </a:lnTo>
                  <a:lnTo>
                    <a:pt x="509" y="551"/>
                  </a:lnTo>
                  <a:lnTo>
                    <a:pt x="509" y="566"/>
                  </a:lnTo>
                  <a:lnTo>
                    <a:pt x="506" y="579"/>
                  </a:lnTo>
                  <a:lnTo>
                    <a:pt x="506" y="592"/>
                  </a:lnTo>
                  <a:lnTo>
                    <a:pt x="506" y="606"/>
                  </a:lnTo>
                  <a:lnTo>
                    <a:pt x="506" y="619"/>
                  </a:lnTo>
                  <a:lnTo>
                    <a:pt x="506" y="632"/>
                  </a:lnTo>
                  <a:lnTo>
                    <a:pt x="506" y="645"/>
                  </a:lnTo>
                  <a:lnTo>
                    <a:pt x="504" y="658"/>
                  </a:lnTo>
                  <a:lnTo>
                    <a:pt x="504" y="671"/>
                  </a:lnTo>
                  <a:lnTo>
                    <a:pt x="504" y="681"/>
                  </a:lnTo>
                  <a:lnTo>
                    <a:pt x="504" y="694"/>
                  </a:lnTo>
                  <a:lnTo>
                    <a:pt x="501" y="705"/>
                  </a:lnTo>
                  <a:lnTo>
                    <a:pt x="501" y="718"/>
                  </a:lnTo>
                  <a:lnTo>
                    <a:pt x="501" y="728"/>
                  </a:lnTo>
                  <a:lnTo>
                    <a:pt x="501" y="739"/>
                  </a:lnTo>
                  <a:lnTo>
                    <a:pt x="501" y="749"/>
                  </a:lnTo>
                  <a:lnTo>
                    <a:pt x="501" y="757"/>
                  </a:lnTo>
                  <a:lnTo>
                    <a:pt x="498" y="765"/>
                  </a:lnTo>
                  <a:lnTo>
                    <a:pt x="498" y="775"/>
                  </a:lnTo>
                  <a:lnTo>
                    <a:pt x="498" y="783"/>
                  </a:lnTo>
                  <a:lnTo>
                    <a:pt x="498" y="788"/>
                  </a:lnTo>
                  <a:lnTo>
                    <a:pt x="498" y="796"/>
                  </a:lnTo>
                  <a:lnTo>
                    <a:pt x="498" y="804"/>
                  </a:lnTo>
                  <a:lnTo>
                    <a:pt x="496" y="812"/>
                  </a:lnTo>
                  <a:lnTo>
                    <a:pt x="496" y="819"/>
                  </a:lnTo>
                  <a:lnTo>
                    <a:pt x="496" y="825"/>
                  </a:lnTo>
                  <a:lnTo>
                    <a:pt x="496" y="827"/>
                  </a:lnTo>
                  <a:lnTo>
                    <a:pt x="493" y="830"/>
                  </a:lnTo>
                  <a:lnTo>
                    <a:pt x="491" y="835"/>
                  </a:lnTo>
                  <a:lnTo>
                    <a:pt x="485" y="840"/>
                  </a:lnTo>
                  <a:lnTo>
                    <a:pt x="478" y="846"/>
                  </a:lnTo>
                  <a:lnTo>
                    <a:pt x="467" y="853"/>
                  </a:lnTo>
                  <a:lnTo>
                    <a:pt x="462" y="856"/>
                  </a:lnTo>
                  <a:lnTo>
                    <a:pt x="457" y="861"/>
                  </a:lnTo>
                  <a:lnTo>
                    <a:pt x="452" y="864"/>
                  </a:lnTo>
                  <a:lnTo>
                    <a:pt x="446" y="869"/>
                  </a:lnTo>
                  <a:lnTo>
                    <a:pt x="438" y="872"/>
                  </a:lnTo>
                  <a:lnTo>
                    <a:pt x="431" y="877"/>
                  </a:lnTo>
                  <a:lnTo>
                    <a:pt x="423" y="879"/>
                  </a:lnTo>
                  <a:lnTo>
                    <a:pt x="415" y="885"/>
                  </a:lnTo>
                  <a:lnTo>
                    <a:pt x="407" y="887"/>
                  </a:lnTo>
                  <a:lnTo>
                    <a:pt x="397" y="890"/>
                  </a:lnTo>
                  <a:lnTo>
                    <a:pt x="386" y="892"/>
                  </a:lnTo>
                  <a:lnTo>
                    <a:pt x="378" y="898"/>
                  </a:lnTo>
                  <a:lnTo>
                    <a:pt x="373" y="898"/>
                  </a:lnTo>
                  <a:lnTo>
                    <a:pt x="368" y="900"/>
                  </a:lnTo>
                  <a:lnTo>
                    <a:pt x="360" y="900"/>
                  </a:lnTo>
                  <a:lnTo>
                    <a:pt x="355" y="903"/>
                  </a:lnTo>
                  <a:lnTo>
                    <a:pt x="350" y="903"/>
                  </a:lnTo>
                  <a:lnTo>
                    <a:pt x="345" y="903"/>
                  </a:lnTo>
                  <a:lnTo>
                    <a:pt x="337" y="903"/>
                  </a:lnTo>
                  <a:lnTo>
                    <a:pt x="331" y="906"/>
                  </a:lnTo>
                  <a:lnTo>
                    <a:pt x="324" y="906"/>
                  </a:lnTo>
                  <a:lnTo>
                    <a:pt x="318" y="906"/>
                  </a:lnTo>
                  <a:lnTo>
                    <a:pt x="313" y="906"/>
                  </a:lnTo>
                  <a:lnTo>
                    <a:pt x="305" y="906"/>
                  </a:lnTo>
                  <a:lnTo>
                    <a:pt x="298" y="906"/>
                  </a:lnTo>
                  <a:lnTo>
                    <a:pt x="292" y="906"/>
                  </a:lnTo>
                  <a:lnTo>
                    <a:pt x="285" y="906"/>
                  </a:lnTo>
                  <a:lnTo>
                    <a:pt x="279" y="906"/>
                  </a:lnTo>
                  <a:lnTo>
                    <a:pt x="269" y="906"/>
                  </a:lnTo>
                  <a:lnTo>
                    <a:pt x="264" y="906"/>
                  </a:lnTo>
                  <a:lnTo>
                    <a:pt x="256" y="903"/>
                  </a:lnTo>
                  <a:lnTo>
                    <a:pt x="248" y="903"/>
                  </a:lnTo>
                  <a:lnTo>
                    <a:pt x="240" y="903"/>
                  </a:lnTo>
                  <a:lnTo>
                    <a:pt x="235" y="903"/>
                  </a:lnTo>
                  <a:lnTo>
                    <a:pt x="230" y="900"/>
                  </a:lnTo>
                  <a:lnTo>
                    <a:pt x="222" y="900"/>
                  </a:lnTo>
                  <a:lnTo>
                    <a:pt x="217" y="898"/>
                  </a:lnTo>
                  <a:lnTo>
                    <a:pt x="209" y="898"/>
                  </a:lnTo>
                  <a:lnTo>
                    <a:pt x="204" y="898"/>
                  </a:lnTo>
                  <a:lnTo>
                    <a:pt x="198" y="895"/>
                  </a:lnTo>
                  <a:lnTo>
                    <a:pt x="185" y="892"/>
                  </a:lnTo>
                  <a:lnTo>
                    <a:pt x="178" y="890"/>
                  </a:lnTo>
                  <a:lnTo>
                    <a:pt x="167" y="887"/>
                  </a:lnTo>
                  <a:lnTo>
                    <a:pt x="157" y="882"/>
                  </a:lnTo>
                  <a:lnTo>
                    <a:pt x="149" y="879"/>
                  </a:lnTo>
                  <a:lnTo>
                    <a:pt x="141" y="877"/>
                  </a:lnTo>
                  <a:lnTo>
                    <a:pt x="131" y="872"/>
                  </a:lnTo>
                  <a:lnTo>
                    <a:pt x="125" y="869"/>
                  </a:lnTo>
                  <a:lnTo>
                    <a:pt x="117" y="866"/>
                  </a:lnTo>
                  <a:lnTo>
                    <a:pt x="112" y="864"/>
                  </a:lnTo>
                  <a:lnTo>
                    <a:pt x="107" y="859"/>
                  </a:lnTo>
                  <a:lnTo>
                    <a:pt x="99" y="856"/>
                  </a:lnTo>
                  <a:lnTo>
                    <a:pt x="94" y="853"/>
                  </a:lnTo>
                  <a:lnTo>
                    <a:pt x="91" y="848"/>
                  </a:lnTo>
                  <a:lnTo>
                    <a:pt x="81" y="843"/>
                  </a:lnTo>
                  <a:lnTo>
                    <a:pt x="76" y="838"/>
                  </a:lnTo>
                  <a:lnTo>
                    <a:pt x="68" y="830"/>
                  </a:lnTo>
                  <a:lnTo>
                    <a:pt x="65" y="827"/>
                  </a:lnTo>
                  <a:lnTo>
                    <a:pt x="65" y="825"/>
                  </a:lnTo>
                  <a:lnTo>
                    <a:pt x="65" y="819"/>
                  </a:lnTo>
                  <a:lnTo>
                    <a:pt x="65" y="817"/>
                  </a:lnTo>
                  <a:lnTo>
                    <a:pt x="65" y="812"/>
                  </a:lnTo>
                  <a:lnTo>
                    <a:pt x="65" y="806"/>
                  </a:lnTo>
                  <a:lnTo>
                    <a:pt x="65" y="801"/>
                  </a:lnTo>
                  <a:lnTo>
                    <a:pt x="63" y="793"/>
                  </a:lnTo>
                  <a:lnTo>
                    <a:pt x="63" y="788"/>
                  </a:lnTo>
                  <a:lnTo>
                    <a:pt x="63" y="778"/>
                  </a:lnTo>
                  <a:lnTo>
                    <a:pt x="63" y="772"/>
                  </a:lnTo>
                  <a:lnTo>
                    <a:pt x="63" y="762"/>
                  </a:lnTo>
                  <a:lnTo>
                    <a:pt x="63" y="754"/>
                  </a:lnTo>
                  <a:lnTo>
                    <a:pt x="63" y="744"/>
                  </a:lnTo>
                  <a:lnTo>
                    <a:pt x="63" y="736"/>
                  </a:lnTo>
                  <a:lnTo>
                    <a:pt x="63" y="723"/>
                  </a:lnTo>
                  <a:lnTo>
                    <a:pt x="63" y="712"/>
                  </a:lnTo>
                  <a:lnTo>
                    <a:pt x="63" y="702"/>
                  </a:lnTo>
                  <a:lnTo>
                    <a:pt x="63" y="689"/>
                  </a:lnTo>
                  <a:lnTo>
                    <a:pt x="60" y="676"/>
                  </a:lnTo>
                  <a:lnTo>
                    <a:pt x="60" y="666"/>
                  </a:lnTo>
                  <a:lnTo>
                    <a:pt x="60" y="652"/>
                  </a:lnTo>
                  <a:lnTo>
                    <a:pt x="60" y="639"/>
                  </a:lnTo>
                  <a:lnTo>
                    <a:pt x="60" y="624"/>
                  </a:lnTo>
                  <a:lnTo>
                    <a:pt x="60" y="611"/>
                  </a:lnTo>
                  <a:lnTo>
                    <a:pt x="60" y="598"/>
                  </a:lnTo>
                  <a:lnTo>
                    <a:pt x="60" y="585"/>
                  </a:lnTo>
                  <a:lnTo>
                    <a:pt x="60" y="569"/>
                  </a:lnTo>
                  <a:lnTo>
                    <a:pt x="60" y="556"/>
                  </a:lnTo>
                  <a:lnTo>
                    <a:pt x="60" y="543"/>
                  </a:lnTo>
                  <a:lnTo>
                    <a:pt x="60" y="530"/>
                  </a:lnTo>
                  <a:lnTo>
                    <a:pt x="60" y="514"/>
                  </a:lnTo>
                  <a:lnTo>
                    <a:pt x="60" y="501"/>
                  </a:lnTo>
                  <a:lnTo>
                    <a:pt x="60" y="486"/>
                  </a:lnTo>
                  <a:lnTo>
                    <a:pt x="60" y="472"/>
                  </a:lnTo>
                  <a:lnTo>
                    <a:pt x="60" y="457"/>
                  </a:lnTo>
                  <a:lnTo>
                    <a:pt x="60" y="444"/>
                  </a:lnTo>
                  <a:lnTo>
                    <a:pt x="60" y="428"/>
                  </a:lnTo>
                  <a:lnTo>
                    <a:pt x="60" y="418"/>
                  </a:lnTo>
                  <a:lnTo>
                    <a:pt x="60" y="402"/>
                  </a:lnTo>
                  <a:lnTo>
                    <a:pt x="60" y="389"/>
                  </a:lnTo>
                  <a:lnTo>
                    <a:pt x="60" y="376"/>
                  </a:lnTo>
                  <a:lnTo>
                    <a:pt x="60" y="363"/>
                  </a:lnTo>
                  <a:lnTo>
                    <a:pt x="60" y="350"/>
                  </a:lnTo>
                  <a:lnTo>
                    <a:pt x="60" y="337"/>
                  </a:lnTo>
                  <a:lnTo>
                    <a:pt x="60" y="326"/>
                  </a:lnTo>
                  <a:lnTo>
                    <a:pt x="60" y="313"/>
                  </a:lnTo>
                  <a:lnTo>
                    <a:pt x="60" y="303"/>
                  </a:lnTo>
                  <a:lnTo>
                    <a:pt x="60" y="292"/>
                  </a:lnTo>
                  <a:lnTo>
                    <a:pt x="60" y="279"/>
                  </a:lnTo>
                  <a:lnTo>
                    <a:pt x="63" y="272"/>
                  </a:lnTo>
                  <a:lnTo>
                    <a:pt x="63" y="261"/>
                  </a:lnTo>
                  <a:lnTo>
                    <a:pt x="63" y="251"/>
                  </a:lnTo>
                  <a:lnTo>
                    <a:pt x="63" y="243"/>
                  </a:lnTo>
                  <a:lnTo>
                    <a:pt x="63" y="235"/>
                  </a:lnTo>
                  <a:lnTo>
                    <a:pt x="63" y="227"/>
                  </a:lnTo>
                  <a:lnTo>
                    <a:pt x="65" y="219"/>
                  </a:lnTo>
                  <a:lnTo>
                    <a:pt x="65" y="214"/>
                  </a:lnTo>
                  <a:lnTo>
                    <a:pt x="68" y="209"/>
                  </a:lnTo>
                  <a:lnTo>
                    <a:pt x="68" y="199"/>
                  </a:lnTo>
                  <a:lnTo>
                    <a:pt x="71" y="193"/>
                  </a:lnTo>
                  <a:lnTo>
                    <a:pt x="76" y="183"/>
                  </a:lnTo>
                  <a:lnTo>
                    <a:pt x="81" y="175"/>
                  </a:lnTo>
                  <a:lnTo>
                    <a:pt x="89" y="165"/>
                  </a:lnTo>
                  <a:lnTo>
                    <a:pt x="97" y="157"/>
                  </a:lnTo>
                  <a:lnTo>
                    <a:pt x="107" y="149"/>
                  </a:lnTo>
                  <a:lnTo>
                    <a:pt x="115" y="144"/>
                  </a:lnTo>
                  <a:lnTo>
                    <a:pt x="125" y="136"/>
                  </a:lnTo>
                  <a:lnTo>
                    <a:pt x="138" y="131"/>
                  </a:lnTo>
                  <a:lnTo>
                    <a:pt x="146" y="125"/>
                  </a:lnTo>
                  <a:lnTo>
                    <a:pt x="157" y="120"/>
                  </a:lnTo>
                  <a:lnTo>
                    <a:pt x="167" y="115"/>
                  </a:lnTo>
                  <a:lnTo>
                    <a:pt x="178" y="110"/>
                  </a:lnTo>
                  <a:lnTo>
                    <a:pt x="185" y="105"/>
                  </a:lnTo>
                  <a:lnTo>
                    <a:pt x="193" y="102"/>
                  </a:lnTo>
                  <a:lnTo>
                    <a:pt x="201" y="97"/>
                  </a:lnTo>
                  <a:lnTo>
                    <a:pt x="206" y="92"/>
                  </a:lnTo>
                  <a:lnTo>
                    <a:pt x="209" y="86"/>
                  </a:lnTo>
                  <a:lnTo>
                    <a:pt x="214" y="79"/>
                  </a:lnTo>
                  <a:lnTo>
                    <a:pt x="217" y="73"/>
                  </a:lnTo>
                  <a:lnTo>
                    <a:pt x="219" y="68"/>
                  </a:lnTo>
                  <a:lnTo>
                    <a:pt x="219" y="60"/>
                  </a:lnTo>
                  <a:lnTo>
                    <a:pt x="222" y="52"/>
                  </a:lnTo>
                  <a:lnTo>
                    <a:pt x="222" y="47"/>
                  </a:lnTo>
                  <a:lnTo>
                    <a:pt x="224" y="42"/>
                  </a:lnTo>
                  <a:lnTo>
                    <a:pt x="222" y="37"/>
                  </a:lnTo>
                  <a:lnTo>
                    <a:pt x="222" y="32"/>
                  </a:lnTo>
                  <a:lnTo>
                    <a:pt x="222" y="26"/>
                  </a:lnTo>
                  <a:lnTo>
                    <a:pt x="222" y="21"/>
                  </a:lnTo>
                  <a:lnTo>
                    <a:pt x="222" y="16"/>
                  </a:lnTo>
                  <a:lnTo>
                    <a:pt x="1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5" name="Freeform 271"/>
            <p:cNvSpPr>
              <a:spLocks/>
            </p:cNvSpPr>
            <p:nvPr/>
          </p:nvSpPr>
          <p:spPr bwMode="auto">
            <a:xfrm>
              <a:off x="4675" y="3246"/>
              <a:ext cx="164" cy="99"/>
            </a:xfrm>
            <a:custGeom>
              <a:avLst/>
              <a:gdLst>
                <a:gd name="T0" fmla="*/ 5 w 164"/>
                <a:gd name="T1" fmla="*/ 0 h 99"/>
                <a:gd name="T2" fmla="*/ 44 w 164"/>
                <a:gd name="T3" fmla="*/ 3 h 99"/>
                <a:gd name="T4" fmla="*/ 104 w 164"/>
                <a:gd name="T5" fmla="*/ 8 h 99"/>
                <a:gd name="T6" fmla="*/ 156 w 164"/>
                <a:gd name="T7" fmla="*/ 8 h 99"/>
                <a:gd name="T8" fmla="*/ 164 w 164"/>
                <a:gd name="T9" fmla="*/ 99 h 99"/>
                <a:gd name="T10" fmla="*/ 107 w 164"/>
                <a:gd name="T11" fmla="*/ 99 h 99"/>
                <a:gd name="T12" fmla="*/ 39 w 164"/>
                <a:gd name="T13" fmla="*/ 94 h 99"/>
                <a:gd name="T14" fmla="*/ 0 w 164"/>
                <a:gd name="T15" fmla="*/ 81 h 99"/>
                <a:gd name="T16" fmla="*/ 5 w 164"/>
                <a:gd name="T17" fmla="*/ 0 h 99"/>
                <a:gd name="T18" fmla="*/ 5 w 164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4"/>
                <a:gd name="T31" fmla="*/ 0 h 99"/>
                <a:gd name="T32" fmla="*/ 164 w 164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4" h="99">
                  <a:moveTo>
                    <a:pt x="5" y="0"/>
                  </a:moveTo>
                  <a:lnTo>
                    <a:pt x="44" y="3"/>
                  </a:lnTo>
                  <a:lnTo>
                    <a:pt x="104" y="8"/>
                  </a:lnTo>
                  <a:lnTo>
                    <a:pt x="156" y="8"/>
                  </a:lnTo>
                  <a:lnTo>
                    <a:pt x="164" y="99"/>
                  </a:lnTo>
                  <a:lnTo>
                    <a:pt x="107" y="99"/>
                  </a:lnTo>
                  <a:lnTo>
                    <a:pt x="39" y="94"/>
                  </a:lnTo>
                  <a:lnTo>
                    <a:pt x="0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6" name="Freeform 272"/>
            <p:cNvSpPr>
              <a:spLocks/>
            </p:cNvSpPr>
            <p:nvPr/>
          </p:nvSpPr>
          <p:spPr bwMode="auto">
            <a:xfrm>
              <a:off x="4857" y="3254"/>
              <a:ext cx="65" cy="83"/>
            </a:xfrm>
            <a:custGeom>
              <a:avLst/>
              <a:gdLst>
                <a:gd name="T0" fmla="*/ 0 w 65"/>
                <a:gd name="T1" fmla="*/ 2 h 83"/>
                <a:gd name="T2" fmla="*/ 65 w 65"/>
                <a:gd name="T3" fmla="*/ 0 h 83"/>
                <a:gd name="T4" fmla="*/ 65 w 65"/>
                <a:gd name="T5" fmla="*/ 73 h 83"/>
                <a:gd name="T6" fmla="*/ 37 w 65"/>
                <a:gd name="T7" fmla="*/ 78 h 83"/>
                <a:gd name="T8" fmla="*/ 5 w 65"/>
                <a:gd name="T9" fmla="*/ 83 h 83"/>
                <a:gd name="T10" fmla="*/ 0 w 65"/>
                <a:gd name="T11" fmla="*/ 2 h 83"/>
                <a:gd name="T12" fmla="*/ 0 w 65"/>
                <a:gd name="T13" fmla="*/ 2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83"/>
                <a:gd name="T23" fmla="*/ 65 w 65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83">
                  <a:moveTo>
                    <a:pt x="0" y="2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37" y="78"/>
                  </a:lnTo>
                  <a:lnTo>
                    <a:pt x="5" y="8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B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7" name="Freeform 273"/>
            <p:cNvSpPr>
              <a:spLocks/>
            </p:cNvSpPr>
            <p:nvPr/>
          </p:nvSpPr>
          <p:spPr bwMode="auto">
            <a:xfrm>
              <a:off x="4698" y="3275"/>
              <a:ext cx="31" cy="39"/>
            </a:xfrm>
            <a:custGeom>
              <a:avLst/>
              <a:gdLst>
                <a:gd name="T0" fmla="*/ 5 w 31"/>
                <a:gd name="T1" fmla="*/ 0 h 39"/>
                <a:gd name="T2" fmla="*/ 0 w 31"/>
                <a:gd name="T3" fmla="*/ 31 h 39"/>
                <a:gd name="T4" fmla="*/ 31 w 31"/>
                <a:gd name="T5" fmla="*/ 39 h 39"/>
                <a:gd name="T6" fmla="*/ 21 w 31"/>
                <a:gd name="T7" fmla="*/ 2 h 39"/>
                <a:gd name="T8" fmla="*/ 5 w 31"/>
                <a:gd name="T9" fmla="*/ 0 h 39"/>
                <a:gd name="T10" fmla="*/ 5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5" y="0"/>
                  </a:moveTo>
                  <a:lnTo>
                    <a:pt x="0" y="31"/>
                  </a:lnTo>
                  <a:lnTo>
                    <a:pt x="31" y="39"/>
                  </a:lnTo>
                  <a:lnTo>
                    <a:pt x="2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8" name="Freeform 274"/>
            <p:cNvSpPr>
              <a:spLocks/>
            </p:cNvSpPr>
            <p:nvPr/>
          </p:nvSpPr>
          <p:spPr bwMode="auto">
            <a:xfrm>
              <a:off x="4753" y="3285"/>
              <a:ext cx="34" cy="45"/>
            </a:xfrm>
            <a:custGeom>
              <a:avLst/>
              <a:gdLst>
                <a:gd name="T0" fmla="*/ 2 w 34"/>
                <a:gd name="T1" fmla="*/ 45 h 45"/>
                <a:gd name="T2" fmla="*/ 0 w 34"/>
                <a:gd name="T3" fmla="*/ 0 h 45"/>
                <a:gd name="T4" fmla="*/ 34 w 34"/>
                <a:gd name="T5" fmla="*/ 0 h 45"/>
                <a:gd name="T6" fmla="*/ 23 w 34"/>
                <a:gd name="T7" fmla="*/ 34 h 45"/>
                <a:gd name="T8" fmla="*/ 2 w 34"/>
                <a:gd name="T9" fmla="*/ 45 h 45"/>
                <a:gd name="T10" fmla="*/ 2 w 34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5"/>
                <a:gd name="T20" fmla="*/ 34 w 3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5">
                  <a:moveTo>
                    <a:pt x="2" y="45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3" y="34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09" name="Freeform 275"/>
            <p:cNvSpPr>
              <a:spLocks/>
            </p:cNvSpPr>
            <p:nvPr/>
          </p:nvSpPr>
          <p:spPr bwMode="auto">
            <a:xfrm>
              <a:off x="4813" y="3283"/>
              <a:ext cx="34" cy="49"/>
            </a:xfrm>
            <a:custGeom>
              <a:avLst/>
              <a:gdLst>
                <a:gd name="T0" fmla="*/ 0 w 34"/>
                <a:gd name="T1" fmla="*/ 49 h 49"/>
                <a:gd name="T2" fmla="*/ 34 w 34"/>
                <a:gd name="T3" fmla="*/ 47 h 49"/>
                <a:gd name="T4" fmla="*/ 34 w 34"/>
                <a:gd name="T5" fmla="*/ 20 h 49"/>
                <a:gd name="T6" fmla="*/ 18 w 34"/>
                <a:gd name="T7" fmla="*/ 36 h 49"/>
                <a:gd name="T8" fmla="*/ 13 w 34"/>
                <a:gd name="T9" fmla="*/ 0 h 49"/>
                <a:gd name="T10" fmla="*/ 5 w 34"/>
                <a:gd name="T11" fmla="*/ 10 h 49"/>
                <a:gd name="T12" fmla="*/ 0 w 34"/>
                <a:gd name="T13" fmla="*/ 49 h 49"/>
                <a:gd name="T14" fmla="*/ 0 w 34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49"/>
                <a:gd name="T26" fmla="*/ 34 w 3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49">
                  <a:moveTo>
                    <a:pt x="0" y="49"/>
                  </a:moveTo>
                  <a:lnTo>
                    <a:pt x="34" y="47"/>
                  </a:lnTo>
                  <a:lnTo>
                    <a:pt x="34" y="20"/>
                  </a:lnTo>
                  <a:lnTo>
                    <a:pt x="18" y="36"/>
                  </a:lnTo>
                  <a:lnTo>
                    <a:pt x="13" y="0"/>
                  </a:lnTo>
                  <a:lnTo>
                    <a:pt x="5" y="1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810" name="Freeform 276"/>
            <p:cNvSpPr>
              <a:spLocks/>
            </p:cNvSpPr>
            <p:nvPr/>
          </p:nvSpPr>
          <p:spPr bwMode="auto">
            <a:xfrm>
              <a:off x="4876" y="3280"/>
              <a:ext cx="28" cy="47"/>
            </a:xfrm>
            <a:custGeom>
              <a:avLst/>
              <a:gdLst>
                <a:gd name="T0" fmla="*/ 0 w 28"/>
                <a:gd name="T1" fmla="*/ 47 h 47"/>
                <a:gd name="T2" fmla="*/ 0 w 28"/>
                <a:gd name="T3" fmla="*/ 0 h 47"/>
                <a:gd name="T4" fmla="*/ 28 w 28"/>
                <a:gd name="T5" fmla="*/ 0 h 47"/>
                <a:gd name="T6" fmla="*/ 18 w 28"/>
                <a:gd name="T7" fmla="*/ 34 h 47"/>
                <a:gd name="T8" fmla="*/ 0 w 28"/>
                <a:gd name="T9" fmla="*/ 47 h 47"/>
                <a:gd name="T10" fmla="*/ 0 w 28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7"/>
                <a:gd name="T20" fmla="*/ 28 w 28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7">
                  <a:moveTo>
                    <a:pt x="0" y="4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18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23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latin typeface="+mn-ea"/>
                <a:ea typeface="+mn-ea"/>
              </a:rPr>
              <a:t> </a:t>
            </a:r>
            <a:r>
              <a:rPr lang="zh-TW" altLang="en-US" b="1" dirty="0" smtClean="0">
                <a:solidFill>
                  <a:srgbClr val="000099"/>
                </a:solidFill>
              </a:rPr>
              <a:t>乙醯胺酚可止各種疼痛</a:t>
            </a:r>
            <a:r>
              <a:rPr lang="zh-TW" altLang="en-US" sz="4000" b="1" dirty="0" smtClean="0">
                <a:solidFill>
                  <a:srgbClr val="000099"/>
                </a:solidFill>
              </a:rPr>
              <a:t> </a:t>
            </a:r>
            <a:r>
              <a:rPr lang="en-US" altLang="zh-TW" sz="3100" dirty="0" smtClean="0">
                <a:solidFill>
                  <a:srgbClr val="000099"/>
                </a:solidFill>
              </a:rPr>
              <a:t>(</a:t>
            </a:r>
            <a:r>
              <a:rPr lang="zh-TW" altLang="en-US" sz="3100" dirty="0" smtClean="0">
                <a:solidFill>
                  <a:srgbClr val="000099"/>
                </a:solidFill>
              </a:rPr>
              <a:t>常見</a:t>
            </a:r>
            <a:r>
              <a:rPr lang="en-US" altLang="zh-TW" sz="3100" dirty="0" smtClean="0">
                <a:solidFill>
                  <a:srgbClr val="000099"/>
                </a:solidFill>
              </a:rPr>
              <a:t>: </a:t>
            </a:r>
            <a:r>
              <a:rPr lang="zh-TW" altLang="en-US" sz="3100" dirty="0" smtClean="0">
                <a:solidFill>
                  <a:srgbClr val="000099"/>
                </a:solidFill>
              </a:rPr>
              <a:t>普拿疼</a:t>
            </a:r>
            <a:r>
              <a:rPr lang="en-US" altLang="zh-TW" sz="3100" dirty="0" smtClean="0">
                <a:solidFill>
                  <a:srgbClr val="000099"/>
                </a:solidFill>
              </a:rPr>
              <a:t>)</a:t>
            </a:r>
            <a:endParaRPr lang="zh-TW" altLang="en-US" sz="3100" b="1" dirty="0" smtClean="0">
              <a:solidFill>
                <a:srgbClr val="000099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280400" cy="452596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世界衛生組織</a:t>
            </a:r>
            <a:r>
              <a:rPr lang="en-US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(WHO) </a:t>
            </a:r>
            <a:r>
              <a:rPr lang="zh-TW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美國疼痛學會</a:t>
            </a:r>
            <a:r>
              <a:rPr lang="en-US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(APS) 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、美國風濕免疫學院</a:t>
            </a:r>
            <a:r>
              <a:rPr lang="en-US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(ACR) 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、歐洲風濕免疫協會聯盟</a:t>
            </a:r>
            <a:r>
              <a:rPr lang="en-US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(EULAR) </a:t>
            </a:r>
            <a:r>
              <a:rPr lang="zh-TW" altLang="zh-TW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澳洲國家處方集一致認定乙醯胺酚是止</a:t>
            </a:r>
            <a:r>
              <a:rPr lang="zh-TW" altLang="en-US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各種輕至中度疼痛的第一線用藥</a:t>
            </a:r>
            <a:r>
              <a:rPr lang="en-US" altLang="zh-TW" baseline="300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1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b="1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適應症 </a:t>
            </a:r>
            <a:r>
              <a:rPr lang="en-US" altLang="zh-TW" sz="2400" b="1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頭痛、偏頭痛、喉嚨痛、牙痛、生理痛、關節痛、神經痛、肌肉酸痛、下背痛 。</a:t>
            </a:r>
          </a:p>
        </p:txBody>
      </p:sp>
      <p:pic>
        <p:nvPicPr>
          <p:cNvPr id="53253" name="Picture 5" descr="MCj034329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510" b="-510"/>
          <a:stretch>
            <a:fillRect/>
          </a:stretch>
        </p:blipFill>
        <p:spPr/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43438" y="6334125"/>
            <a:ext cx="471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標楷體" pitchFamily="65" charset="-120"/>
                <a:cs typeface="Calibri" pitchFamily="34" charset="0"/>
              </a:rPr>
              <a:t>                                                                                                                           </a:t>
            </a:r>
            <a:r>
              <a:rPr lang="en-US" altLang="zh-TW" sz="1400">
                <a:solidFill>
                  <a:srgbClr val="000099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1. American Journal of Therapeutics 12, 80-91 (2005)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16563"/>
            <a:ext cx="2339975" cy="134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3"/>
            <a:ext cx="8424863" cy="1081087"/>
          </a:xfrm>
        </p:spPr>
        <p:txBody>
          <a:bodyPr/>
          <a:lstStyle/>
          <a:p>
            <a:pPr algn="l" eaLnBrk="1" hangingPunct="1"/>
            <a:r>
              <a:rPr lang="zh-TW" altLang="en-US" sz="4000" b="1" smtClean="0">
                <a:ea typeface="新細明體" charset="-120"/>
              </a:rPr>
              <a:t>             </a:t>
            </a:r>
            <a:r>
              <a:rPr lang="zh-TW" altLang="en-US" sz="4000" b="1" smtClean="0">
                <a:solidFill>
                  <a:srgbClr val="000099"/>
                </a:solidFill>
                <a:ea typeface="新細明體" charset="-120"/>
              </a:rPr>
              <a:t>乙醯胺酚正確用法用量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226425" cy="5011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zh-TW" altLang="en-US" sz="2800" b="1" smtClean="0">
                <a:solidFill>
                  <a:srgbClr val="000099"/>
                </a:solidFill>
                <a:ea typeface="新細明體" charset="-120"/>
              </a:rPr>
              <a:t>用法用量</a:t>
            </a:r>
            <a:r>
              <a:rPr lang="en-US" altLang="zh-TW" sz="2800" b="1" smtClean="0">
                <a:solidFill>
                  <a:srgbClr val="000099"/>
                </a:solidFill>
                <a:ea typeface="新細明體" charset="-120"/>
              </a:rPr>
              <a:t>-</a:t>
            </a:r>
            <a:r>
              <a:rPr lang="zh-TW" altLang="en-US" sz="2800" b="1" smtClean="0">
                <a:solidFill>
                  <a:srgbClr val="FF3300"/>
                </a:solidFill>
                <a:ea typeface="新細明體" charset="-120"/>
              </a:rPr>
              <a:t>止痛</a:t>
            </a:r>
            <a:endParaRPr lang="en-US" altLang="zh-TW" sz="2800" b="1" smtClean="0">
              <a:solidFill>
                <a:srgbClr val="FF3300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solidFill>
                <a:srgbClr val="000099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mtClean="0">
                <a:solidFill>
                  <a:srgbClr val="000099"/>
                </a:solidFill>
                <a:ea typeface="新細明體" charset="-120"/>
              </a:rPr>
              <a:t>成人建議劑量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     成人劑型 </a:t>
            </a:r>
            <a:r>
              <a:rPr lang="en-US" altLang="zh-TW" sz="2000" b="1" smtClean="0">
                <a:solidFill>
                  <a:srgbClr val="000099"/>
                </a:solidFill>
                <a:ea typeface="新細明體" charset="-120"/>
              </a:rPr>
              <a:t>(500 mg)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：成人每次 </a:t>
            </a:r>
            <a:r>
              <a:rPr lang="en-US" altLang="zh-TW" sz="2000" b="1" smtClean="0">
                <a:solidFill>
                  <a:srgbClr val="000099"/>
                </a:solidFill>
                <a:ea typeface="新細明體" charset="-120"/>
              </a:rPr>
              <a:t>1~2 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錠 </a:t>
            </a:r>
            <a:r>
              <a:rPr lang="en-US" altLang="zh-TW" sz="2000" b="1" smtClean="0">
                <a:solidFill>
                  <a:srgbClr val="000099"/>
                </a:solidFill>
                <a:ea typeface="新細明體" charset="-120"/>
              </a:rPr>
              <a:t>(500~1,000 mg)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，</a:t>
            </a:r>
            <a:endParaRPr lang="en-US" altLang="zh-TW" sz="2000" b="1" smtClean="0">
              <a:solidFill>
                <a:srgbClr val="000099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zh-TW" sz="2000" b="1" smtClean="0">
                <a:solidFill>
                  <a:srgbClr val="000099"/>
                </a:solidFill>
                <a:ea typeface="新細明體" charset="-120"/>
              </a:rPr>
              <a:t>     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一天不超過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4 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次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，建議劑量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一天不超過 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8 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錠 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(4 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克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solidFill>
                <a:srgbClr val="000099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zh-TW" altLang="en-US" sz="2800" b="1" smtClean="0">
                <a:solidFill>
                  <a:srgbClr val="000099"/>
                </a:solidFill>
                <a:ea typeface="新細明體" charset="-120"/>
              </a:rPr>
              <a:t>用法用量</a:t>
            </a:r>
            <a:r>
              <a:rPr lang="en-US" altLang="zh-TW" sz="2800" b="1" smtClean="0">
                <a:solidFill>
                  <a:srgbClr val="000099"/>
                </a:solidFill>
                <a:ea typeface="新細明體" charset="-120"/>
              </a:rPr>
              <a:t>-</a:t>
            </a:r>
            <a:r>
              <a:rPr lang="zh-TW" altLang="en-US" sz="2800" b="1" smtClean="0">
                <a:solidFill>
                  <a:srgbClr val="FF3300"/>
                </a:solidFill>
                <a:ea typeface="新細明體" charset="-120"/>
              </a:rPr>
              <a:t>退燒</a:t>
            </a:r>
            <a:endParaRPr lang="en-US" altLang="zh-TW" sz="2800" b="1" smtClean="0">
              <a:solidFill>
                <a:srgbClr val="FF3300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rgbClr val="000099"/>
                </a:solidFill>
                <a:ea typeface="新細明體" charset="-120"/>
              </a:rPr>
              <a:t>    </a:t>
            </a:r>
            <a:r>
              <a:rPr lang="zh-TW" altLang="en-US" sz="2000" smtClean="0">
                <a:solidFill>
                  <a:srgbClr val="000099"/>
                </a:solidFill>
                <a:ea typeface="新細明體" charset="-120"/>
              </a:rPr>
              <a:t> 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體溫 </a:t>
            </a:r>
            <a:r>
              <a:rPr lang="en-US" altLang="zh-TW" sz="2000" b="1" smtClean="0">
                <a:solidFill>
                  <a:srgbClr val="000099"/>
                </a:solidFill>
                <a:ea typeface="新細明體" charset="-120"/>
              </a:rPr>
              <a:t>&gt; 38.5℃</a:t>
            </a:r>
            <a:r>
              <a:rPr lang="zh-TW" altLang="en-US" sz="2000" b="1" smtClean="0">
                <a:solidFill>
                  <a:srgbClr val="000099"/>
                </a:solidFill>
                <a:ea typeface="新細明體" charset="-120"/>
              </a:rPr>
              <a:t>或需要服用時 ，</a:t>
            </a:r>
            <a:r>
              <a:rPr lang="zh-TW" altLang="en-US" sz="2000" b="1" smtClean="0">
                <a:solidFill>
                  <a:srgbClr val="CC00FF"/>
                </a:solidFill>
                <a:ea typeface="新細明體" charset="-120"/>
              </a:rPr>
              <a:t>若發燒持續 ，則每</a:t>
            </a:r>
            <a:r>
              <a:rPr lang="en-US" altLang="zh-TW" sz="2000" b="1" smtClean="0">
                <a:solidFill>
                  <a:srgbClr val="CC00FF"/>
                </a:solidFill>
                <a:ea typeface="新細明體" charset="-120"/>
              </a:rPr>
              <a:t>4-6</a:t>
            </a:r>
            <a:r>
              <a:rPr lang="zh-TW" altLang="en-US" sz="2000" b="1" smtClean="0">
                <a:solidFill>
                  <a:srgbClr val="CC00FF"/>
                </a:solidFill>
                <a:ea typeface="新細明體" charset="-120"/>
              </a:rPr>
              <a:t>小時可</a:t>
            </a:r>
            <a:endParaRPr lang="en-US" altLang="zh-TW" sz="2000" b="1" smtClean="0">
              <a:solidFill>
                <a:srgbClr val="CC00FF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2000" b="1" smtClean="0">
                <a:solidFill>
                  <a:srgbClr val="CC00FF"/>
                </a:solidFill>
                <a:ea typeface="新細明體" charset="-120"/>
              </a:rPr>
              <a:t>     </a:t>
            </a:r>
            <a:r>
              <a:rPr lang="zh-TW" altLang="en-US" sz="2000" b="1" smtClean="0">
                <a:solidFill>
                  <a:srgbClr val="CC00FF"/>
                </a:solidFill>
                <a:ea typeface="新細明體" charset="-120"/>
              </a:rPr>
              <a:t>重複使用</a:t>
            </a:r>
            <a:r>
              <a:rPr lang="en-US" altLang="zh-TW" sz="2000" b="1" smtClean="0">
                <a:solidFill>
                  <a:srgbClr val="CC00FF"/>
                </a:solidFill>
                <a:ea typeface="新細明體" charset="-120"/>
              </a:rPr>
              <a:t>, </a:t>
            </a:r>
            <a:r>
              <a:rPr lang="zh-TW" altLang="en-US" sz="2000" b="1" smtClean="0">
                <a:solidFill>
                  <a:srgbClr val="CC00FF"/>
                </a:solidFill>
                <a:ea typeface="新細明體" charset="-120"/>
              </a:rPr>
              <a:t>成人每日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最多不可超過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8 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錠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(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4</a:t>
            </a:r>
            <a:r>
              <a:rPr lang="zh-TW" altLang="en-US" sz="2000" b="1" smtClean="0">
                <a:solidFill>
                  <a:srgbClr val="FF0000"/>
                </a:solidFill>
                <a:ea typeface="新細明體" charset="-120"/>
              </a:rPr>
              <a:t>克</a:t>
            </a:r>
            <a:r>
              <a:rPr lang="en-US" altLang="zh-TW" sz="2000" b="1" smtClean="0">
                <a:solidFill>
                  <a:srgbClr val="FF0000"/>
                </a:solidFill>
                <a:ea typeface="新細明體" charset="-120"/>
              </a:rPr>
              <a:t>) </a:t>
            </a:r>
          </a:p>
        </p:txBody>
      </p:sp>
      <p:sp>
        <p:nvSpPr>
          <p:cNvPr id="28675" name="文字方塊 3"/>
          <p:cNvSpPr txBox="1">
            <a:spLocks noChangeArrowheads="1"/>
          </p:cNvSpPr>
          <p:nvPr/>
        </p:nvSpPr>
        <p:spPr bwMode="auto">
          <a:xfrm>
            <a:off x="2268538" y="5516563"/>
            <a:ext cx="65166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800" b="1">
                <a:latin typeface="News Gothic MT"/>
              </a:rPr>
              <a:t>  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依照藥師建議劑量使用</a:t>
            </a:r>
            <a:r>
              <a:rPr kumimoji="0" lang="zh-TW" altLang="en-US" sz="240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，</a:t>
            </a:r>
            <a:endParaRPr kumimoji="0" lang="en-US" altLang="zh-TW" sz="2400">
              <a:solidFill>
                <a:srgbClr val="FF0000"/>
              </a:solidFill>
              <a:latin typeface="Calibri" pitchFamily="34" charset="0"/>
              <a:ea typeface="標楷體" pitchFamily="65" charset="-120"/>
            </a:endParaRPr>
          </a:p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        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確保安全性 </a:t>
            </a:r>
            <a:r>
              <a:rPr kumimoji="0" lang="en-US" altLang="zh-TW" sz="24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!</a:t>
            </a:r>
            <a:endParaRPr kumimoji="0" lang="zh-TW" altLang="en-US" sz="240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8676" name="Picture 2" descr="C:\Users\jjc63764\Desktop\imagesCAE9U2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22925"/>
            <a:ext cx="2124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jjc63764\Desktop\untitled.bmp"/>
          <p:cNvPicPr>
            <a:picLocks noChangeAspect="1" noChangeArrowheads="1"/>
          </p:cNvPicPr>
          <p:nvPr/>
        </p:nvPicPr>
        <p:blipFill>
          <a:blip r:embed="rId4"/>
          <a:srcRect l="13763" t="-7529" r="14740"/>
          <a:stretch>
            <a:fillRect/>
          </a:stretch>
        </p:blipFill>
        <p:spPr bwMode="auto">
          <a:xfrm>
            <a:off x="6443663" y="5005388"/>
            <a:ext cx="270033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265</TotalTime>
  <Words>1690</Words>
  <Application>Microsoft Macintosh PowerPoint</Application>
  <PresentationFormat>如螢幕大小 (4:3)</PresentationFormat>
  <Paragraphs>156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Arial</vt:lpstr>
      <vt:lpstr>新細明體</vt:lpstr>
      <vt:lpstr>News Gothic MT</vt:lpstr>
      <vt:lpstr>Wingdings 2</vt:lpstr>
      <vt:lpstr>Calibri</vt:lpstr>
      <vt:lpstr>標楷體</vt:lpstr>
      <vt:lpstr>SimSun</vt:lpstr>
      <vt:lpstr>微軟正黑體</vt:lpstr>
      <vt:lpstr>Wingdings</vt:lpstr>
      <vt:lpstr>Times New Roman</vt:lpstr>
      <vt:lpstr>Times</vt:lpstr>
      <vt:lpstr>華康POP1體W5(P)</vt:lpstr>
      <vt:lpstr>Breeze</vt:lpstr>
      <vt:lpstr>Breeze</vt:lpstr>
      <vt:lpstr>Breeze</vt:lpstr>
      <vt:lpstr>Breeze</vt:lpstr>
      <vt:lpstr>用藥安全宣導-止痛藥篇</vt:lpstr>
      <vt:lpstr>        疼痛的程度:  輕、中、重度</vt:lpstr>
      <vt:lpstr>                            頭痛 - 最多人吃止痛藥的原因</vt:lpstr>
      <vt:lpstr>不同頭痛類型的症狀比較</vt:lpstr>
      <vt:lpstr>          止痛藥 -當用則用 早用早好</vt:lpstr>
      <vt:lpstr>            頭痛的警訊</vt:lpstr>
      <vt:lpstr>      止痛藥的分類</vt:lpstr>
      <vt:lpstr> 乙醯胺酚可止各種疼痛 (常見: 普拿疼)</vt:lpstr>
      <vt:lpstr>             乙醯胺酚正確用法用量</vt:lpstr>
      <vt:lpstr>投影片 10</vt:lpstr>
      <vt:lpstr>有獎問答</vt:lpstr>
      <vt:lpstr>乙醯胺酚吃下後多久 幾乎可完全排出體外</vt:lpstr>
      <vt:lpstr>以下何者可使用乙醯胺酚止痛？</vt:lpstr>
      <vt:lpstr>乙醯胺酚正確怎麼使用？</vt:lpstr>
      <vt:lpstr>~止痛藥 -當用則用 早用早好~ 在剛開始頭痛(小痛)時吃藥??</vt:lpstr>
      <vt:lpstr>藥品開封後，內附之乾燥劑/棉花要如何處理?</vt:lpstr>
      <vt:lpstr>服藥時，藥袋上標示「飯前」或「空腹」指的是</vt:lpstr>
      <vt:lpstr>服藥時，藥袋上標示「飯後」指的是</vt:lpstr>
      <vt:lpstr>生病找醫師，用藥應找誰?</vt:lpstr>
      <vt:lpstr>投影片 20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有獎問答</dc:title>
  <dc:creator>Anny</dc:creator>
  <cp:lastModifiedBy>霧峰鄉衛生所</cp:lastModifiedBy>
  <cp:revision>29</cp:revision>
  <dcterms:created xsi:type="dcterms:W3CDTF">2013-05-24T04:53:33Z</dcterms:created>
  <dcterms:modified xsi:type="dcterms:W3CDTF">2014-11-12T01:00:46Z</dcterms:modified>
</cp:coreProperties>
</file>