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diagrams/drawing2.xml" ContentType="application/vnd.ms-office.drawingml.diagramDrawing+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7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diagrams/layout2.xml" ContentType="application/vnd.openxmlformats-officedocument.drawingml.diagramLayout+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diagrams/data1.xml" ContentType="application/vnd.openxmlformats-officedocument.drawingml.diagramData+xml"/>
  <Override PartName="/ppt/charts/chart2.xml" ContentType="application/vnd.openxmlformats-officedocument.drawingml.chart+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Default Extension="rels" ContentType="application/vnd.openxmlformats-package.relationshi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19" r:id="rId3"/>
    <p:sldId id="257" r:id="rId4"/>
    <p:sldId id="316" r:id="rId5"/>
    <p:sldId id="262" r:id="rId6"/>
    <p:sldId id="263" r:id="rId7"/>
    <p:sldId id="266" r:id="rId8"/>
    <p:sldId id="499" r:id="rId9"/>
    <p:sldId id="463" r:id="rId10"/>
    <p:sldId id="269" r:id="rId11"/>
    <p:sldId id="270" r:id="rId12"/>
    <p:sldId id="271" r:id="rId13"/>
    <p:sldId id="272" r:id="rId14"/>
    <p:sldId id="274" r:id="rId15"/>
    <p:sldId id="275" r:id="rId16"/>
    <p:sldId id="321" r:id="rId17"/>
    <p:sldId id="277" r:id="rId18"/>
    <p:sldId id="279" r:id="rId19"/>
    <p:sldId id="280" r:id="rId20"/>
    <p:sldId id="281" r:id="rId21"/>
    <p:sldId id="282" r:id="rId22"/>
    <p:sldId id="456" r:id="rId23"/>
    <p:sldId id="466" r:id="rId24"/>
    <p:sldId id="344" r:id="rId25"/>
    <p:sldId id="480" r:id="rId26"/>
    <p:sldId id="467" r:id="rId27"/>
    <p:sldId id="468" r:id="rId28"/>
    <p:sldId id="469" r:id="rId29"/>
    <p:sldId id="470" r:id="rId30"/>
    <p:sldId id="471" r:id="rId31"/>
    <p:sldId id="472" r:id="rId32"/>
    <p:sldId id="473" r:id="rId33"/>
    <p:sldId id="475" r:id="rId34"/>
    <p:sldId id="476" r:id="rId35"/>
    <p:sldId id="478" r:id="rId36"/>
    <p:sldId id="477" r:id="rId37"/>
    <p:sldId id="479" r:id="rId38"/>
    <p:sldId id="482" r:id="rId39"/>
    <p:sldId id="324" r:id="rId40"/>
    <p:sldId id="392" r:id="rId41"/>
    <p:sldId id="393" r:id="rId42"/>
    <p:sldId id="394" r:id="rId43"/>
    <p:sldId id="395" r:id="rId44"/>
    <p:sldId id="396" r:id="rId45"/>
    <p:sldId id="397" r:id="rId46"/>
    <p:sldId id="492" r:id="rId47"/>
    <p:sldId id="494" r:id="rId48"/>
    <p:sldId id="496" r:id="rId49"/>
    <p:sldId id="345" r:id="rId50"/>
    <p:sldId id="326" r:id="rId51"/>
    <p:sldId id="327" r:id="rId52"/>
    <p:sldId id="328" r:id="rId53"/>
    <p:sldId id="330" r:id="rId54"/>
    <p:sldId id="332" r:id="rId55"/>
    <p:sldId id="338" r:id="rId56"/>
    <p:sldId id="357" r:id="rId57"/>
    <p:sldId id="362" r:id="rId58"/>
    <p:sldId id="459" r:id="rId59"/>
    <p:sldId id="460" r:id="rId60"/>
    <p:sldId id="398" r:id="rId61"/>
    <p:sldId id="400" r:id="rId62"/>
    <p:sldId id="416" r:id="rId63"/>
    <p:sldId id="461" r:id="rId64"/>
    <p:sldId id="421" r:id="rId65"/>
    <p:sldId id="424" r:id="rId66"/>
    <p:sldId id="422" r:id="rId67"/>
    <p:sldId id="426" r:id="rId68"/>
    <p:sldId id="483" r:id="rId69"/>
    <p:sldId id="497" r:id="rId70"/>
    <p:sldId id="484" r:id="rId71"/>
    <p:sldId id="485" r:id="rId72"/>
    <p:sldId id="486" r:id="rId73"/>
    <p:sldId id="488" r:id="rId74"/>
    <p:sldId id="490" r:id="rId75"/>
    <p:sldId id="498" r:id="rId76"/>
    <p:sldId id="314" r:id="rId77"/>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582"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presProps" Target="presProps.xml"/><Relationship Id="rId8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charts/_rels/chart1.xml.rels><?xml version="1.0" encoding="UTF-8" standalone="yes"?>
<Relationships xmlns="http://schemas.openxmlformats.org/package/2006/relationships"><Relationship Id="rId1" Type="http://schemas.openxmlformats.org/officeDocument/2006/relationships/oleObject" Target="file:///D:\My%20Documents\&#26519;&#32681;&#40845;\&#35519;&#35299;-2.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D:\My%20Documents\&#26519;&#32681;&#40845;\&#35519;&#35299;-1.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zh-TW"/>
  <c:chart>
    <c:title>
      <c:tx>
        <c:rich>
          <a:bodyPr/>
          <a:lstStyle/>
          <a:p>
            <a:pPr>
              <a:defRPr/>
            </a:pPr>
            <a:r>
              <a:rPr lang="zh-TW" altLang="zh-TW" sz="2400" b="1" i="0" baseline="0" dirty="0" smtClean="0">
                <a:latin typeface="標楷體" pitchFamily="65" charset="-120"/>
                <a:ea typeface="標楷體" pitchFamily="65" charset="-120"/>
              </a:rPr>
              <a:t>律師調委成功率曲線圖</a:t>
            </a:r>
            <a:endParaRPr lang="zh-TW" altLang="zh-TW" sz="2400" b="1" i="0" baseline="0" dirty="0">
              <a:latin typeface="標楷體" pitchFamily="65" charset="-120"/>
              <a:ea typeface="標楷體" pitchFamily="65" charset="-120"/>
            </a:endParaRPr>
          </a:p>
        </c:rich>
      </c:tx>
    </c:title>
    <c:plotArea>
      <c:layout/>
      <c:lineChart>
        <c:grouping val="stacked"/>
        <c:ser>
          <c:idx val="0"/>
          <c:order val="0"/>
          <c:cat>
            <c:strRef>
              <c:f>Sheet1!$A$1:$J$1</c:f>
              <c:strCache>
                <c:ptCount val="10"/>
                <c:pt idx="0">
                  <c:v>辛</c:v>
                </c:pt>
                <c:pt idx="1">
                  <c:v>丁</c:v>
                </c:pt>
                <c:pt idx="2">
                  <c:v>甲</c:v>
                </c:pt>
                <c:pt idx="3">
                  <c:v>戊</c:v>
                </c:pt>
                <c:pt idx="4">
                  <c:v>任</c:v>
                </c:pt>
                <c:pt idx="5">
                  <c:v>襾</c:v>
                </c:pt>
                <c:pt idx="6">
                  <c:v>丙</c:v>
                </c:pt>
                <c:pt idx="7">
                  <c:v>庚</c:v>
                </c:pt>
                <c:pt idx="8">
                  <c:v>乙</c:v>
                </c:pt>
                <c:pt idx="9">
                  <c:v>己</c:v>
                </c:pt>
              </c:strCache>
            </c:strRef>
          </c:cat>
          <c:val>
            <c:numRef>
              <c:f>Sheet1!$A$2:$J$2</c:f>
              <c:numCache>
                <c:formatCode>General</c:formatCode>
                <c:ptCount val="10"/>
                <c:pt idx="0">
                  <c:v>18</c:v>
                </c:pt>
                <c:pt idx="1">
                  <c:v>35</c:v>
                </c:pt>
                <c:pt idx="2">
                  <c:v>36</c:v>
                </c:pt>
                <c:pt idx="3">
                  <c:v>37</c:v>
                </c:pt>
                <c:pt idx="4">
                  <c:v>38</c:v>
                </c:pt>
                <c:pt idx="5">
                  <c:v>38</c:v>
                </c:pt>
                <c:pt idx="6">
                  <c:v>39</c:v>
                </c:pt>
                <c:pt idx="7">
                  <c:v>43</c:v>
                </c:pt>
                <c:pt idx="8">
                  <c:v>44</c:v>
                </c:pt>
                <c:pt idx="9">
                  <c:v>54</c:v>
                </c:pt>
              </c:numCache>
            </c:numRef>
          </c:val>
        </c:ser>
        <c:dLbls>
          <c:showVal val="1"/>
        </c:dLbls>
        <c:marker val="1"/>
        <c:axId val="62863232"/>
        <c:axId val="62864768"/>
      </c:lineChart>
      <c:catAx>
        <c:axId val="62863232"/>
        <c:scaling>
          <c:orientation val="minMax"/>
        </c:scaling>
        <c:axPos val="b"/>
        <c:majorTickMark val="none"/>
        <c:tickLblPos val="nextTo"/>
        <c:crossAx val="62864768"/>
        <c:crosses val="autoZero"/>
        <c:auto val="1"/>
        <c:lblAlgn val="ctr"/>
        <c:lblOffset val="100"/>
      </c:catAx>
      <c:valAx>
        <c:axId val="62864768"/>
        <c:scaling>
          <c:orientation val="minMax"/>
        </c:scaling>
        <c:axPos val="l"/>
        <c:majorGridlines/>
        <c:numFmt formatCode="General" sourceLinked="1"/>
        <c:majorTickMark val="none"/>
        <c:tickLblPos val="nextTo"/>
        <c:crossAx val="62863232"/>
        <c:crosses val="autoZero"/>
        <c:crossBetween val="between"/>
      </c:valAx>
    </c:plotArea>
    <c:legend>
      <c:legendPos val="r"/>
    </c:legend>
    <c:plotVisOnly val="1"/>
  </c:chart>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zh-TW"/>
  <c:chart>
    <c:title>
      <c:tx>
        <c:rich>
          <a:bodyPr/>
          <a:lstStyle/>
          <a:p>
            <a:pPr>
              <a:defRPr/>
            </a:pPr>
            <a:r>
              <a:rPr lang="zh-TW" altLang="zh-TW" sz="2400" b="1" i="0" baseline="0" dirty="0" smtClean="0">
                <a:latin typeface="標楷體" pitchFamily="65" charset="-120"/>
                <a:ea typeface="標楷體" pitchFamily="65" charset="-120"/>
              </a:rPr>
              <a:t>資深醫師調委成功率曲線圖</a:t>
            </a:r>
            <a:endParaRPr lang="zh-TW" altLang="zh-TW" sz="2400" b="1" i="0" baseline="0" dirty="0">
              <a:latin typeface="標楷體" pitchFamily="65" charset="-120"/>
              <a:ea typeface="標楷體" pitchFamily="65" charset="-120"/>
            </a:endParaRPr>
          </a:p>
        </c:rich>
      </c:tx>
    </c:title>
    <c:plotArea>
      <c:layout/>
      <c:lineChart>
        <c:grouping val="stacked"/>
        <c:ser>
          <c:idx val="0"/>
          <c:order val="0"/>
          <c:marker>
            <c:symbol val="none"/>
          </c:marker>
          <c:cat>
            <c:strRef>
              <c:f>Sheet1!$A$1:$K$1</c:f>
              <c:strCache>
                <c:ptCount val="11"/>
                <c:pt idx="0">
                  <c:v>E</c:v>
                </c:pt>
                <c:pt idx="1">
                  <c:v>P</c:v>
                </c:pt>
                <c:pt idx="2">
                  <c:v>B</c:v>
                </c:pt>
                <c:pt idx="3">
                  <c:v>D</c:v>
                </c:pt>
                <c:pt idx="4">
                  <c:v>I</c:v>
                </c:pt>
                <c:pt idx="5">
                  <c:v>F</c:v>
                </c:pt>
                <c:pt idx="6">
                  <c:v>M</c:v>
                </c:pt>
                <c:pt idx="7">
                  <c:v>L</c:v>
                </c:pt>
                <c:pt idx="8">
                  <c:v>G</c:v>
                </c:pt>
                <c:pt idx="9">
                  <c:v>C</c:v>
                </c:pt>
                <c:pt idx="10">
                  <c:v>A</c:v>
                </c:pt>
              </c:strCache>
            </c:strRef>
          </c:cat>
          <c:val>
            <c:numRef>
              <c:f>Sheet1!$A$2:$K$2</c:f>
              <c:numCache>
                <c:formatCode>General</c:formatCode>
                <c:ptCount val="11"/>
                <c:pt idx="0">
                  <c:v>0</c:v>
                </c:pt>
                <c:pt idx="1">
                  <c:v>17</c:v>
                </c:pt>
                <c:pt idx="2">
                  <c:v>33</c:v>
                </c:pt>
                <c:pt idx="3">
                  <c:v>33</c:v>
                </c:pt>
                <c:pt idx="4">
                  <c:v>36</c:v>
                </c:pt>
                <c:pt idx="5">
                  <c:v>38</c:v>
                </c:pt>
                <c:pt idx="6">
                  <c:v>50</c:v>
                </c:pt>
                <c:pt idx="7">
                  <c:v>50</c:v>
                </c:pt>
                <c:pt idx="8">
                  <c:v>50</c:v>
                </c:pt>
                <c:pt idx="9">
                  <c:v>53</c:v>
                </c:pt>
                <c:pt idx="10">
                  <c:v>58</c:v>
                </c:pt>
              </c:numCache>
            </c:numRef>
          </c:val>
        </c:ser>
        <c:dLbls>
          <c:showVal val="1"/>
        </c:dLbls>
        <c:marker val="1"/>
        <c:axId val="62894080"/>
        <c:axId val="62895616"/>
      </c:lineChart>
      <c:catAx>
        <c:axId val="62894080"/>
        <c:scaling>
          <c:orientation val="minMax"/>
        </c:scaling>
        <c:axPos val="b"/>
        <c:majorTickMark val="none"/>
        <c:tickLblPos val="nextTo"/>
        <c:crossAx val="62895616"/>
        <c:crosses val="autoZero"/>
        <c:auto val="1"/>
        <c:lblAlgn val="ctr"/>
        <c:lblOffset val="100"/>
      </c:catAx>
      <c:valAx>
        <c:axId val="62895616"/>
        <c:scaling>
          <c:orientation val="minMax"/>
        </c:scaling>
        <c:axPos val="l"/>
        <c:majorGridlines/>
        <c:numFmt formatCode="General" sourceLinked="1"/>
        <c:majorTickMark val="none"/>
        <c:tickLblPos val="nextTo"/>
        <c:crossAx val="62894080"/>
        <c:crosses val="autoZero"/>
        <c:crossBetween val="between"/>
      </c:valAx>
    </c:plotArea>
    <c:legend>
      <c:legendPos val="r"/>
    </c:legend>
    <c:plotVisOnly val="1"/>
  </c:chart>
  <c:externalData r:id="rId1"/>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F7FA080-2BBC-48E6-8771-03E68F9BA4DC}" type="doc">
      <dgm:prSet loTypeId="urn:microsoft.com/office/officeart/2005/8/layout/cycle7" loCatId="cycle" qsTypeId="urn:microsoft.com/office/officeart/2005/8/quickstyle/simple1" qsCatId="simple" csTypeId="urn:microsoft.com/office/officeart/2005/8/colors/accent1_2" csCatId="accent1" phldr="1"/>
      <dgm:spPr/>
      <dgm:t>
        <a:bodyPr/>
        <a:lstStyle/>
        <a:p>
          <a:endParaRPr lang="zh-TW" altLang="en-US"/>
        </a:p>
      </dgm:t>
    </dgm:pt>
    <dgm:pt modelId="{31F6869D-9E31-4E9C-B857-60E27CCAF92F}">
      <dgm:prSet phldrT="[文字]"/>
      <dgm:spPr/>
      <dgm:t>
        <a:bodyPr/>
        <a:lstStyle/>
        <a:p>
          <a:r>
            <a:rPr lang="zh-TW" altLang="en-US" dirty="0" smtClean="0"/>
            <a:t>理事會</a:t>
          </a:r>
          <a:endParaRPr lang="en-US" altLang="zh-TW" dirty="0" smtClean="0"/>
        </a:p>
      </dgm:t>
    </dgm:pt>
    <dgm:pt modelId="{644AC7D5-AA94-48F4-8DC8-C587E1BD26CC}" type="parTrans" cxnId="{3A01C1DE-21EF-46CA-B475-03CB203FF138}">
      <dgm:prSet/>
      <dgm:spPr/>
      <dgm:t>
        <a:bodyPr/>
        <a:lstStyle/>
        <a:p>
          <a:endParaRPr lang="zh-TW" altLang="en-US"/>
        </a:p>
      </dgm:t>
    </dgm:pt>
    <dgm:pt modelId="{1C5F18BC-B340-4EF4-92B0-0054BAA258C4}" type="sibTrans" cxnId="{3A01C1DE-21EF-46CA-B475-03CB203FF138}">
      <dgm:prSet/>
      <dgm:spPr/>
      <dgm:t>
        <a:bodyPr/>
        <a:lstStyle/>
        <a:p>
          <a:endParaRPr lang="zh-TW" altLang="en-US"/>
        </a:p>
      </dgm:t>
    </dgm:pt>
    <dgm:pt modelId="{442FD91D-D8CB-43E5-B79B-9D65FA39C135}">
      <dgm:prSet phldrT="[文字]"/>
      <dgm:spPr/>
      <dgm:t>
        <a:bodyPr/>
        <a:lstStyle/>
        <a:p>
          <a:r>
            <a:rPr lang="zh-TW" altLang="en-US" dirty="0" smtClean="0"/>
            <a:t>互助金管委會</a:t>
          </a:r>
          <a:endParaRPr lang="zh-TW" altLang="en-US" dirty="0"/>
        </a:p>
      </dgm:t>
    </dgm:pt>
    <dgm:pt modelId="{6363802F-DBE3-48FD-AEF4-B4B9E9C0AF64}" type="parTrans" cxnId="{23E0B7F3-A3FD-4D3B-8FC2-B9313600777B}">
      <dgm:prSet/>
      <dgm:spPr/>
      <dgm:t>
        <a:bodyPr/>
        <a:lstStyle/>
        <a:p>
          <a:endParaRPr lang="zh-TW" altLang="en-US"/>
        </a:p>
      </dgm:t>
    </dgm:pt>
    <dgm:pt modelId="{4D57BA95-D05E-4D5D-803B-E223DC4F97A4}" type="sibTrans" cxnId="{23E0B7F3-A3FD-4D3B-8FC2-B9313600777B}">
      <dgm:prSet/>
      <dgm:spPr/>
      <dgm:t>
        <a:bodyPr/>
        <a:lstStyle/>
        <a:p>
          <a:endParaRPr lang="zh-TW" altLang="en-US"/>
        </a:p>
      </dgm:t>
    </dgm:pt>
    <dgm:pt modelId="{99B4A979-BE67-4B2D-8537-C2C65E6C82FC}">
      <dgm:prSet phldrT="[文字]"/>
      <dgm:spPr/>
      <dgm:t>
        <a:bodyPr/>
        <a:lstStyle/>
        <a:p>
          <a:r>
            <a:rPr lang="zh-TW" altLang="en-US" dirty="0" smtClean="0"/>
            <a:t>調解程序</a:t>
          </a:r>
          <a:endParaRPr lang="zh-TW" altLang="en-US" dirty="0"/>
        </a:p>
      </dgm:t>
    </dgm:pt>
    <dgm:pt modelId="{C0CE4031-E568-46A4-BB43-1A8F2519B560}" type="parTrans" cxnId="{F179D8F8-A443-4691-AD6F-AB1463CAC54C}">
      <dgm:prSet/>
      <dgm:spPr/>
      <dgm:t>
        <a:bodyPr/>
        <a:lstStyle/>
        <a:p>
          <a:endParaRPr lang="zh-TW" altLang="en-US"/>
        </a:p>
      </dgm:t>
    </dgm:pt>
    <dgm:pt modelId="{D8730239-D070-4FCA-82BA-AB9673DFF411}" type="sibTrans" cxnId="{F179D8F8-A443-4691-AD6F-AB1463CAC54C}">
      <dgm:prSet/>
      <dgm:spPr/>
      <dgm:t>
        <a:bodyPr/>
        <a:lstStyle/>
        <a:p>
          <a:endParaRPr lang="zh-TW" altLang="en-US"/>
        </a:p>
      </dgm:t>
    </dgm:pt>
    <dgm:pt modelId="{8E66A7A7-C828-4C97-A2E0-D2E2D2E83EF2}" type="pres">
      <dgm:prSet presAssocID="{0F7FA080-2BBC-48E6-8771-03E68F9BA4DC}" presName="Name0" presStyleCnt="0">
        <dgm:presLayoutVars>
          <dgm:dir/>
          <dgm:resizeHandles val="exact"/>
        </dgm:presLayoutVars>
      </dgm:prSet>
      <dgm:spPr/>
      <dgm:t>
        <a:bodyPr/>
        <a:lstStyle/>
        <a:p>
          <a:endParaRPr lang="zh-TW" altLang="en-US"/>
        </a:p>
      </dgm:t>
    </dgm:pt>
    <dgm:pt modelId="{F332C53B-F81E-49E1-BC08-3B4192AFB84D}" type="pres">
      <dgm:prSet presAssocID="{31F6869D-9E31-4E9C-B857-60E27CCAF92F}" presName="node" presStyleLbl="node1" presStyleIdx="0" presStyleCnt="3">
        <dgm:presLayoutVars>
          <dgm:bulletEnabled val="1"/>
        </dgm:presLayoutVars>
      </dgm:prSet>
      <dgm:spPr/>
      <dgm:t>
        <a:bodyPr/>
        <a:lstStyle/>
        <a:p>
          <a:endParaRPr lang="zh-TW" altLang="en-US"/>
        </a:p>
      </dgm:t>
    </dgm:pt>
    <dgm:pt modelId="{49216187-EF83-41D1-976C-9981C3651139}" type="pres">
      <dgm:prSet presAssocID="{1C5F18BC-B340-4EF4-92B0-0054BAA258C4}" presName="sibTrans" presStyleLbl="sibTrans2D1" presStyleIdx="0" presStyleCnt="3"/>
      <dgm:spPr/>
      <dgm:t>
        <a:bodyPr/>
        <a:lstStyle/>
        <a:p>
          <a:endParaRPr lang="zh-TW" altLang="en-US"/>
        </a:p>
      </dgm:t>
    </dgm:pt>
    <dgm:pt modelId="{63772974-1EA2-4F86-BA9C-9E3F6DC4214C}" type="pres">
      <dgm:prSet presAssocID="{1C5F18BC-B340-4EF4-92B0-0054BAA258C4}" presName="connectorText" presStyleLbl="sibTrans2D1" presStyleIdx="0" presStyleCnt="3"/>
      <dgm:spPr/>
      <dgm:t>
        <a:bodyPr/>
        <a:lstStyle/>
        <a:p>
          <a:endParaRPr lang="zh-TW" altLang="en-US"/>
        </a:p>
      </dgm:t>
    </dgm:pt>
    <dgm:pt modelId="{A709D366-6EA1-45BC-A56D-818EC06D7959}" type="pres">
      <dgm:prSet presAssocID="{442FD91D-D8CB-43E5-B79B-9D65FA39C135}" presName="node" presStyleLbl="node1" presStyleIdx="1" presStyleCnt="3">
        <dgm:presLayoutVars>
          <dgm:bulletEnabled val="1"/>
        </dgm:presLayoutVars>
      </dgm:prSet>
      <dgm:spPr/>
      <dgm:t>
        <a:bodyPr/>
        <a:lstStyle/>
        <a:p>
          <a:endParaRPr lang="zh-TW" altLang="en-US"/>
        </a:p>
      </dgm:t>
    </dgm:pt>
    <dgm:pt modelId="{F22904EF-640E-4336-B687-90413063C107}" type="pres">
      <dgm:prSet presAssocID="{4D57BA95-D05E-4D5D-803B-E223DC4F97A4}" presName="sibTrans" presStyleLbl="sibTrans2D1" presStyleIdx="1" presStyleCnt="3"/>
      <dgm:spPr/>
      <dgm:t>
        <a:bodyPr/>
        <a:lstStyle/>
        <a:p>
          <a:endParaRPr lang="zh-TW" altLang="en-US"/>
        </a:p>
      </dgm:t>
    </dgm:pt>
    <dgm:pt modelId="{C86FE833-C11B-4640-84F7-5736294044E2}" type="pres">
      <dgm:prSet presAssocID="{4D57BA95-D05E-4D5D-803B-E223DC4F97A4}" presName="connectorText" presStyleLbl="sibTrans2D1" presStyleIdx="1" presStyleCnt="3"/>
      <dgm:spPr/>
      <dgm:t>
        <a:bodyPr/>
        <a:lstStyle/>
        <a:p>
          <a:endParaRPr lang="zh-TW" altLang="en-US"/>
        </a:p>
      </dgm:t>
    </dgm:pt>
    <dgm:pt modelId="{2D9E993E-D422-44A5-884A-8F314E09ECA6}" type="pres">
      <dgm:prSet presAssocID="{99B4A979-BE67-4B2D-8537-C2C65E6C82FC}" presName="node" presStyleLbl="node1" presStyleIdx="2" presStyleCnt="3">
        <dgm:presLayoutVars>
          <dgm:bulletEnabled val="1"/>
        </dgm:presLayoutVars>
      </dgm:prSet>
      <dgm:spPr/>
      <dgm:t>
        <a:bodyPr/>
        <a:lstStyle/>
        <a:p>
          <a:endParaRPr lang="zh-TW" altLang="en-US"/>
        </a:p>
      </dgm:t>
    </dgm:pt>
    <dgm:pt modelId="{532704D6-91BD-4E1E-88A7-B5F2745A7894}" type="pres">
      <dgm:prSet presAssocID="{D8730239-D070-4FCA-82BA-AB9673DFF411}" presName="sibTrans" presStyleLbl="sibTrans2D1" presStyleIdx="2" presStyleCnt="3"/>
      <dgm:spPr/>
      <dgm:t>
        <a:bodyPr/>
        <a:lstStyle/>
        <a:p>
          <a:endParaRPr lang="zh-TW" altLang="en-US"/>
        </a:p>
      </dgm:t>
    </dgm:pt>
    <dgm:pt modelId="{144E36CD-4E45-4E36-8408-5BA5D03DFED5}" type="pres">
      <dgm:prSet presAssocID="{D8730239-D070-4FCA-82BA-AB9673DFF411}" presName="connectorText" presStyleLbl="sibTrans2D1" presStyleIdx="2" presStyleCnt="3"/>
      <dgm:spPr/>
      <dgm:t>
        <a:bodyPr/>
        <a:lstStyle/>
        <a:p>
          <a:endParaRPr lang="zh-TW" altLang="en-US"/>
        </a:p>
      </dgm:t>
    </dgm:pt>
  </dgm:ptLst>
  <dgm:cxnLst>
    <dgm:cxn modelId="{D9A431DF-B9AC-43EA-B287-B41424158BDB}" type="presOf" srcId="{442FD91D-D8CB-43E5-B79B-9D65FA39C135}" destId="{A709D366-6EA1-45BC-A56D-818EC06D7959}" srcOrd="0" destOrd="0" presId="urn:microsoft.com/office/officeart/2005/8/layout/cycle7"/>
    <dgm:cxn modelId="{EAC42B5E-A642-44B5-A329-444136A64555}" type="presOf" srcId="{D8730239-D070-4FCA-82BA-AB9673DFF411}" destId="{144E36CD-4E45-4E36-8408-5BA5D03DFED5}" srcOrd="1" destOrd="0" presId="urn:microsoft.com/office/officeart/2005/8/layout/cycle7"/>
    <dgm:cxn modelId="{23E0B7F3-A3FD-4D3B-8FC2-B9313600777B}" srcId="{0F7FA080-2BBC-48E6-8771-03E68F9BA4DC}" destId="{442FD91D-D8CB-43E5-B79B-9D65FA39C135}" srcOrd="1" destOrd="0" parTransId="{6363802F-DBE3-48FD-AEF4-B4B9E9C0AF64}" sibTransId="{4D57BA95-D05E-4D5D-803B-E223DC4F97A4}"/>
    <dgm:cxn modelId="{4193BAE8-6B10-48B6-B75D-835950DDCD9C}" type="presOf" srcId="{4D57BA95-D05E-4D5D-803B-E223DC4F97A4}" destId="{C86FE833-C11B-4640-84F7-5736294044E2}" srcOrd="1" destOrd="0" presId="urn:microsoft.com/office/officeart/2005/8/layout/cycle7"/>
    <dgm:cxn modelId="{F179D8F8-A443-4691-AD6F-AB1463CAC54C}" srcId="{0F7FA080-2BBC-48E6-8771-03E68F9BA4DC}" destId="{99B4A979-BE67-4B2D-8537-C2C65E6C82FC}" srcOrd="2" destOrd="0" parTransId="{C0CE4031-E568-46A4-BB43-1A8F2519B560}" sibTransId="{D8730239-D070-4FCA-82BA-AB9673DFF411}"/>
    <dgm:cxn modelId="{F27462B9-2CDD-40A8-B50E-EE734753D9BD}" type="presOf" srcId="{0F7FA080-2BBC-48E6-8771-03E68F9BA4DC}" destId="{8E66A7A7-C828-4C97-A2E0-D2E2D2E83EF2}" srcOrd="0" destOrd="0" presId="urn:microsoft.com/office/officeart/2005/8/layout/cycle7"/>
    <dgm:cxn modelId="{3A01C1DE-21EF-46CA-B475-03CB203FF138}" srcId="{0F7FA080-2BBC-48E6-8771-03E68F9BA4DC}" destId="{31F6869D-9E31-4E9C-B857-60E27CCAF92F}" srcOrd="0" destOrd="0" parTransId="{644AC7D5-AA94-48F4-8DC8-C587E1BD26CC}" sibTransId="{1C5F18BC-B340-4EF4-92B0-0054BAA258C4}"/>
    <dgm:cxn modelId="{68C7AF69-FEA7-4D83-8B9B-B0394D724BB2}" type="presOf" srcId="{31F6869D-9E31-4E9C-B857-60E27CCAF92F}" destId="{F332C53B-F81E-49E1-BC08-3B4192AFB84D}" srcOrd="0" destOrd="0" presId="urn:microsoft.com/office/officeart/2005/8/layout/cycle7"/>
    <dgm:cxn modelId="{A03A473D-CAD9-460D-A2FB-9330C9FBEC83}" type="presOf" srcId="{D8730239-D070-4FCA-82BA-AB9673DFF411}" destId="{532704D6-91BD-4E1E-88A7-B5F2745A7894}" srcOrd="0" destOrd="0" presId="urn:microsoft.com/office/officeart/2005/8/layout/cycle7"/>
    <dgm:cxn modelId="{DA607A78-35E2-4035-B656-BCEACC477173}" type="presOf" srcId="{1C5F18BC-B340-4EF4-92B0-0054BAA258C4}" destId="{63772974-1EA2-4F86-BA9C-9E3F6DC4214C}" srcOrd="1" destOrd="0" presId="urn:microsoft.com/office/officeart/2005/8/layout/cycle7"/>
    <dgm:cxn modelId="{FDEDA0D0-C5D1-40CA-A9EA-6894B73B6314}" type="presOf" srcId="{1C5F18BC-B340-4EF4-92B0-0054BAA258C4}" destId="{49216187-EF83-41D1-976C-9981C3651139}" srcOrd="0" destOrd="0" presId="urn:microsoft.com/office/officeart/2005/8/layout/cycle7"/>
    <dgm:cxn modelId="{D922D52D-F8BA-46E8-97F0-F6EDF694A6EE}" type="presOf" srcId="{4D57BA95-D05E-4D5D-803B-E223DC4F97A4}" destId="{F22904EF-640E-4336-B687-90413063C107}" srcOrd="0" destOrd="0" presId="urn:microsoft.com/office/officeart/2005/8/layout/cycle7"/>
    <dgm:cxn modelId="{A2F9A0ED-7998-4876-BF43-961467C41AF4}" type="presOf" srcId="{99B4A979-BE67-4B2D-8537-C2C65E6C82FC}" destId="{2D9E993E-D422-44A5-884A-8F314E09ECA6}" srcOrd="0" destOrd="0" presId="urn:microsoft.com/office/officeart/2005/8/layout/cycle7"/>
    <dgm:cxn modelId="{E2F992A3-D9E9-4151-A4BC-48127656CBE5}" type="presParOf" srcId="{8E66A7A7-C828-4C97-A2E0-D2E2D2E83EF2}" destId="{F332C53B-F81E-49E1-BC08-3B4192AFB84D}" srcOrd="0" destOrd="0" presId="urn:microsoft.com/office/officeart/2005/8/layout/cycle7"/>
    <dgm:cxn modelId="{F3E534A6-3FCA-49F9-B0A4-BC074486EA55}" type="presParOf" srcId="{8E66A7A7-C828-4C97-A2E0-D2E2D2E83EF2}" destId="{49216187-EF83-41D1-976C-9981C3651139}" srcOrd="1" destOrd="0" presId="urn:microsoft.com/office/officeart/2005/8/layout/cycle7"/>
    <dgm:cxn modelId="{9090EA16-153F-402E-8D08-2977D0203C77}" type="presParOf" srcId="{49216187-EF83-41D1-976C-9981C3651139}" destId="{63772974-1EA2-4F86-BA9C-9E3F6DC4214C}" srcOrd="0" destOrd="0" presId="urn:microsoft.com/office/officeart/2005/8/layout/cycle7"/>
    <dgm:cxn modelId="{FD23AC89-7B8E-4B42-A52D-27DAD541599A}" type="presParOf" srcId="{8E66A7A7-C828-4C97-A2E0-D2E2D2E83EF2}" destId="{A709D366-6EA1-45BC-A56D-818EC06D7959}" srcOrd="2" destOrd="0" presId="urn:microsoft.com/office/officeart/2005/8/layout/cycle7"/>
    <dgm:cxn modelId="{78D3E3BC-BD99-4349-A197-63181D8F4473}" type="presParOf" srcId="{8E66A7A7-C828-4C97-A2E0-D2E2D2E83EF2}" destId="{F22904EF-640E-4336-B687-90413063C107}" srcOrd="3" destOrd="0" presId="urn:microsoft.com/office/officeart/2005/8/layout/cycle7"/>
    <dgm:cxn modelId="{C4CE7BFE-2588-494D-9085-9096889E1C09}" type="presParOf" srcId="{F22904EF-640E-4336-B687-90413063C107}" destId="{C86FE833-C11B-4640-84F7-5736294044E2}" srcOrd="0" destOrd="0" presId="urn:microsoft.com/office/officeart/2005/8/layout/cycle7"/>
    <dgm:cxn modelId="{E01DEC00-8CBE-44DC-8ED1-0C9C9361ADCD}" type="presParOf" srcId="{8E66A7A7-C828-4C97-A2E0-D2E2D2E83EF2}" destId="{2D9E993E-D422-44A5-884A-8F314E09ECA6}" srcOrd="4" destOrd="0" presId="urn:microsoft.com/office/officeart/2005/8/layout/cycle7"/>
    <dgm:cxn modelId="{BD634979-D20E-4275-AE95-C61E0A3E3942}" type="presParOf" srcId="{8E66A7A7-C828-4C97-A2E0-D2E2D2E83EF2}" destId="{532704D6-91BD-4E1E-88A7-B5F2745A7894}" srcOrd="5" destOrd="0" presId="urn:microsoft.com/office/officeart/2005/8/layout/cycle7"/>
    <dgm:cxn modelId="{C134EBB6-7D95-46D1-A7B9-D0C08EFDE467}" type="presParOf" srcId="{532704D6-91BD-4E1E-88A7-B5F2745A7894}" destId="{144E36CD-4E45-4E36-8408-5BA5D03DFED5}" srcOrd="0" destOrd="0" presId="urn:microsoft.com/office/officeart/2005/8/layout/cycle7"/>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E081EEE-EB2B-4945-A32F-647C4DFB3053}" type="doc">
      <dgm:prSet loTypeId="urn:microsoft.com/office/officeart/2005/8/layout/process2" loCatId="process" qsTypeId="urn:microsoft.com/office/officeart/2005/8/quickstyle/simple1" qsCatId="simple" csTypeId="urn:microsoft.com/office/officeart/2005/8/colors/accent1_2" csCatId="accent1" phldr="1"/>
      <dgm:spPr/>
    </dgm:pt>
    <dgm:pt modelId="{2960C7EE-48B5-485F-8A90-8FEEBF723C86}">
      <dgm:prSet phldrT="[文字]"/>
      <dgm:spPr/>
      <dgm:t>
        <a:bodyPr/>
        <a:lstStyle/>
        <a:p>
          <a:r>
            <a:rPr lang="zh-TW" altLang="en-US" dirty="0" smtClean="0">
              <a:latin typeface="標楷體" pitchFamily="65" charset="-120"/>
              <a:ea typeface="標楷體" pitchFamily="65" charset="-120"/>
            </a:rPr>
            <a:t>當事人向衛生局提出申請</a:t>
          </a:r>
          <a:endParaRPr lang="zh-TW" altLang="en-US" dirty="0"/>
        </a:p>
      </dgm:t>
    </dgm:pt>
    <dgm:pt modelId="{29DC1D30-38BB-4760-BFAA-ED62045E8AB6}" type="parTrans" cxnId="{E0FD38BE-020C-4450-A995-C9FAE09013D3}">
      <dgm:prSet/>
      <dgm:spPr/>
      <dgm:t>
        <a:bodyPr/>
        <a:lstStyle/>
        <a:p>
          <a:endParaRPr lang="zh-TW" altLang="en-US"/>
        </a:p>
      </dgm:t>
    </dgm:pt>
    <dgm:pt modelId="{9264F0AA-6FB1-4571-9208-1479BA1F4B21}" type="sibTrans" cxnId="{E0FD38BE-020C-4450-A995-C9FAE09013D3}">
      <dgm:prSet/>
      <dgm:spPr/>
      <dgm:t>
        <a:bodyPr/>
        <a:lstStyle/>
        <a:p>
          <a:endParaRPr lang="zh-TW" altLang="en-US"/>
        </a:p>
      </dgm:t>
    </dgm:pt>
    <dgm:pt modelId="{EADA49EF-708E-48E8-9E69-3348354D4945}">
      <dgm:prSet phldrT="[文字]"/>
      <dgm:spPr/>
      <dgm:t>
        <a:bodyPr/>
        <a:lstStyle/>
        <a:p>
          <a:r>
            <a:rPr lang="zh-TW" altLang="en-US" dirty="0" smtClean="0">
              <a:latin typeface="標楷體" pitchFamily="65" charset="-120"/>
              <a:ea typeface="標楷體" pitchFamily="65" charset="-120"/>
            </a:rPr>
            <a:t>衛生局通知双方到場接受調處</a:t>
          </a:r>
          <a:endParaRPr lang="zh-TW" altLang="en-US" dirty="0"/>
        </a:p>
      </dgm:t>
    </dgm:pt>
    <dgm:pt modelId="{000F5F6F-7C6C-4E2E-AEE2-8D80C36C2DC4}" type="parTrans" cxnId="{B078D027-9A74-4E12-BAFF-94D33CDC4EE2}">
      <dgm:prSet/>
      <dgm:spPr/>
      <dgm:t>
        <a:bodyPr/>
        <a:lstStyle/>
        <a:p>
          <a:endParaRPr lang="zh-TW" altLang="en-US"/>
        </a:p>
      </dgm:t>
    </dgm:pt>
    <dgm:pt modelId="{363F4699-400A-4F2A-BDAF-125885ECA63E}" type="sibTrans" cxnId="{B078D027-9A74-4E12-BAFF-94D33CDC4EE2}">
      <dgm:prSet/>
      <dgm:spPr/>
      <dgm:t>
        <a:bodyPr/>
        <a:lstStyle/>
        <a:p>
          <a:endParaRPr lang="zh-TW" altLang="en-US"/>
        </a:p>
      </dgm:t>
    </dgm:pt>
    <dgm:pt modelId="{A957A73E-2FEA-445E-A9AC-2DB13EED2A91}">
      <dgm:prSet phldrT="[文字]"/>
      <dgm:spPr/>
      <dgm:t>
        <a:bodyPr/>
        <a:lstStyle/>
        <a:p>
          <a:r>
            <a:rPr lang="zh-TW" altLang="en-US" dirty="0" smtClean="0">
              <a:latin typeface="標楷體" pitchFamily="65" charset="-120"/>
              <a:ea typeface="標楷體" pitchFamily="65" charset="-120"/>
            </a:rPr>
            <a:t>成立</a:t>
          </a:r>
          <a:r>
            <a:rPr lang="en-US" altLang="zh-TW" dirty="0" smtClean="0">
              <a:latin typeface="標楷體" pitchFamily="65" charset="-120"/>
              <a:ea typeface="標楷體" pitchFamily="65" charset="-120"/>
            </a:rPr>
            <a:t>         </a:t>
          </a:r>
          <a:r>
            <a:rPr lang="zh-TW" altLang="en-US" dirty="0" smtClean="0">
              <a:latin typeface="標楷體" pitchFamily="65" charset="-120"/>
              <a:ea typeface="標楷體" pitchFamily="65" charset="-120"/>
            </a:rPr>
            <a:t>不成立</a:t>
          </a:r>
          <a:endParaRPr lang="zh-TW" altLang="en-US" dirty="0"/>
        </a:p>
      </dgm:t>
    </dgm:pt>
    <dgm:pt modelId="{525594BD-BD3D-465B-8C6D-55A3B75E9779}" type="parTrans" cxnId="{825FFB40-3C3C-40D4-91A1-00BFFD4260C6}">
      <dgm:prSet/>
      <dgm:spPr/>
      <dgm:t>
        <a:bodyPr/>
        <a:lstStyle/>
        <a:p>
          <a:endParaRPr lang="zh-TW" altLang="en-US"/>
        </a:p>
      </dgm:t>
    </dgm:pt>
    <dgm:pt modelId="{D7562750-1CCA-40ED-A2AC-CB42A8AE984B}" type="sibTrans" cxnId="{825FFB40-3C3C-40D4-91A1-00BFFD4260C6}">
      <dgm:prSet/>
      <dgm:spPr/>
      <dgm:t>
        <a:bodyPr/>
        <a:lstStyle/>
        <a:p>
          <a:endParaRPr lang="zh-TW" altLang="en-US"/>
        </a:p>
      </dgm:t>
    </dgm:pt>
    <dgm:pt modelId="{7801ED90-68F2-4081-8E5F-6CDEB2790D1F}" type="pres">
      <dgm:prSet presAssocID="{DE081EEE-EB2B-4945-A32F-647C4DFB3053}" presName="linearFlow" presStyleCnt="0">
        <dgm:presLayoutVars>
          <dgm:resizeHandles val="exact"/>
        </dgm:presLayoutVars>
      </dgm:prSet>
      <dgm:spPr/>
    </dgm:pt>
    <dgm:pt modelId="{FE0DA4E0-C3A5-49D4-A78A-84A022DE86F7}" type="pres">
      <dgm:prSet presAssocID="{2960C7EE-48B5-485F-8A90-8FEEBF723C86}" presName="node" presStyleLbl="node1" presStyleIdx="0" presStyleCnt="3" custScaleX="134340">
        <dgm:presLayoutVars>
          <dgm:bulletEnabled val="1"/>
        </dgm:presLayoutVars>
      </dgm:prSet>
      <dgm:spPr/>
      <dgm:t>
        <a:bodyPr/>
        <a:lstStyle/>
        <a:p>
          <a:endParaRPr lang="zh-TW" altLang="en-US"/>
        </a:p>
      </dgm:t>
    </dgm:pt>
    <dgm:pt modelId="{B578820B-B9D6-4EB1-A0CB-5C9B12AD107A}" type="pres">
      <dgm:prSet presAssocID="{9264F0AA-6FB1-4571-9208-1479BA1F4B21}" presName="sibTrans" presStyleLbl="sibTrans2D1" presStyleIdx="0" presStyleCnt="2"/>
      <dgm:spPr/>
      <dgm:t>
        <a:bodyPr/>
        <a:lstStyle/>
        <a:p>
          <a:endParaRPr lang="zh-TW" altLang="en-US"/>
        </a:p>
      </dgm:t>
    </dgm:pt>
    <dgm:pt modelId="{A5681970-B865-4611-BFC5-EDE3FE8D76FE}" type="pres">
      <dgm:prSet presAssocID="{9264F0AA-6FB1-4571-9208-1479BA1F4B21}" presName="connectorText" presStyleLbl="sibTrans2D1" presStyleIdx="0" presStyleCnt="2"/>
      <dgm:spPr/>
      <dgm:t>
        <a:bodyPr/>
        <a:lstStyle/>
        <a:p>
          <a:endParaRPr lang="zh-TW" altLang="en-US"/>
        </a:p>
      </dgm:t>
    </dgm:pt>
    <dgm:pt modelId="{95551765-DA3D-41D5-BBFF-4A973E8DDC2E}" type="pres">
      <dgm:prSet presAssocID="{EADA49EF-708E-48E8-9E69-3348354D4945}" presName="node" presStyleLbl="node1" presStyleIdx="1" presStyleCnt="3" custScaleX="134340">
        <dgm:presLayoutVars>
          <dgm:bulletEnabled val="1"/>
        </dgm:presLayoutVars>
      </dgm:prSet>
      <dgm:spPr/>
      <dgm:t>
        <a:bodyPr/>
        <a:lstStyle/>
        <a:p>
          <a:endParaRPr lang="zh-TW" altLang="en-US"/>
        </a:p>
      </dgm:t>
    </dgm:pt>
    <dgm:pt modelId="{0A18FAAA-5F10-44B7-B5EF-376FE148D3CC}" type="pres">
      <dgm:prSet presAssocID="{363F4699-400A-4F2A-BDAF-125885ECA63E}" presName="sibTrans" presStyleLbl="sibTrans2D1" presStyleIdx="1" presStyleCnt="2"/>
      <dgm:spPr/>
      <dgm:t>
        <a:bodyPr/>
        <a:lstStyle/>
        <a:p>
          <a:endParaRPr lang="zh-TW" altLang="en-US"/>
        </a:p>
      </dgm:t>
    </dgm:pt>
    <dgm:pt modelId="{CEB03239-B59C-4E37-98F4-B6F7FEA0DC62}" type="pres">
      <dgm:prSet presAssocID="{363F4699-400A-4F2A-BDAF-125885ECA63E}" presName="connectorText" presStyleLbl="sibTrans2D1" presStyleIdx="1" presStyleCnt="2"/>
      <dgm:spPr/>
      <dgm:t>
        <a:bodyPr/>
        <a:lstStyle/>
        <a:p>
          <a:endParaRPr lang="zh-TW" altLang="en-US"/>
        </a:p>
      </dgm:t>
    </dgm:pt>
    <dgm:pt modelId="{CE6C8664-484B-4442-863F-7287CF075707}" type="pres">
      <dgm:prSet presAssocID="{A957A73E-2FEA-445E-A9AC-2DB13EED2A91}" presName="node" presStyleLbl="node1" presStyleIdx="2" presStyleCnt="3" custScaleX="134340">
        <dgm:presLayoutVars>
          <dgm:bulletEnabled val="1"/>
        </dgm:presLayoutVars>
      </dgm:prSet>
      <dgm:spPr/>
      <dgm:t>
        <a:bodyPr/>
        <a:lstStyle/>
        <a:p>
          <a:endParaRPr lang="zh-TW" altLang="en-US"/>
        </a:p>
      </dgm:t>
    </dgm:pt>
  </dgm:ptLst>
  <dgm:cxnLst>
    <dgm:cxn modelId="{0989CBAD-8490-44FC-8645-6A8648E460F5}" type="presOf" srcId="{363F4699-400A-4F2A-BDAF-125885ECA63E}" destId="{CEB03239-B59C-4E37-98F4-B6F7FEA0DC62}" srcOrd="1" destOrd="0" presId="urn:microsoft.com/office/officeart/2005/8/layout/process2"/>
    <dgm:cxn modelId="{EC845F49-1A10-4622-BB29-DB10F0281EB9}" type="presOf" srcId="{EADA49EF-708E-48E8-9E69-3348354D4945}" destId="{95551765-DA3D-41D5-BBFF-4A973E8DDC2E}" srcOrd="0" destOrd="0" presId="urn:microsoft.com/office/officeart/2005/8/layout/process2"/>
    <dgm:cxn modelId="{825FFB40-3C3C-40D4-91A1-00BFFD4260C6}" srcId="{DE081EEE-EB2B-4945-A32F-647C4DFB3053}" destId="{A957A73E-2FEA-445E-A9AC-2DB13EED2A91}" srcOrd="2" destOrd="0" parTransId="{525594BD-BD3D-465B-8C6D-55A3B75E9779}" sibTransId="{D7562750-1CCA-40ED-A2AC-CB42A8AE984B}"/>
    <dgm:cxn modelId="{B078D027-9A74-4E12-BAFF-94D33CDC4EE2}" srcId="{DE081EEE-EB2B-4945-A32F-647C4DFB3053}" destId="{EADA49EF-708E-48E8-9E69-3348354D4945}" srcOrd="1" destOrd="0" parTransId="{000F5F6F-7C6C-4E2E-AEE2-8D80C36C2DC4}" sibTransId="{363F4699-400A-4F2A-BDAF-125885ECA63E}"/>
    <dgm:cxn modelId="{0B5A68F7-A5B1-4E04-94C9-A04F897DD5A0}" type="presOf" srcId="{363F4699-400A-4F2A-BDAF-125885ECA63E}" destId="{0A18FAAA-5F10-44B7-B5EF-376FE148D3CC}" srcOrd="0" destOrd="0" presId="urn:microsoft.com/office/officeart/2005/8/layout/process2"/>
    <dgm:cxn modelId="{E0FD38BE-020C-4450-A995-C9FAE09013D3}" srcId="{DE081EEE-EB2B-4945-A32F-647C4DFB3053}" destId="{2960C7EE-48B5-485F-8A90-8FEEBF723C86}" srcOrd="0" destOrd="0" parTransId="{29DC1D30-38BB-4760-BFAA-ED62045E8AB6}" sibTransId="{9264F0AA-6FB1-4571-9208-1479BA1F4B21}"/>
    <dgm:cxn modelId="{2992DCF4-EA60-448E-82BC-1BD0DC3CFF11}" type="presOf" srcId="{DE081EEE-EB2B-4945-A32F-647C4DFB3053}" destId="{7801ED90-68F2-4081-8E5F-6CDEB2790D1F}" srcOrd="0" destOrd="0" presId="urn:microsoft.com/office/officeart/2005/8/layout/process2"/>
    <dgm:cxn modelId="{2840F359-AAA3-4B06-994B-E0B19E4B03D7}" type="presOf" srcId="{A957A73E-2FEA-445E-A9AC-2DB13EED2A91}" destId="{CE6C8664-484B-4442-863F-7287CF075707}" srcOrd="0" destOrd="0" presId="urn:microsoft.com/office/officeart/2005/8/layout/process2"/>
    <dgm:cxn modelId="{1CFB61FA-5B0C-4082-AE0D-CB16036ED8EE}" type="presOf" srcId="{2960C7EE-48B5-485F-8A90-8FEEBF723C86}" destId="{FE0DA4E0-C3A5-49D4-A78A-84A022DE86F7}" srcOrd="0" destOrd="0" presId="urn:microsoft.com/office/officeart/2005/8/layout/process2"/>
    <dgm:cxn modelId="{F6C4C551-D134-46F6-843A-AB0ABBCE960B}" type="presOf" srcId="{9264F0AA-6FB1-4571-9208-1479BA1F4B21}" destId="{B578820B-B9D6-4EB1-A0CB-5C9B12AD107A}" srcOrd="0" destOrd="0" presId="urn:microsoft.com/office/officeart/2005/8/layout/process2"/>
    <dgm:cxn modelId="{644C335C-5B15-41D2-8CAA-D9696FEC4AE3}" type="presOf" srcId="{9264F0AA-6FB1-4571-9208-1479BA1F4B21}" destId="{A5681970-B865-4611-BFC5-EDE3FE8D76FE}" srcOrd="1" destOrd="0" presId="urn:microsoft.com/office/officeart/2005/8/layout/process2"/>
    <dgm:cxn modelId="{419B2ACC-53EB-42F9-A6C7-22D1F90740A3}" type="presParOf" srcId="{7801ED90-68F2-4081-8E5F-6CDEB2790D1F}" destId="{FE0DA4E0-C3A5-49D4-A78A-84A022DE86F7}" srcOrd="0" destOrd="0" presId="urn:microsoft.com/office/officeart/2005/8/layout/process2"/>
    <dgm:cxn modelId="{DE4E1899-9502-4EEB-A714-C29EDEBBCC60}" type="presParOf" srcId="{7801ED90-68F2-4081-8E5F-6CDEB2790D1F}" destId="{B578820B-B9D6-4EB1-A0CB-5C9B12AD107A}" srcOrd="1" destOrd="0" presId="urn:microsoft.com/office/officeart/2005/8/layout/process2"/>
    <dgm:cxn modelId="{92CA795F-878F-4B12-BFB3-E9262074562C}" type="presParOf" srcId="{B578820B-B9D6-4EB1-A0CB-5C9B12AD107A}" destId="{A5681970-B865-4611-BFC5-EDE3FE8D76FE}" srcOrd="0" destOrd="0" presId="urn:microsoft.com/office/officeart/2005/8/layout/process2"/>
    <dgm:cxn modelId="{5738B125-179C-415B-96D0-C4F268FB2BD5}" type="presParOf" srcId="{7801ED90-68F2-4081-8E5F-6CDEB2790D1F}" destId="{95551765-DA3D-41D5-BBFF-4A973E8DDC2E}" srcOrd="2" destOrd="0" presId="urn:microsoft.com/office/officeart/2005/8/layout/process2"/>
    <dgm:cxn modelId="{CAF532F9-734E-4E2D-B72F-8870B0F51A4A}" type="presParOf" srcId="{7801ED90-68F2-4081-8E5F-6CDEB2790D1F}" destId="{0A18FAAA-5F10-44B7-B5EF-376FE148D3CC}" srcOrd="3" destOrd="0" presId="urn:microsoft.com/office/officeart/2005/8/layout/process2"/>
    <dgm:cxn modelId="{25AC7458-B138-4C76-83CC-A10E638AFCB8}" type="presParOf" srcId="{0A18FAAA-5F10-44B7-B5EF-376FE148D3CC}" destId="{CEB03239-B59C-4E37-98F4-B6F7FEA0DC62}" srcOrd="0" destOrd="0" presId="urn:microsoft.com/office/officeart/2005/8/layout/process2"/>
    <dgm:cxn modelId="{3B8BCB2A-BAA1-4AE6-BA6D-15C76303B8E2}" type="presParOf" srcId="{7801ED90-68F2-4081-8E5F-6CDEB2790D1F}" destId="{CE6C8664-484B-4442-863F-7287CF075707}" srcOrd="4" destOrd="0" presId="urn:microsoft.com/office/officeart/2005/8/layout/process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bg>
      <p:bgRef idx="1002">
        <a:schemeClr val="bg1"/>
      </p:bgRef>
    </p:bg>
    <p:spTree>
      <p:nvGrpSpPr>
        <p:cNvPr id="1" name=""/>
        <p:cNvGrpSpPr/>
        <p:nvPr/>
      </p:nvGrpSpPr>
      <p:grpSpPr>
        <a:xfrm>
          <a:off x="0" y="0"/>
          <a:ext cx="0" cy="0"/>
          <a:chOff x="0" y="0"/>
          <a:chExt cx="0" cy="0"/>
        </a:xfrm>
      </p:grpSpPr>
      <p:sp>
        <p:nvSpPr>
          <p:cNvPr id="8" name="矩形 7"/>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直線接點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2" name="標題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zh-TW" altLang="en-US" smtClean="0"/>
              <a:t>按一下以編輯母片標題樣式</a:t>
            </a:r>
            <a:endParaRPr kumimoji="0" lang="en-US"/>
          </a:p>
        </p:txBody>
      </p:sp>
      <p:sp>
        <p:nvSpPr>
          <p:cNvPr id="25" name="副標題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zh-TW" altLang="en-US" smtClean="0"/>
              <a:t>按一下以編輯母片副標題樣式</a:t>
            </a:r>
            <a:endParaRPr kumimoji="0" lang="en-US"/>
          </a:p>
        </p:txBody>
      </p:sp>
      <p:sp>
        <p:nvSpPr>
          <p:cNvPr id="31" name="日期版面配置區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BDFAE0BD-88A0-4D15-9129-A199327C8851}" type="datetimeFigureOut">
              <a:rPr lang="zh-TW" altLang="en-US" smtClean="0"/>
              <a:pPr/>
              <a:t>2014/3/8</a:t>
            </a:fld>
            <a:endParaRPr lang="zh-TW" altLang="en-US"/>
          </a:p>
        </p:txBody>
      </p:sp>
      <p:sp>
        <p:nvSpPr>
          <p:cNvPr id="18" name="頁尾版面配置區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zh-TW" altLang="en-US"/>
          </a:p>
        </p:txBody>
      </p:sp>
      <p:sp>
        <p:nvSpPr>
          <p:cNvPr id="29" name="投影片編號版面配置區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64DD8F5A-FCB7-4CCC-B739-7557BA9B735D}" type="slidenum">
              <a:rPr lang="zh-TW" altLang="en-US" smtClean="0"/>
              <a:pPr/>
              <a:t>‹#›</a:t>
            </a:fld>
            <a:endParaRPr lang="zh-TW"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extLs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p:txBody>
          <a:bodyPr vert="eaVert"/>
          <a:lstStyle>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extLst/>
          </a:lstStyle>
          <a:p>
            <a:fld id="{BDFAE0BD-88A0-4D15-9129-A199327C8851}" type="datetimeFigureOut">
              <a:rPr lang="zh-TW" altLang="en-US" smtClean="0"/>
              <a:pPr/>
              <a:t>2014/3/8</a:t>
            </a:fld>
            <a:endParaRPr lang="zh-TW" altLang="en-US"/>
          </a:p>
        </p:txBody>
      </p:sp>
      <p:sp>
        <p:nvSpPr>
          <p:cNvPr id="5" name="頁尾版面配置區 4"/>
          <p:cNvSpPr>
            <a:spLocks noGrp="1"/>
          </p:cNvSpPr>
          <p:nvPr>
            <p:ph type="ftr" sz="quarter" idx="11"/>
          </p:nvPr>
        </p:nvSpPr>
        <p:spPr/>
        <p:txBody>
          <a:bodyPr/>
          <a:lstStyle>
            <a:extLst/>
          </a:lstStyle>
          <a:p>
            <a:endParaRPr lang="zh-TW" altLang="en-US"/>
          </a:p>
        </p:txBody>
      </p:sp>
      <p:sp>
        <p:nvSpPr>
          <p:cNvPr id="6" name="投影片編號版面配置區 5"/>
          <p:cNvSpPr>
            <a:spLocks noGrp="1"/>
          </p:cNvSpPr>
          <p:nvPr>
            <p:ph type="sldNum" sz="quarter" idx="12"/>
          </p:nvPr>
        </p:nvSpPr>
        <p:spPr/>
        <p:txBody>
          <a:bodyPr/>
          <a:lstStyle>
            <a:extLst/>
          </a:lstStyle>
          <a:p>
            <a:fld id="{64DD8F5A-FCB7-4CCC-B739-7557BA9B735D}" type="slidenum">
              <a:rPr lang="zh-TW" altLang="en-US" smtClean="0"/>
              <a:pPr/>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553200" y="274955"/>
            <a:ext cx="1524000" cy="5851525"/>
          </a:xfrm>
        </p:spPr>
        <p:txBody>
          <a:bodyPr vert="eaVert" anchor="t"/>
          <a:lstStyle>
            <a:extLs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a:xfrm>
            <a:off x="457200" y="274642"/>
            <a:ext cx="6019800" cy="5851525"/>
          </a:xfrm>
        </p:spPr>
        <p:txBody>
          <a:bodyPr vert="eaVert"/>
          <a:lstStyle>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a:xfrm>
            <a:off x="4242816" y="6557946"/>
            <a:ext cx="2002464" cy="226902"/>
          </a:xfrm>
        </p:spPr>
        <p:txBody>
          <a:bodyPr/>
          <a:lstStyle>
            <a:extLst/>
          </a:lstStyle>
          <a:p>
            <a:fld id="{BDFAE0BD-88A0-4D15-9129-A199327C8851}" type="datetimeFigureOut">
              <a:rPr lang="zh-TW" altLang="en-US" smtClean="0"/>
              <a:pPr/>
              <a:t>2014/3/8</a:t>
            </a:fld>
            <a:endParaRPr lang="zh-TW" altLang="en-US"/>
          </a:p>
        </p:txBody>
      </p:sp>
      <p:sp>
        <p:nvSpPr>
          <p:cNvPr id="5" name="頁尾版面配置區 4"/>
          <p:cNvSpPr>
            <a:spLocks noGrp="1"/>
          </p:cNvSpPr>
          <p:nvPr>
            <p:ph type="ftr" sz="quarter" idx="11"/>
          </p:nvPr>
        </p:nvSpPr>
        <p:spPr>
          <a:xfrm>
            <a:off x="457200" y="6556248"/>
            <a:ext cx="3657600" cy="228600"/>
          </a:xfrm>
        </p:spPr>
        <p:txBody>
          <a:bodyPr/>
          <a:lstStyle>
            <a:extLst/>
          </a:lstStyle>
          <a:p>
            <a:endParaRPr lang="zh-TW" altLang="en-US"/>
          </a:p>
        </p:txBody>
      </p:sp>
      <p:sp>
        <p:nvSpPr>
          <p:cNvPr id="6" name="投影片編號版面配置區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64DD8F5A-FCB7-4CCC-B739-7557BA9B735D}" type="slidenum">
              <a:rPr lang="zh-TW" altLang="en-US" smtClean="0"/>
              <a:pPr/>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extLst/>
          </a:lstStyle>
          <a:p>
            <a:r>
              <a:rPr kumimoji="0" lang="zh-TW" altLang="en-US" smtClean="0"/>
              <a:t>按一下以編輯母片標題樣式</a:t>
            </a:r>
            <a:endParaRPr kumimoji="0" lang="en-US"/>
          </a:p>
        </p:txBody>
      </p:sp>
      <p:sp>
        <p:nvSpPr>
          <p:cNvPr id="3" name="內容版面配置區 2"/>
          <p:cNvSpPr>
            <a:spLocks noGrp="1"/>
          </p:cNvSpPr>
          <p:nvPr>
            <p:ph idx="1"/>
          </p:nvPr>
        </p:nvSpPr>
        <p:spPr/>
        <p:txBody>
          <a:bodyPr/>
          <a:lstStyle>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extLst/>
          </a:lstStyle>
          <a:p>
            <a:fld id="{BDFAE0BD-88A0-4D15-9129-A199327C8851}" type="datetimeFigureOut">
              <a:rPr lang="zh-TW" altLang="en-US" smtClean="0"/>
              <a:pPr/>
              <a:t>2014/3/8</a:t>
            </a:fld>
            <a:endParaRPr lang="zh-TW" altLang="en-US"/>
          </a:p>
        </p:txBody>
      </p:sp>
      <p:sp>
        <p:nvSpPr>
          <p:cNvPr id="5" name="頁尾版面配置區 4"/>
          <p:cNvSpPr>
            <a:spLocks noGrp="1"/>
          </p:cNvSpPr>
          <p:nvPr>
            <p:ph type="ftr" sz="quarter" idx="11"/>
          </p:nvPr>
        </p:nvSpPr>
        <p:spPr/>
        <p:txBody>
          <a:bodyPr/>
          <a:lstStyle>
            <a:extLst/>
          </a:lstStyle>
          <a:p>
            <a:endParaRPr lang="zh-TW" altLang="en-US"/>
          </a:p>
        </p:txBody>
      </p:sp>
      <p:sp>
        <p:nvSpPr>
          <p:cNvPr id="6" name="投影片編號版面配置區 5"/>
          <p:cNvSpPr>
            <a:spLocks noGrp="1"/>
          </p:cNvSpPr>
          <p:nvPr>
            <p:ph type="sldNum" sz="quarter" idx="12"/>
          </p:nvPr>
        </p:nvSpPr>
        <p:spPr/>
        <p:txBody>
          <a:bodyPr/>
          <a:lstStyle>
            <a:extLst/>
          </a:lstStyle>
          <a:p>
            <a:fld id="{64DD8F5A-FCB7-4CCC-B739-7557BA9B735D}" type="slidenum">
              <a:rPr lang="zh-TW" altLang="en-US" smtClean="0"/>
              <a:pPr/>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bg>
      <p:bgRef idx="1001">
        <a:schemeClr val="bg1"/>
      </p:bgRef>
    </p:bg>
    <p:spTree>
      <p:nvGrpSpPr>
        <p:cNvPr id="1" name=""/>
        <p:cNvGrpSpPr/>
        <p:nvPr/>
      </p:nvGrpSpPr>
      <p:grpSpPr>
        <a:xfrm>
          <a:off x="0" y="0"/>
          <a:ext cx="0" cy="0"/>
          <a:chOff x="0" y="0"/>
          <a:chExt cx="0" cy="0"/>
        </a:xfrm>
      </p:grpSpPr>
      <p:sp>
        <p:nvSpPr>
          <p:cNvPr id="2" name="標題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zh-TW" altLang="en-US" smtClean="0"/>
              <a:t>按一下以編輯母片文字樣式</a:t>
            </a:r>
          </a:p>
        </p:txBody>
      </p:sp>
      <p:sp>
        <p:nvSpPr>
          <p:cNvPr id="4" name="日期版面配置區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BDFAE0BD-88A0-4D15-9129-A199327C8851}" type="datetimeFigureOut">
              <a:rPr lang="zh-TW" altLang="en-US" smtClean="0"/>
              <a:pPr/>
              <a:t>2014/3/8</a:t>
            </a:fld>
            <a:endParaRPr lang="zh-TW" altLang="en-US"/>
          </a:p>
        </p:txBody>
      </p:sp>
      <p:sp>
        <p:nvSpPr>
          <p:cNvPr id="5" name="頁尾版面配置區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zh-TW" altLang="en-US"/>
          </a:p>
        </p:txBody>
      </p:sp>
      <p:sp>
        <p:nvSpPr>
          <p:cNvPr id="6" name="投影片編號版面配置區 5"/>
          <p:cNvSpPr>
            <a:spLocks noGrp="1"/>
          </p:cNvSpPr>
          <p:nvPr>
            <p:ph type="sldNum" sz="quarter" idx="12"/>
          </p:nvPr>
        </p:nvSpPr>
        <p:spPr>
          <a:xfrm>
            <a:off x="6733952" y="6555112"/>
            <a:ext cx="588336" cy="228600"/>
          </a:xfrm>
        </p:spPr>
        <p:txBody>
          <a:bodyPr/>
          <a:lstStyle>
            <a:extLst/>
          </a:lstStyle>
          <a:p>
            <a:fld id="{64DD8F5A-FCB7-4CCC-B739-7557BA9B735D}" type="slidenum">
              <a:rPr lang="zh-TW" altLang="en-US" smtClean="0"/>
              <a:pPr/>
              <a:t>‹#›</a:t>
            </a:fld>
            <a:endParaRPr lang="zh-TW"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a:xfrm>
            <a:off x="457200" y="320040"/>
            <a:ext cx="7242048" cy="1143000"/>
          </a:xfrm>
        </p:spPr>
        <p:txBody>
          <a:bodyPr/>
          <a:lstStyle>
            <a:extLst/>
          </a:lstStyle>
          <a:p>
            <a:r>
              <a:rPr kumimoji="0" lang="zh-TW" altLang="en-US" smtClean="0"/>
              <a:t>按一下以編輯母片標題樣式</a:t>
            </a:r>
            <a:endParaRPr kumimoji="0" lang="en-US"/>
          </a:p>
        </p:txBody>
      </p:sp>
      <p:sp>
        <p:nvSpPr>
          <p:cNvPr id="3" name="內容版面配置區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內容版面配置區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日期版面配置區 4"/>
          <p:cNvSpPr>
            <a:spLocks noGrp="1"/>
          </p:cNvSpPr>
          <p:nvPr>
            <p:ph type="dt" sz="half" idx="10"/>
          </p:nvPr>
        </p:nvSpPr>
        <p:spPr/>
        <p:txBody>
          <a:bodyPr/>
          <a:lstStyle>
            <a:extLst/>
          </a:lstStyle>
          <a:p>
            <a:fld id="{BDFAE0BD-88A0-4D15-9129-A199327C8851}" type="datetimeFigureOut">
              <a:rPr lang="zh-TW" altLang="en-US" smtClean="0"/>
              <a:pPr/>
              <a:t>2014/3/8</a:t>
            </a:fld>
            <a:endParaRPr lang="zh-TW" altLang="en-US"/>
          </a:p>
        </p:txBody>
      </p:sp>
      <p:sp>
        <p:nvSpPr>
          <p:cNvPr id="6" name="頁尾版面配置區 5"/>
          <p:cNvSpPr>
            <a:spLocks noGrp="1"/>
          </p:cNvSpPr>
          <p:nvPr>
            <p:ph type="ftr" sz="quarter" idx="11"/>
          </p:nvPr>
        </p:nvSpPr>
        <p:spPr/>
        <p:txBody>
          <a:bodyPr/>
          <a:lstStyle>
            <a:extLst/>
          </a:lstStyle>
          <a:p>
            <a:endParaRPr lang="zh-TW" altLang="en-US"/>
          </a:p>
        </p:txBody>
      </p:sp>
      <p:sp>
        <p:nvSpPr>
          <p:cNvPr id="7" name="投影片編號版面配置區 6"/>
          <p:cNvSpPr>
            <a:spLocks noGrp="1"/>
          </p:cNvSpPr>
          <p:nvPr>
            <p:ph type="sldNum" sz="quarter" idx="12"/>
          </p:nvPr>
        </p:nvSpPr>
        <p:spPr/>
        <p:txBody>
          <a:bodyPr/>
          <a:lstStyle>
            <a:extLst/>
          </a:lstStyle>
          <a:p>
            <a:fld id="{64DD8F5A-FCB7-4CCC-B739-7557BA9B735D}" type="slidenum">
              <a:rPr lang="zh-TW" altLang="en-US" smtClean="0"/>
              <a:pPr/>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57200" y="320040"/>
            <a:ext cx="7242048" cy="1143000"/>
          </a:xfrm>
        </p:spPr>
        <p:txBody>
          <a:bodyPr anchor="b"/>
          <a:lstStyle>
            <a:lvl1pPr>
              <a:defRPr/>
            </a:lvl1pPr>
            <a:extLst/>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zh-TW" altLang="en-US" smtClean="0"/>
              <a:t>按一下以編輯母片文字樣式</a:t>
            </a:r>
          </a:p>
        </p:txBody>
      </p:sp>
      <p:sp>
        <p:nvSpPr>
          <p:cNvPr id="4" name="文字版面配置區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zh-TW" altLang="en-US" smtClean="0"/>
              <a:t>按一下以編輯母片文字樣式</a:t>
            </a:r>
          </a:p>
        </p:txBody>
      </p:sp>
      <p:sp>
        <p:nvSpPr>
          <p:cNvPr id="5" name="內容版面配置區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6" name="內容版面配置區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7" name="日期版面配置區 6"/>
          <p:cNvSpPr>
            <a:spLocks noGrp="1"/>
          </p:cNvSpPr>
          <p:nvPr>
            <p:ph type="dt" sz="half" idx="10"/>
          </p:nvPr>
        </p:nvSpPr>
        <p:spPr/>
        <p:txBody>
          <a:bodyPr/>
          <a:lstStyle>
            <a:extLst/>
          </a:lstStyle>
          <a:p>
            <a:fld id="{BDFAE0BD-88A0-4D15-9129-A199327C8851}" type="datetimeFigureOut">
              <a:rPr lang="zh-TW" altLang="en-US" smtClean="0"/>
              <a:pPr/>
              <a:t>2014/3/8</a:t>
            </a:fld>
            <a:endParaRPr lang="zh-TW" altLang="en-US"/>
          </a:p>
        </p:txBody>
      </p:sp>
      <p:sp>
        <p:nvSpPr>
          <p:cNvPr id="8" name="頁尾版面配置區 7"/>
          <p:cNvSpPr>
            <a:spLocks noGrp="1"/>
          </p:cNvSpPr>
          <p:nvPr>
            <p:ph type="ftr" sz="quarter" idx="11"/>
          </p:nvPr>
        </p:nvSpPr>
        <p:spPr/>
        <p:txBody>
          <a:bodyPr/>
          <a:lstStyle>
            <a:extLst/>
          </a:lstStyle>
          <a:p>
            <a:endParaRPr lang="zh-TW" altLang="en-US"/>
          </a:p>
        </p:txBody>
      </p:sp>
      <p:sp>
        <p:nvSpPr>
          <p:cNvPr id="9" name="投影片編號版面配置區 8"/>
          <p:cNvSpPr>
            <a:spLocks noGrp="1"/>
          </p:cNvSpPr>
          <p:nvPr>
            <p:ph type="sldNum" sz="quarter" idx="12"/>
          </p:nvPr>
        </p:nvSpPr>
        <p:spPr/>
        <p:txBody>
          <a:bodyPr/>
          <a:lstStyle>
            <a:extLst/>
          </a:lstStyle>
          <a:p>
            <a:fld id="{64DD8F5A-FCB7-4CCC-B739-7557BA9B735D}" type="slidenum">
              <a:rPr lang="zh-TW" altLang="en-US" smtClean="0"/>
              <a:pPr/>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a:xfrm>
            <a:off x="457200" y="320040"/>
            <a:ext cx="7242048" cy="1143000"/>
          </a:xfrm>
        </p:spPr>
        <p:txBody>
          <a:bodyPr/>
          <a:lstStyle>
            <a:extLst/>
          </a:lstStyle>
          <a:p>
            <a:r>
              <a:rPr kumimoji="0" lang="zh-TW" altLang="en-US" smtClean="0"/>
              <a:t>按一下以編輯母片標題樣式</a:t>
            </a:r>
            <a:endParaRPr kumimoji="0" lang="en-US"/>
          </a:p>
        </p:txBody>
      </p:sp>
      <p:sp>
        <p:nvSpPr>
          <p:cNvPr id="3" name="日期版面配置區 2"/>
          <p:cNvSpPr>
            <a:spLocks noGrp="1"/>
          </p:cNvSpPr>
          <p:nvPr>
            <p:ph type="dt" sz="half" idx="10"/>
          </p:nvPr>
        </p:nvSpPr>
        <p:spPr/>
        <p:txBody>
          <a:bodyPr/>
          <a:lstStyle>
            <a:extLst/>
          </a:lstStyle>
          <a:p>
            <a:fld id="{BDFAE0BD-88A0-4D15-9129-A199327C8851}" type="datetimeFigureOut">
              <a:rPr lang="zh-TW" altLang="en-US" smtClean="0"/>
              <a:pPr/>
              <a:t>2014/3/8</a:t>
            </a:fld>
            <a:endParaRPr lang="zh-TW" altLang="en-US"/>
          </a:p>
        </p:txBody>
      </p:sp>
      <p:sp>
        <p:nvSpPr>
          <p:cNvPr id="4" name="頁尾版面配置區 3"/>
          <p:cNvSpPr>
            <a:spLocks noGrp="1"/>
          </p:cNvSpPr>
          <p:nvPr>
            <p:ph type="ftr" sz="quarter" idx="11"/>
          </p:nvPr>
        </p:nvSpPr>
        <p:spPr/>
        <p:txBody>
          <a:bodyPr/>
          <a:lstStyle>
            <a:extLst/>
          </a:lstStyle>
          <a:p>
            <a:endParaRPr lang="zh-TW" altLang="en-US"/>
          </a:p>
        </p:txBody>
      </p:sp>
      <p:sp>
        <p:nvSpPr>
          <p:cNvPr id="5" name="投影片編號版面配置區 4"/>
          <p:cNvSpPr>
            <a:spLocks noGrp="1"/>
          </p:cNvSpPr>
          <p:nvPr>
            <p:ph type="sldNum" sz="quarter" idx="12"/>
          </p:nvPr>
        </p:nvSpPr>
        <p:spPr/>
        <p:txBody>
          <a:bodyPr/>
          <a:lstStyle>
            <a:extLst/>
          </a:lstStyle>
          <a:p>
            <a:fld id="{64DD8F5A-FCB7-4CCC-B739-7557BA9B735D}" type="slidenum">
              <a:rPr lang="zh-TW" altLang="en-US" smtClean="0"/>
              <a:pPr/>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lvl1pPr>
              <a:defRPr>
                <a:solidFill>
                  <a:schemeClr val="tx2"/>
                </a:solidFill>
              </a:defRPr>
            </a:lvl1pPr>
            <a:extLst/>
          </a:lstStyle>
          <a:p>
            <a:fld id="{BDFAE0BD-88A0-4D15-9129-A199327C8851}" type="datetimeFigureOut">
              <a:rPr lang="zh-TW" altLang="en-US" smtClean="0"/>
              <a:pPr/>
              <a:t>2014/3/8</a:t>
            </a:fld>
            <a:endParaRPr lang="zh-TW" altLang="en-US"/>
          </a:p>
        </p:txBody>
      </p:sp>
      <p:sp>
        <p:nvSpPr>
          <p:cNvPr id="3" name="頁尾版面配置區 2"/>
          <p:cNvSpPr>
            <a:spLocks noGrp="1"/>
          </p:cNvSpPr>
          <p:nvPr>
            <p:ph type="ftr" sz="quarter" idx="11"/>
          </p:nvPr>
        </p:nvSpPr>
        <p:spPr/>
        <p:txBody>
          <a:bodyPr/>
          <a:lstStyle>
            <a:lvl1pPr>
              <a:defRPr>
                <a:solidFill>
                  <a:schemeClr val="tx2"/>
                </a:solidFill>
              </a:defRPr>
            </a:lvl1pPr>
            <a:extLst/>
          </a:lstStyle>
          <a:p>
            <a:endParaRPr lang="zh-TW" altLang="en-US"/>
          </a:p>
        </p:txBody>
      </p:sp>
      <p:sp>
        <p:nvSpPr>
          <p:cNvPr id="4" name="投影片編號版面配置區 3"/>
          <p:cNvSpPr>
            <a:spLocks noGrp="1"/>
          </p:cNvSpPr>
          <p:nvPr>
            <p:ph type="sldNum" sz="quarter" idx="12"/>
          </p:nvPr>
        </p:nvSpPr>
        <p:spPr/>
        <p:txBody>
          <a:bodyPr/>
          <a:lstStyle>
            <a:extLst/>
          </a:lstStyle>
          <a:p>
            <a:fld id="{64DD8F5A-FCB7-4CCC-B739-7557BA9B735D}" type="slidenum">
              <a:rPr lang="zh-TW" altLang="en-US" smtClean="0"/>
              <a:pPr/>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zh-TW" altLang="en-US" smtClean="0"/>
              <a:t>按一下以編輯母片標題樣式</a:t>
            </a:r>
            <a:endParaRPr kumimoji="0" lang="en-US"/>
          </a:p>
        </p:txBody>
      </p:sp>
      <p:sp>
        <p:nvSpPr>
          <p:cNvPr id="3" name="文字版面配置區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zh-TW" altLang="en-US" smtClean="0"/>
              <a:t>按一下以編輯母片文字樣式</a:t>
            </a:r>
          </a:p>
        </p:txBody>
      </p:sp>
      <p:sp>
        <p:nvSpPr>
          <p:cNvPr id="4" name="內容版面配置區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日期版面配置區 4"/>
          <p:cNvSpPr>
            <a:spLocks noGrp="1"/>
          </p:cNvSpPr>
          <p:nvPr>
            <p:ph type="dt" sz="half" idx="10"/>
          </p:nvPr>
        </p:nvSpPr>
        <p:spPr/>
        <p:txBody>
          <a:bodyPr/>
          <a:lstStyle>
            <a:extLst/>
          </a:lstStyle>
          <a:p>
            <a:fld id="{BDFAE0BD-88A0-4D15-9129-A199327C8851}" type="datetimeFigureOut">
              <a:rPr lang="zh-TW" altLang="en-US" smtClean="0"/>
              <a:pPr/>
              <a:t>2014/3/8</a:t>
            </a:fld>
            <a:endParaRPr lang="zh-TW" altLang="en-US"/>
          </a:p>
        </p:txBody>
      </p:sp>
      <p:sp>
        <p:nvSpPr>
          <p:cNvPr id="6" name="頁尾版面配置區 5"/>
          <p:cNvSpPr>
            <a:spLocks noGrp="1"/>
          </p:cNvSpPr>
          <p:nvPr>
            <p:ph type="ftr" sz="quarter" idx="11"/>
          </p:nvPr>
        </p:nvSpPr>
        <p:spPr/>
        <p:txBody>
          <a:bodyPr/>
          <a:lstStyle>
            <a:extLst/>
          </a:lstStyle>
          <a:p>
            <a:endParaRPr lang="zh-TW" altLang="en-US"/>
          </a:p>
        </p:txBody>
      </p:sp>
      <p:sp>
        <p:nvSpPr>
          <p:cNvPr id="7" name="投影片編號版面配置區 6"/>
          <p:cNvSpPr>
            <a:spLocks noGrp="1"/>
          </p:cNvSpPr>
          <p:nvPr>
            <p:ph type="sldNum" sz="quarter" idx="12"/>
          </p:nvPr>
        </p:nvSpPr>
        <p:spPr/>
        <p:txBody>
          <a:bodyPr/>
          <a:lstStyle>
            <a:extLst/>
          </a:lstStyle>
          <a:p>
            <a:fld id="{64DD8F5A-FCB7-4CCC-B739-7557BA9B735D}" type="slidenum">
              <a:rPr lang="zh-TW" altLang="en-US" smtClean="0"/>
              <a:pPr/>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bg>
      <p:bgRef idx="1002">
        <a:schemeClr val="bg2"/>
      </p:bgRef>
    </p:bg>
    <p:spTree>
      <p:nvGrpSpPr>
        <p:cNvPr id="1" name=""/>
        <p:cNvGrpSpPr/>
        <p:nvPr/>
      </p:nvGrpSpPr>
      <p:grpSpPr>
        <a:xfrm>
          <a:off x="0" y="0"/>
          <a:ext cx="0" cy="0"/>
          <a:chOff x="0" y="0"/>
          <a:chExt cx="0" cy="0"/>
        </a:xfrm>
      </p:grpSpPr>
      <p:sp>
        <p:nvSpPr>
          <p:cNvPr id="8" name="矩形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dirty="0"/>
          </a:p>
        </p:txBody>
      </p:sp>
      <p:sp>
        <p:nvSpPr>
          <p:cNvPr id="9" name="矩形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dirty="0"/>
          </a:p>
        </p:txBody>
      </p:sp>
      <p:sp>
        <p:nvSpPr>
          <p:cNvPr id="2" name="標題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zh-TW" altLang="en-US" smtClean="0"/>
              <a:t>按一下以編輯母片標題樣式</a:t>
            </a:r>
            <a:endParaRPr kumimoji="0" lang="en-US" dirty="0"/>
          </a:p>
        </p:txBody>
      </p:sp>
      <p:sp>
        <p:nvSpPr>
          <p:cNvPr id="4" name="文字版面配置區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zh-TW" altLang="en-US" smtClean="0"/>
              <a:t>按一下以編輯母片文字樣式</a:t>
            </a:r>
          </a:p>
        </p:txBody>
      </p:sp>
      <p:sp>
        <p:nvSpPr>
          <p:cNvPr id="5" name="日期版面配置區 4"/>
          <p:cNvSpPr>
            <a:spLocks noGrp="1"/>
          </p:cNvSpPr>
          <p:nvPr>
            <p:ph type="dt" sz="half" idx="10"/>
          </p:nvPr>
        </p:nvSpPr>
        <p:spPr/>
        <p:txBody>
          <a:bodyPr/>
          <a:lstStyle>
            <a:extLst/>
          </a:lstStyle>
          <a:p>
            <a:fld id="{BDFAE0BD-88A0-4D15-9129-A199327C8851}" type="datetimeFigureOut">
              <a:rPr lang="zh-TW" altLang="en-US" smtClean="0"/>
              <a:pPr/>
              <a:t>2014/3/8</a:t>
            </a:fld>
            <a:endParaRPr lang="zh-TW" altLang="en-US"/>
          </a:p>
        </p:txBody>
      </p:sp>
      <p:sp>
        <p:nvSpPr>
          <p:cNvPr id="6" name="頁尾版面配置區 5"/>
          <p:cNvSpPr>
            <a:spLocks noGrp="1"/>
          </p:cNvSpPr>
          <p:nvPr>
            <p:ph type="ftr" sz="quarter" idx="11"/>
          </p:nvPr>
        </p:nvSpPr>
        <p:spPr/>
        <p:txBody>
          <a:bodyPr/>
          <a:lstStyle>
            <a:extLst/>
          </a:lstStyle>
          <a:p>
            <a:endParaRPr lang="zh-TW" altLang="en-US"/>
          </a:p>
        </p:txBody>
      </p:sp>
      <p:sp>
        <p:nvSpPr>
          <p:cNvPr id="7" name="投影片編號版面配置區 6"/>
          <p:cNvSpPr>
            <a:spLocks noGrp="1"/>
          </p:cNvSpPr>
          <p:nvPr>
            <p:ph type="sldNum" sz="quarter" idx="12"/>
          </p:nvPr>
        </p:nvSpPr>
        <p:spPr/>
        <p:txBody>
          <a:bodyPr/>
          <a:lstStyle>
            <a:extLst/>
          </a:lstStyle>
          <a:p>
            <a:fld id="{64DD8F5A-FCB7-4CCC-B739-7557BA9B735D}" type="slidenum">
              <a:rPr lang="zh-TW" altLang="en-US" smtClean="0"/>
              <a:pPr/>
              <a:t>‹#›</a:t>
            </a:fld>
            <a:endParaRPr lang="zh-TW" altLang="en-US"/>
          </a:p>
        </p:txBody>
      </p:sp>
      <p:sp>
        <p:nvSpPr>
          <p:cNvPr id="10" name="圖片版面配置區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zh-TW" altLang="en-US" smtClean="0"/>
              <a:t>按一下圖示以新增圖片</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矩形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 name="標題版面配置區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zh-TW" altLang="en-US" smtClean="0"/>
              <a:t>按一下以編輯母片標題樣式</a:t>
            </a:r>
            <a:endParaRPr kumimoji="0" lang="en-US"/>
          </a:p>
        </p:txBody>
      </p:sp>
      <p:sp>
        <p:nvSpPr>
          <p:cNvPr id="31" name="文字版面配置區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zh-TW" altLang="en-US" smtClean="0"/>
              <a:t>按一下以編輯母片文字樣式</a:t>
            </a:r>
          </a:p>
          <a:p>
            <a:pPr lvl="1" eaLnBrk="1" latinLnBrk="0" hangingPunct="1"/>
            <a:r>
              <a:rPr kumimoji="0" lang="zh-TW" altLang="en-US" smtClean="0"/>
              <a:t>第二層</a:t>
            </a:r>
          </a:p>
          <a:p>
            <a:pPr lvl="2" eaLnBrk="1" latinLnBrk="0" hangingPunct="1"/>
            <a:r>
              <a:rPr kumimoji="0" lang="zh-TW" altLang="en-US" smtClean="0"/>
              <a:t>第三層</a:t>
            </a:r>
          </a:p>
          <a:p>
            <a:pPr lvl="3" eaLnBrk="1" latinLnBrk="0" hangingPunct="1"/>
            <a:r>
              <a:rPr kumimoji="0" lang="zh-TW" altLang="en-US" smtClean="0"/>
              <a:t>第四層</a:t>
            </a:r>
          </a:p>
          <a:p>
            <a:pPr lvl="4" eaLnBrk="1" latinLnBrk="0" hangingPunct="1"/>
            <a:r>
              <a:rPr kumimoji="0" lang="zh-TW" altLang="en-US" smtClean="0"/>
              <a:t>第五層</a:t>
            </a:r>
            <a:endParaRPr kumimoji="0" lang="en-US"/>
          </a:p>
        </p:txBody>
      </p:sp>
      <p:sp>
        <p:nvSpPr>
          <p:cNvPr id="27" name="日期版面配置區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BDFAE0BD-88A0-4D15-9129-A199327C8851}" type="datetimeFigureOut">
              <a:rPr lang="zh-TW" altLang="en-US" smtClean="0"/>
              <a:pPr/>
              <a:t>2014/3/8</a:t>
            </a:fld>
            <a:endParaRPr lang="zh-TW" altLang="en-US"/>
          </a:p>
        </p:txBody>
      </p:sp>
      <p:sp>
        <p:nvSpPr>
          <p:cNvPr id="4" name="頁尾版面配置區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zh-TW" altLang="en-US"/>
          </a:p>
        </p:txBody>
      </p:sp>
      <p:sp>
        <p:nvSpPr>
          <p:cNvPr id="16" name="投影片編號版面配置區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64DD8F5A-FCB7-4CCC-B739-7557BA9B735D}" type="slidenum">
              <a:rPr lang="zh-TW" altLang="en-US" smtClean="0"/>
              <a:pPr/>
              <a:t>‹#›</a:t>
            </a:fld>
            <a:endParaRPr lang="zh-TW"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p:cNvSpPr>
            <a:spLocks noGrp="1"/>
          </p:cNvSpPr>
          <p:nvPr>
            <p:ph type="title"/>
          </p:nvPr>
        </p:nvSpPr>
        <p:spPr/>
        <p:txBody>
          <a:bodyPr>
            <a:normAutofit fontScale="90000"/>
          </a:bodyPr>
          <a:lstStyle/>
          <a:p>
            <a:pPr algn="ctr"/>
            <a:r>
              <a:rPr lang="zh-TW" altLang="en-US" sz="4000" dirty="0" smtClean="0">
                <a:ea typeface="中國龍粗魏碑" pitchFamily="49" charset="-120"/>
              </a:rPr>
              <a:t> 醫療</a:t>
            </a:r>
            <a:r>
              <a:rPr lang="zh-TW" altLang="en-US" sz="4000" dirty="0" smtClean="0">
                <a:ea typeface="中國龍粗魏碑" pitchFamily="49" charset="-120"/>
              </a:rPr>
              <a:t>糾紛處理之法制</a:t>
            </a:r>
            <a:r>
              <a:rPr lang="zh-TW" altLang="en-US" sz="4000" dirty="0" smtClean="0">
                <a:ea typeface="中國龍粗魏碑" pitchFamily="49" charset="-120"/>
              </a:rPr>
              <a:t>與實務</a:t>
            </a:r>
            <a:r>
              <a:rPr lang="en-US" altLang="zh-TW" sz="4000" dirty="0" smtClean="0">
                <a:ea typeface="中國龍粗魏碑" pitchFamily="49" charset="-120"/>
              </a:rPr>
              <a:t/>
            </a:r>
            <a:br>
              <a:rPr lang="en-US" altLang="zh-TW" sz="4000" dirty="0" smtClean="0">
                <a:ea typeface="中國龍粗魏碑" pitchFamily="49" charset="-120"/>
              </a:rPr>
            </a:br>
            <a:r>
              <a:rPr lang="zh-TW" altLang="en-US" sz="4000" dirty="0" smtClean="0">
                <a:ea typeface="中國龍粗魏碑" pitchFamily="49" charset="-120"/>
              </a:rPr>
              <a:t>  </a:t>
            </a:r>
            <a:r>
              <a:rPr lang="en-US" altLang="zh-TW" sz="4000" dirty="0" smtClean="0">
                <a:ea typeface="中國龍粗魏碑" pitchFamily="49" charset="-120"/>
              </a:rPr>
              <a:t>-</a:t>
            </a:r>
            <a:r>
              <a:rPr lang="zh-TW" altLang="en-US" sz="4000" dirty="0" smtClean="0">
                <a:ea typeface="中國龍粗魏碑" pitchFamily="49" charset="-120"/>
              </a:rPr>
              <a:t>臺中經驗</a:t>
            </a:r>
            <a:r>
              <a:rPr lang="en-US" altLang="zh-TW" sz="4000" dirty="0" smtClean="0">
                <a:ea typeface="中國龍粗魏碑" pitchFamily="49" charset="-120"/>
              </a:rPr>
              <a:t>-</a:t>
            </a:r>
            <a:endParaRPr lang="zh-TW" altLang="en-US" sz="4000" dirty="0">
              <a:ea typeface="中國龍粗魏碑" pitchFamily="49" charset="-120"/>
            </a:endParaRPr>
          </a:p>
        </p:txBody>
      </p:sp>
      <p:sp>
        <p:nvSpPr>
          <p:cNvPr id="5" name="內容版面配置區 4"/>
          <p:cNvSpPr>
            <a:spLocks noGrp="1"/>
          </p:cNvSpPr>
          <p:nvPr>
            <p:ph idx="1"/>
          </p:nvPr>
        </p:nvSpPr>
        <p:spPr/>
        <p:txBody>
          <a:bodyPr/>
          <a:lstStyle/>
          <a:p>
            <a:pPr>
              <a:buNone/>
            </a:pPr>
            <a:endParaRPr lang="en-US" altLang="zh-TW" dirty="0" smtClean="0"/>
          </a:p>
          <a:p>
            <a:pPr>
              <a:buNone/>
            </a:pPr>
            <a:endParaRPr lang="en-US" altLang="zh-TW" dirty="0"/>
          </a:p>
          <a:p>
            <a:pPr>
              <a:buNone/>
            </a:pPr>
            <a:endParaRPr lang="en-US" altLang="zh-TW" dirty="0" smtClean="0"/>
          </a:p>
          <a:p>
            <a:pPr>
              <a:buNone/>
            </a:pPr>
            <a:r>
              <a:rPr lang="zh-TW" altLang="en-US" dirty="0" smtClean="0">
                <a:ea typeface="中國龍毛楷體" pitchFamily="49" charset="-120"/>
              </a:rPr>
              <a:t>          </a:t>
            </a:r>
            <a:endParaRPr lang="en-US" altLang="zh-TW" dirty="0" smtClean="0">
              <a:ea typeface="中國龍毛楷體" pitchFamily="49" charset="-120"/>
            </a:endParaRPr>
          </a:p>
          <a:p>
            <a:pPr>
              <a:buNone/>
            </a:pPr>
            <a:r>
              <a:rPr lang="zh-TW" altLang="en-US" sz="2800" dirty="0" smtClean="0">
                <a:ea typeface="中國龍粗楷體" pitchFamily="49" charset="-120"/>
              </a:rPr>
              <a:t>                           </a:t>
            </a:r>
            <a:endParaRPr lang="en-US" altLang="zh-TW" sz="2800" dirty="0" smtClean="0">
              <a:ea typeface="中國龍粗楷體" pitchFamily="49" charset="-120"/>
            </a:endParaRPr>
          </a:p>
          <a:p>
            <a:pPr>
              <a:buNone/>
            </a:pPr>
            <a:r>
              <a:rPr lang="zh-TW" altLang="en-US" sz="2800" dirty="0" smtClean="0">
                <a:ea typeface="中國龍粗楷體" pitchFamily="49" charset="-120"/>
              </a:rPr>
              <a:t>           報告人   林義龍       </a:t>
            </a:r>
            <a:r>
              <a:rPr lang="en-US" altLang="zh-TW" sz="2800" dirty="0" smtClean="0">
                <a:ea typeface="中國龍粗楷體" pitchFamily="49" charset="-120"/>
              </a:rPr>
              <a:t>2014.03.16</a:t>
            </a:r>
            <a:r>
              <a:rPr lang="zh-TW" altLang="en-US" sz="2800" dirty="0" smtClean="0">
                <a:ea typeface="中國龍粗楷體" pitchFamily="49" charset="-120"/>
              </a:rPr>
              <a:t>     </a:t>
            </a:r>
            <a:endParaRPr lang="en-US" altLang="zh-TW" sz="2800" dirty="0" smtClean="0">
              <a:ea typeface="中國龍粗楷體" pitchFamily="49" charset="-120"/>
            </a:endParaRPr>
          </a:p>
          <a:p>
            <a:pPr>
              <a:buNone/>
            </a:pPr>
            <a:endParaRPr lang="en-US" altLang="zh-TW" sz="2800" dirty="0" smtClean="0">
              <a:ea typeface="中國龍粗楷體" pitchFamily="49" charset="-120"/>
            </a:endParaRPr>
          </a:p>
          <a:p>
            <a:pPr>
              <a:buNone/>
            </a:pPr>
            <a:r>
              <a:rPr lang="zh-TW" altLang="en-US" sz="2800" dirty="0" smtClean="0">
                <a:ea typeface="中國龍粗楷體" pitchFamily="49" charset="-120"/>
              </a:rPr>
              <a:t>       臺中市政府衛生局</a:t>
            </a:r>
            <a:r>
              <a:rPr lang="en-US" altLang="zh-TW" sz="2800" dirty="0" smtClean="0">
                <a:ea typeface="中國龍粗楷體" pitchFamily="49" charset="-120"/>
              </a:rPr>
              <a:t>‧</a:t>
            </a:r>
            <a:r>
              <a:rPr lang="zh-TW" altLang="en-US" sz="2800" dirty="0" smtClean="0">
                <a:ea typeface="中國龍粗楷體" pitchFamily="49" charset="-120"/>
              </a:rPr>
              <a:t>臺中市醫事法學會</a:t>
            </a:r>
            <a:endParaRPr lang="en-US" altLang="zh-TW" sz="2800" dirty="0" smtClean="0">
              <a:ea typeface="中國龍粗楷體" pitchFamily="49" charset="-120"/>
            </a:endParaRPr>
          </a:p>
          <a:p>
            <a:pPr>
              <a:buNone/>
            </a:pPr>
            <a:r>
              <a:rPr lang="zh-TW" altLang="en-US" sz="2800" dirty="0" smtClean="0">
                <a:solidFill>
                  <a:srgbClr val="002060"/>
                </a:solidFill>
                <a:ea typeface="中國龍粗楷體" pitchFamily="49" charset="-120"/>
              </a:rPr>
              <a:t>                          耕讀園市政店</a:t>
            </a:r>
            <a:endParaRPr lang="zh-TW" altLang="en-US" sz="2200" dirty="0">
              <a:solidFill>
                <a:srgbClr val="002060"/>
              </a:solidFill>
              <a:ea typeface="中國龍粗楷體" pitchFamily="49" charset="-12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latin typeface="標楷體" pitchFamily="65" charset="-120"/>
                <a:ea typeface="中國龍粗魏碑" pitchFamily="49" charset="-120"/>
              </a:rPr>
              <a:t>解 決 爭 議 之 方 式</a:t>
            </a:r>
            <a:endParaRPr lang="zh-TW" altLang="en-US" dirty="0"/>
          </a:p>
        </p:txBody>
      </p:sp>
      <p:sp>
        <p:nvSpPr>
          <p:cNvPr id="3" name="內容版面配置區 2"/>
          <p:cNvSpPr>
            <a:spLocks noGrp="1"/>
          </p:cNvSpPr>
          <p:nvPr>
            <p:ph idx="1"/>
          </p:nvPr>
        </p:nvSpPr>
        <p:spPr/>
        <p:txBody>
          <a:bodyPr/>
          <a:lstStyle/>
          <a:p>
            <a:pPr>
              <a:buFont typeface="Wingdings" pitchFamily="2" charset="2"/>
              <a:buNone/>
            </a:pPr>
            <a:r>
              <a:rPr lang="zh-TW" altLang="en-US" b="1" dirty="0" smtClean="0">
                <a:latin typeface="標楷體" pitchFamily="65" charset="-120"/>
                <a:ea typeface="標楷體" pitchFamily="65" charset="-120"/>
              </a:rPr>
              <a:t>           </a:t>
            </a:r>
            <a:endParaRPr lang="en-US" altLang="zh-TW" b="1" dirty="0" smtClean="0">
              <a:latin typeface="標楷體" pitchFamily="65" charset="-120"/>
              <a:ea typeface="標楷體" pitchFamily="65" charset="-120"/>
            </a:endParaRPr>
          </a:p>
          <a:p>
            <a:pPr>
              <a:buFont typeface="Wingdings" pitchFamily="2" charset="2"/>
              <a:buNone/>
            </a:pPr>
            <a:r>
              <a:rPr lang="zh-TW" altLang="en-US" b="1" dirty="0" smtClean="0">
                <a:latin typeface="標楷體" pitchFamily="65" charset="-120"/>
                <a:ea typeface="標楷體" pitchFamily="65" charset="-120"/>
              </a:rPr>
              <a:t>           </a:t>
            </a:r>
            <a:endParaRPr lang="en-US" altLang="zh-TW" b="1" dirty="0" smtClean="0">
              <a:latin typeface="標楷體" pitchFamily="65" charset="-120"/>
              <a:ea typeface="標楷體" pitchFamily="65" charset="-120"/>
            </a:endParaRPr>
          </a:p>
          <a:p>
            <a:pPr>
              <a:buFont typeface="Wingdings" pitchFamily="2" charset="2"/>
              <a:buNone/>
            </a:pPr>
            <a:r>
              <a:rPr lang="zh-TW" altLang="en-US" b="1" dirty="0" smtClean="0">
                <a:latin typeface="標楷體" pitchFamily="65" charset="-120"/>
                <a:ea typeface="標楷體" pitchFamily="65" charset="-120"/>
              </a:rPr>
              <a:t>          </a:t>
            </a:r>
            <a:r>
              <a:rPr lang="zh-TW" altLang="en-US" sz="3200" b="1" dirty="0" smtClean="0">
                <a:latin typeface="標楷體" pitchFamily="65" charset="-120"/>
                <a:ea typeface="標楷體" pitchFamily="65" charset="-120"/>
              </a:rPr>
              <a:t>一、 </a:t>
            </a:r>
            <a:r>
              <a:rPr lang="zh-TW" altLang="en-US" sz="3200" b="1" dirty="0" smtClean="0">
                <a:solidFill>
                  <a:srgbClr val="FFC000"/>
                </a:solidFill>
                <a:latin typeface="標楷體" pitchFamily="65" charset="-120"/>
                <a:ea typeface="標楷體" pitchFamily="65" charset="-120"/>
              </a:rPr>
              <a:t>和 解 制 度</a:t>
            </a:r>
          </a:p>
          <a:p>
            <a:pPr>
              <a:buFont typeface="Wingdings" pitchFamily="2" charset="2"/>
              <a:buNone/>
            </a:pPr>
            <a:r>
              <a:rPr lang="zh-TW" altLang="en-US" sz="3200" b="1" dirty="0" smtClean="0">
                <a:latin typeface="標楷體" pitchFamily="65" charset="-120"/>
                <a:ea typeface="標楷體" pitchFamily="65" charset="-120"/>
              </a:rPr>
              <a:t>        二、 </a:t>
            </a:r>
            <a:r>
              <a:rPr lang="zh-TW" altLang="en-US" sz="3200" b="1" dirty="0" smtClean="0">
                <a:solidFill>
                  <a:srgbClr val="00B050"/>
                </a:solidFill>
                <a:latin typeface="標楷體" pitchFamily="65" charset="-120"/>
                <a:ea typeface="標楷體" pitchFamily="65" charset="-120"/>
              </a:rPr>
              <a:t>調 解 制 度</a:t>
            </a:r>
          </a:p>
          <a:p>
            <a:pPr>
              <a:buFont typeface="Wingdings" pitchFamily="2" charset="2"/>
              <a:buNone/>
            </a:pPr>
            <a:r>
              <a:rPr lang="zh-TW" altLang="en-US" sz="3200" b="1" dirty="0" smtClean="0">
                <a:latin typeface="標楷體" pitchFamily="65" charset="-120"/>
                <a:ea typeface="標楷體" pitchFamily="65" charset="-120"/>
              </a:rPr>
              <a:t>        三、 </a:t>
            </a:r>
            <a:r>
              <a:rPr lang="zh-TW" altLang="en-US" sz="3200" b="1" dirty="0" smtClean="0">
                <a:solidFill>
                  <a:srgbClr val="7030A0"/>
                </a:solidFill>
                <a:latin typeface="標楷體" pitchFamily="65" charset="-120"/>
                <a:ea typeface="標楷體" pitchFamily="65" charset="-120"/>
              </a:rPr>
              <a:t>法 院 訴 訟</a:t>
            </a:r>
          </a:p>
          <a:p>
            <a:pPr>
              <a:buFont typeface="Wingdings" pitchFamily="2" charset="2"/>
              <a:buNone/>
            </a:pPr>
            <a:r>
              <a:rPr lang="zh-TW" altLang="en-US" sz="3200" b="1" dirty="0" smtClean="0">
                <a:latin typeface="標楷體" pitchFamily="65" charset="-120"/>
                <a:ea typeface="標楷體" pitchFamily="65" charset="-120"/>
              </a:rPr>
              <a:t>        四、 </a:t>
            </a:r>
            <a:r>
              <a:rPr lang="zh-TW" altLang="en-US" sz="3200" b="1" dirty="0" smtClean="0">
                <a:solidFill>
                  <a:srgbClr val="00B0F0"/>
                </a:solidFill>
                <a:latin typeface="標楷體" pitchFamily="65" charset="-120"/>
                <a:ea typeface="標楷體" pitchFamily="65" charset="-120"/>
              </a:rPr>
              <a:t>仲 裁 制 度</a:t>
            </a:r>
            <a:endParaRPr lang="zh-TW" altLang="en-US" sz="3200" dirty="0" smtClean="0">
              <a:solidFill>
                <a:srgbClr val="00B0F0"/>
              </a:solidFill>
            </a:endParaRPr>
          </a:p>
          <a:p>
            <a:endParaRPr lang="zh-TW" alt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latin typeface="標楷體" pitchFamily="65" charset="-120"/>
                <a:ea typeface="中國龍粗魏碑" pitchFamily="49" charset="-120"/>
              </a:rPr>
              <a:t>解 決 爭 議 之 途 徑</a:t>
            </a:r>
            <a:endParaRPr lang="zh-TW" altLang="en-US" dirty="0"/>
          </a:p>
        </p:txBody>
      </p:sp>
      <p:sp>
        <p:nvSpPr>
          <p:cNvPr id="3" name="內容版面配置區 2"/>
          <p:cNvSpPr>
            <a:spLocks noGrp="1"/>
          </p:cNvSpPr>
          <p:nvPr>
            <p:ph idx="1"/>
          </p:nvPr>
        </p:nvSpPr>
        <p:spPr/>
        <p:txBody>
          <a:bodyPr>
            <a:normAutofit/>
          </a:bodyPr>
          <a:lstStyle/>
          <a:p>
            <a:pPr>
              <a:buNone/>
            </a:pPr>
            <a:r>
              <a:rPr lang="zh-TW" altLang="en-US" sz="3200" dirty="0" smtClean="0"/>
              <a:t>            </a:t>
            </a:r>
            <a:r>
              <a:rPr lang="en-US" altLang="zh-TW" sz="3200" dirty="0" smtClean="0">
                <a:latin typeface="標楷體" pitchFamily="65" charset="-120"/>
                <a:ea typeface="標楷體" pitchFamily="65" charset="-120"/>
              </a:rPr>
              <a:t>1.</a:t>
            </a:r>
            <a:r>
              <a:rPr lang="zh-TW" altLang="en-US" sz="3200" dirty="0" smtClean="0">
                <a:latin typeface="標楷體" pitchFamily="65" charset="-120"/>
                <a:ea typeface="標楷體" pitchFamily="65" charset="-120"/>
              </a:rPr>
              <a:t> 醫療院所申訴管道</a:t>
            </a:r>
            <a:endParaRPr lang="en-US" altLang="zh-TW" sz="3200" dirty="0" smtClean="0">
              <a:latin typeface="標楷體" pitchFamily="65" charset="-120"/>
              <a:ea typeface="標楷體" pitchFamily="65" charset="-120"/>
            </a:endParaRPr>
          </a:p>
          <a:p>
            <a:pPr>
              <a:buNone/>
            </a:pPr>
            <a:r>
              <a:rPr lang="zh-TW" altLang="en-US" sz="3200" dirty="0" smtClean="0">
                <a:latin typeface="標楷體" pitchFamily="65" charset="-120"/>
                <a:ea typeface="標楷體" pitchFamily="65" charset="-120"/>
              </a:rPr>
              <a:t>       </a:t>
            </a:r>
            <a:r>
              <a:rPr lang="en-US" altLang="zh-TW" sz="3200" dirty="0" smtClean="0">
                <a:latin typeface="標楷體" pitchFamily="65" charset="-120"/>
                <a:ea typeface="標楷體" pitchFamily="65" charset="-120"/>
              </a:rPr>
              <a:t>2.</a:t>
            </a:r>
            <a:r>
              <a:rPr lang="zh-TW" altLang="en-US" sz="3200" dirty="0" smtClean="0">
                <a:latin typeface="標楷體" pitchFamily="65" charset="-120"/>
                <a:ea typeface="標楷體" pitchFamily="65" charset="-120"/>
              </a:rPr>
              <a:t> 健保署</a:t>
            </a:r>
            <a:endParaRPr lang="en-US" altLang="zh-TW" sz="3200" dirty="0" smtClean="0">
              <a:latin typeface="標楷體" pitchFamily="65" charset="-120"/>
              <a:ea typeface="標楷體" pitchFamily="65" charset="-120"/>
            </a:endParaRPr>
          </a:p>
          <a:p>
            <a:pPr>
              <a:buNone/>
            </a:pPr>
            <a:r>
              <a:rPr lang="zh-TW" altLang="en-US" sz="3200" dirty="0" smtClean="0">
                <a:latin typeface="標楷體" pitchFamily="65" charset="-120"/>
                <a:ea typeface="標楷體" pitchFamily="65" charset="-120"/>
              </a:rPr>
              <a:t>       </a:t>
            </a:r>
            <a:r>
              <a:rPr lang="en-US" altLang="zh-TW" sz="3200" dirty="0" smtClean="0">
                <a:latin typeface="標楷體" pitchFamily="65" charset="-120"/>
                <a:ea typeface="標楷體" pitchFamily="65" charset="-120"/>
              </a:rPr>
              <a:t>3.</a:t>
            </a:r>
            <a:r>
              <a:rPr lang="zh-TW" altLang="en-US" sz="3200" dirty="0" smtClean="0">
                <a:latin typeface="標楷體" pitchFamily="65" charset="-120"/>
                <a:ea typeface="標楷體" pitchFamily="65" charset="-120"/>
              </a:rPr>
              <a:t> 衛生局</a:t>
            </a:r>
            <a:endParaRPr lang="en-US" altLang="zh-TW" sz="3200" dirty="0" smtClean="0">
              <a:latin typeface="標楷體" pitchFamily="65" charset="-120"/>
              <a:ea typeface="標楷體" pitchFamily="65" charset="-120"/>
            </a:endParaRPr>
          </a:p>
          <a:p>
            <a:pPr>
              <a:buNone/>
            </a:pPr>
            <a:r>
              <a:rPr lang="zh-TW" altLang="en-US" sz="3200" dirty="0" smtClean="0">
                <a:latin typeface="標楷體" pitchFamily="65" charset="-120"/>
                <a:ea typeface="標楷體" pitchFamily="65" charset="-120"/>
              </a:rPr>
              <a:t>       </a:t>
            </a:r>
            <a:r>
              <a:rPr lang="en-US" altLang="zh-TW" sz="3200" dirty="0" smtClean="0">
                <a:latin typeface="標楷體" pitchFamily="65" charset="-120"/>
                <a:ea typeface="標楷體" pitchFamily="65" charset="-120"/>
              </a:rPr>
              <a:t>4.</a:t>
            </a:r>
            <a:r>
              <a:rPr lang="zh-TW" altLang="en-US" sz="3200" dirty="0" smtClean="0">
                <a:latin typeface="標楷體" pitchFamily="65" charset="-120"/>
                <a:ea typeface="標楷體" pitchFamily="65" charset="-120"/>
              </a:rPr>
              <a:t> 醫師公會</a:t>
            </a:r>
            <a:endParaRPr lang="en-US" altLang="zh-TW" sz="3200" dirty="0" smtClean="0">
              <a:latin typeface="標楷體" pitchFamily="65" charset="-120"/>
              <a:ea typeface="標楷體" pitchFamily="65" charset="-120"/>
            </a:endParaRPr>
          </a:p>
          <a:p>
            <a:pPr>
              <a:buNone/>
            </a:pPr>
            <a:r>
              <a:rPr lang="zh-TW" altLang="en-US" sz="3200" dirty="0" smtClean="0">
                <a:latin typeface="標楷體" pitchFamily="65" charset="-120"/>
                <a:ea typeface="標楷體" pitchFamily="65" charset="-120"/>
              </a:rPr>
              <a:t>       </a:t>
            </a:r>
            <a:r>
              <a:rPr lang="en-US" altLang="zh-TW" sz="3200" dirty="0" smtClean="0">
                <a:latin typeface="標楷體" pitchFamily="65" charset="-120"/>
                <a:ea typeface="標楷體" pitchFamily="65" charset="-120"/>
              </a:rPr>
              <a:t>5.</a:t>
            </a:r>
            <a:r>
              <a:rPr lang="zh-TW" altLang="en-US" sz="3200" dirty="0" smtClean="0">
                <a:latin typeface="標楷體" pitchFamily="65" charset="-120"/>
                <a:ea typeface="標楷體" pitchFamily="65" charset="-120"/>
              </a:rPr>
              <a:t> 民意代表</a:t>
            </a:r>
            <a:endParaRPr lang="en-US" altLang="zh-TW" sz="3200" dirty="0" smtClean="0">
              <a:latin typeface="標楷體" pitchFamily="65" charset="-120"/>
              <a:ea typeface="標楷體" pitchFamily="65" charset="-120"/>
            </a:endParaRPr>
          </a:p>
          <a:p>
            <a:pPr>
              <a:buNone/>
            </a:pPr>
            <a:r>
              <a:rPr lang="zh-TW" altLang="en-US" sz="3200" dirty="0" smtClean="0">
                <a:latin typeface="標楷體" pitchFamily="65" charset="-120"/>
                <a:ea typeface="標楷體" pitchFamily="65" charset="-120"/>
              </a:rPr>
              <a:t>       </a:t>
            </a:r>
            <a:r>
              <a:rPr lang="en-US" altLang="zh-TW" sz="3200" dirty="0" smtClean="0">
                <a:latin typeface="標楷體" pitchFamily="65" charset="-120"/>
                <a:ea typeface="標楷體" pitchFamily="65" charset="-120"/>
              </a:rPr>
              <a:t>6.</a:t>
            </a:r>
            <a:r>
              <a:rPr lang="zh-TW" altLang="en-US" sz="3200" dirty="0" smtClean="0">
                <a:latin typeface="標楷體" pitchFamily="65" charset="-120"/>
                <a:ea typeface="標楷體" pitchFamily="65" charset="-120"/>
              </a:rPr>
              <a:t> 鄉鎮市區公所調解委員會</a:t>
            </a:r>
            <a:endParaRPr lang="en-US" altLang="zh-TW" sz="3200" dirty="0" smtClean="0">
              <a:latin typeface="標楷體" pitchFamily="65" charset="-120"/>
              <a:ea typeface="標楷體" pitchFamily="65" charset="-120"/>
            </a:endParaRPr>
          </a:p>
          <a:p>
            <a:pPr>
              <a:buNone/>
            </a:pPr>
            <a:r>
              <a:rPr lang="zh-TW" altLang="en-US" sz="3200" dirty="0" smtClean="0">
                <a:latin typeface="標楷體" pitchFamily="65" charset="-120"/>
                <a:ea typeface="標楷體" pitchFamily="65" charset="-120"/>
              </a:rPr>
              <a:t>       </a:t>
            </a:r>
            <a:r>
              <a:rPr lang="en-US" altLang="zh-TW" sz="3200" dirty="0" smtClean="0">
                <a:latin typeface="標楷體" pitchFamily="65" charset="-120"/>
                <a:ea typeface="標楷體" pitchFamily="65" charset="-120"/>
              </a:rPr>
              <a:t>7.</a:t>
            </a:r>
            <a:r>
              <a:rPr lang="zh-TW" altLang="en-US" sz="3200" dirty="0" smtClean="0">
                <a:latin typeface="標楷體" pitchFamily="65" charset="-120"/>
                <a:ea typeface="標楷體" pitchFamily="65" charset="-120"/>
              </a:rPr>
              <a:t> 其他</a:t>
            </a:r>
            <a:endParaRPr lang="zh-TW" altLang="en-US" sz="32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z="4000" dirty="0" smtClean="0">
                <a:latin typeface="標楷體" pitchFamily="65" charset="-120"/>
                <a:ea typeface="中國龍粗魏碑" pitchFamily="49" charset="-120"/>
              </a:rPr>
              <a:t>和 解 制 度</a:t>
            </a:r>
            <a:endParaRPr lang="zh-TW" altLang="en-US" dirty="0"/>
          </a:p>
        </p:txBody>
      </p:sp>
      <p:sp>
        <p:nvSpPr>
          <p:cNvPr id="3" name="內容版面配置區 2"/>
          <p:cNvSpPr>
            <a:spLocks noGrp="1"/>
          </p:cNvSpPr>
          <p:nvPr>
            <p:ph idx="1"/>
          </p:nvPr>
        </p:nvSpPr>
        <p:spPr/>
        <p:txBody>
          <a:bodyPr/>
          <a:lstStyle/>
          <a:p>
            <a:r>
              <a:rPr lang="zh-TW" altLang="en-US" b="1" dirty="0" smtClean="0">
                <a:latin typeface="標楷體" pitchFamily="65" charset="-120"/>
                <a:ea typeface="標楷體" pitchFamily="65" charset="-120"/>
              </a:rPr>
              <a:t>和解</a:t>
            </a:r>
            <a:r>
              <a:rPr lang="en-US" altLang="zh-TW" b="1" dirty="0" smtClean="0">
                <a:latin typeface="標楷體" pitchFamily="65" charset="-120"/>
                <a:ea typeface="標楷體" pitchFamily="65" charset="-120"/>
              </a:rPr>
              <a:t>﹙negotiation﹚</a:t>
            </a:r>
            <a:r>
              <a:rPr lang="zh-TW" altLang="en-US" b="1" dirty="0" smtClean="0">
                <a:latin typeface="標楷體" pitchFamily="65" charset="-120"/>
                <a:ea typeface="標楷體" pitchFamily="65" charset="-120"/>
              </a:rPr>
              <a:t>是</a:t>
            </a:r>
            <a:r>
              <a:rPr lang="zh-TW" altLang="en-US" b="1" dirty="0" smtClean="0">
                <a:solidFill>
                  <a:srgbClr val="7030A0"/>
                </a:solidFill>
                <a:latin typeface="標楷體" pitchFamily="65" charset="-120"/>
                <a:ea typeface="標楷體" pitchFamily="65" charset="-120"/>
              </a:rPr>
              <a:t>當事人約定互相讓步</a:t>
            </a:r>
            <a:r>
              <a:rPr lang="zh-TW" altLang="en-US" b="1" dirty="0" smtClean="0">
                <a:latin typeface="標楷體" pitchFamily="65" charset="-120"/>
                <a:ea typeface="標楷體" pitchFamily="65" charset="-120"/>
              </a:rPr>
              <a:t>，以終止紛爭或防止紛爭發生之契約</a:t>
            </a:r>
            <a:r>
              <a:rPr lang="en-US" altLang="zh-TW" b="1" dirty="0" smtClean="0">
                <a:latin typeface="標楷體" pitchFamily="65" charset="-120"/>
                <a:ea typeface="標楷體" pitchFamily="65" charset="-120"/>
              </a:rPr>
              <a:t>﹙</a:t>
            </a:r>
            <a:r>
              <a:rPr lang="zh-TW" altLang="en-US" b="1" dirty="0" smtClean="0">
                <a:latin typeface="標楷體" pitchFamily="65" charset="-120"/>
                <a:ea typeface="標楷體" pitchFamily="65" charset="-120"/>
              </a:rPr>
              <a:t>民法第七三六條</a:t>
            </a:r>
            <a:r>
              <a:rPr lang="en-US" altLang="zh-TW" b="1" dirty="0" smtClean="0">
                <a:latin typeface="標楷體" pitchFamily="65" charset="-120"/>
                <a:ea typeface="標楷體" pitchFamily="65" charset="-120"/>
              </a:rPr>
              <a:t>﹚</a:t>
            </a:r>
            <a:r>
              <a:rPr lang="zh-TW" altLang="en-US" b="1" dirty="0" smtClean="0">
                <a:latin typeface="標楷體" pitchFamily="65" charset="-120"/>
                <a:ea typeface="標楷體" pitchFamily="65" charset="-120"/>
              </a:rPr>
              <a:t>，以當事人之合意，自行解決紛爭。和解有使當事人所拋棄之權利消滅及使當事人取得和解契約所定明權利之效力</a:t>
            </a:r>
            <a:r>
              <a:rPr lang="en-US" altLang="zh-TW" b="1" dirty="0" smtClean="0">
                <a:latin typeface="標楷體" pitchFamily="65" charset="-120"/>
                <a:ea typeface="標楷體" pitchFamily="65" charset="-120"/>
              </a:rPr>
              <a:t>﹙</a:t>
            </a:r>
            <a:r>
              <a:rPr lang="zh-TW" altLang="en-US" b="1" dirty="0" smtClean="0">
                <a:latin typeface="標楷體" pitchFamily="65" charset="-120"/>
                <a:ea typeface="標楷體" pitchFamily="65" charset="-120"/>
              </a:rPr>
              <a:t>民法第七三七條</a:t>
            </a:r>
            <a:r>
              <a:rPr lang="en-US" altLang="zh-TW" b="1" dirty="0" smtClean="0">
                <a:latin typeface="標楷體" pitchFamily="65" charset="-120"/>
                <a:ea typeface="標楷體" pitchFamily="65" charset="-120"/>
              </a:rPr>
              <a:t>﹚</a:t>
            </a:r>
            <a:r>
              <a:rPr lang="zh-TW" altLang="en-US" b="1" dirty="0" smtClean="0">
                <a:latin typeface="標楷體" pitchFamily="65" charset="-120"/>
                <a:ea typeface="標楷體" pitchFamily="65" charset="-120"/>
              </a:rPr>
              <a:t>，此為「訴訟外和解」，有別於民事訴訟法第三七七條之「訴訟上和解」。如當事人一方不履行和解契約而有債務不履行時，必須另行向法院提起訴訟。</a:t>
            </a:r>
            <a:endParaRPr lang="zh-TW" alt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z="4000" dirty="0" smtClean="0">
                <a:latin typeface="標楷體" pitchFamily="65" charset="-120"/>
                <a:ea typeface="中國龍粗魏碑" pitchFamily="49" charset="-120"/>
              </a:rPr>
              <a:t>調 解 制 度</a:t>
            </a:r>
            <a:endParaRPr lang="zh-TW" altLang="en-US" dirty="0"/>
          </a:p>
        </p:txBody>
      </p:sp>
      <p:sp>
        <p:nvSpPr>
          <p:cNvPr id="3" name="內容版面配置區 2"/>
          <p:cNvSpPr>
            <a:spLocks noGrp="1"/>
          </p:cNvSpPr>
          <p:nvPr>
            <p:ph idx="1"/>
          </p:nvPr>
        </p:nvSpPr>
        <p:spPr/>
        <p:txBody>
          <a:bodyPr/>
          <a:lstStyle/>
          <a:p>
            <a:r>
              <a:rPr lang="zh-TW" altLang="en-US" b="1" dirty="0" smtClean="0">
                <a:ea typeface="標楷體" pitchFamily="65" charset="-120"/>
              </a:rPr>
              <a:t>調解是當事人之紛爭無法經由當事人雙方之洽談而達成和解時，當事人可以共同委諸</a:t>
            </a:r>
            <a:r>
              <a:rPr lang="zh-TW" altLang="en-US" b="1" dirty="0" smtClean="0">
                <a:solidFill>
                  <a:srgbClr val="7030A0"/>
                </a:solidFill>
                <a:ea typeface="標楷體" pitchFamily="65" charset="-120"/>
              </a:rPr>
              <a:t>第三人居中調和排解</a:t>
            </a:r>
            <a:r>
              <a:rPr lang="zh-TW" altLang="en-US" b="1" dirty="0" smtClean="0">
                <a:ea typeface="標楷體" pitchFamily="65" charset="-120"/>
              </a:rPr>
              <a:t>之制度。當事人對於他方之聲請調解，有自由決定配合之權。如願採行調解程序，對於第三人就調解事件酌擬公正合理辦法力求和諧之調解方案，亦有自由決定是否接受之權。鄉鎮市調解條例第二十四條第一項：「調解經法院核定後，當事人就該事件不得再行起訴、告訴或自訴。」；第二項：「經法院核定之民事調解，與民事確定判決有同一效力。」</a:t>
            </a:r>
            <a:endParaRPr lang="zh-TW" altLang="en-US" dirty="0" smtClean="0"/>
          </a:p>
          <a:p>
            <a:endParaRPr lang="zh-TW" alt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ea typeface="中國龍粗魏碑" pitchFamily="49" charset="-120"/>
              </a:rPr>
              <a:t>調 解 與 調 處</a:t>
            </a:r>
            <a:endParaRPr lang="zh-TW" altLang="en-US" dirty="0"/>
          </a:p>
        </p:txBody>
      </p:sp>
      <p:sp>
        <p:nvSpPr>
          <p:cNvPr id="3" name="內容版面配置區 2"/>
          <p:cNvSpPr>
            <a:spLocks noGrp="1"/>
          </p:cNvSpPr>
          <p:nvPr>
            <p:ph idx="1"/>
          </p:nvPr>
        </p:nvSpPr>
        <p:spPr/>
        <p:txBody>
          <a:bodyPr>
            <a:normAutofit/>
          </a:bodyPr>
          <a:lstStyle/>
          <a:p>
            <a:pPr marL="550863" indent="-550863" defTabSz="912813">
              <a:buNone/>
            </a:pPr>
            <a:r>
              <a:rPr lang="zh-TW" altLang="en-US" sz="2500" b="1" dirty="0" smtClean="0">
                <a:latin typeface="標楷體" pitchFamily="65" charset="-120"/>
                <a:ea typeface="標楷體" pitchFamily="65" charset="-120"/>
              </a:rPr>
              <a:t>一般調解</a:t>
            </a:r>
            <a:r>
              <a:rPr lang="en-US" altLang="zh-TW" sz="2800" b="1" dirty="0" smtClean="0">
                <a:latin typeface="標楷體" pitchFamily="65" charset="-120"/>
                <a:ea typeface="標楷體" pitchFamily="65" charset="-120"/>
              </a:rPr>
              <a:t>(</a:t>
            </a:r>
            <a:r>
              <a:rPr lang="zh-TW" altLang="en-US" sz="2800" b="1" dirty="0" smtClean="0">
                <a:solidFill>
                  <a:srgbClr val="FF0000"/>
                </a:solidFill>
                <a:latin typeface="標楷體" pitchFamily="65" charset="-120"/>
                <a:ea typeface="標楷體" pitchFamily="65" charset="-120"/>
              </a:rPr>
              <a:t>調處</a:t>
            </a:r>
            <a:r>
              <a:rPr lang="en-US" altLang="zh-TW" sz="2800" b="1" dirty="0" smtClean="0">
                <a:latin typeface="標楷體" pitchFamily="65" charset="-120"/>
                <a:ea typeface="標楷體" pitchFamily="65" charset="-120"/>
              </a:rPr>
              <a:t>) </a:t>
            </a:r>
            <a:r>
              <a:rPr lang="zh-TW" altLang="en-US" sz="2500" b="1" dirty="0" smtClean="0">
                <a:latin typeface="標楷體" pitchFamily="65" charset="-120"/>
                <a:ea typeface="標楷體" pitchFamily="65" charset="-120"/>
              </a:rPr>
              <a:t>、調解委員會調解與司法調解</a:t>
            </a:r>
            <a:endParaRPr lang="en-US" altLang="zh-TW" sz="2500" b="1" dirty="0" smtClean="0">
              <a:latin typeface="標楷體" pitchFamily="65" charset="-120"/>
              <a:ea typeface="標楷體" pitchFamily="65" charset="-120"/>
            </a:endParaRPr>
          </a:p>
          <a:p>
            <a:pPr marL="550863" indent="-550863" defTabSz="912813">
              <a:buNone/>
            </a:pPr>
            <a:endParaRPr lang="zh-TW" altLang="en-US" sz="2500" b="1" dirty="0" smtClean="0">
              <a:latin typeface="標楷體" pitchFamily="65" charset="-120"/>
              <a:ea typeface="標楷體" pitchFamily="65" charset="-120"/>
            </a:endParaRPr>
          </a:p>
          <a:p>
            <a:pPr marL="931863" lvl="1" indent="-474663" defTabSz="912813">
              <a:buFont typeface="Wingdings" pitchFamily="2" charset="2"/>
              <a:buAutoNum type="arabicPeriod"/>
            </a:pPr>
            <a:r>
              <a:rPr lang="zh-TW" altLang="en-US" sz="2200" b="1" dirty="0" smtClean="0">
                <a:solidFill>
                  <a:srgbClr val="FF0000"/>
                </a:solidFill>
                <a:latin typeface="標楷體" pitchFamily="65" charset="-120"/>
                <a:ea typeface="標楷體" pitchFamily="65" charset="-120"/>
              </a:rPr>
              <a:t>一般調解</a:t>
            </a:r>
            <a:r>
              <a:rPr lang="zh-TW" altLang="en-US" sz="2200" b="1" dirty="0" smtClean="0">
                <a:latin typeface="標楷體" pitchFamily="65" charset="-120"/>
                <a:ea typeface="標楷體" pitchFamily="65" charset="-120"/>
              </a:rPr>
              <a:t>：直接向醫療院所所在地的衛生局</a:t>
            </a:r>
            <a:r>
              <a:rPr lang="en-US" altLang="zh-TW" sz="2200" b="1" dirty="0" smtClean="0">
                <a:latin typeface="標楷體" pitchFamily="65" charset="-120"/>
                <a:ea typeface="標楷體" pitchFamily="65" charset="-120"/>
              </a:rPr>
              <a:t>(</a:t>
            </a:r>
            <a:r>
              <a:rPr lang="zh-TW" altLang="en-US" sz="2200" b="1" dirty="0" smtClean="0">
                <a:solidFill>
                  <a:srgbClr val="FF0000"/>
                </a:solidFill>
                <a:latin typeface="標楷體" pitchFamily="65" charset="-120"/>
                <a:ea typeface="標楷體" pitchFamily="65" charset="-120"/>
              </a:rPr>
              <a:t>調處</a:t>
            </a:r>
            <a:r>
              <a:rPr lang="en-US" altLang="zh-TW" sz="2200" b="1" dirty="0" smtClean="0">
                <a:latin typeface="標楷體" pitchFamily="65" charset="-120"/>
                <a:ea typeface="標楷體" pitchFamily="65" charset="-120"/>
              </a:rPr>
              <a:t>)</a:t>
            </a:r>
            <a:r>
              <a:rPr lang="zh-TW" altLang="en-US" sz="2200" b="1" dirty="0" smtClean="0">
                <a:latin typeface="標楷體" pitchFamily="65" charset="-120"/>
                <a:ea typeface="標楷體" pitchFamily="65" charset="-120"/>
              </a:rPr>
              <a:t>、醫師公會或相關的消費者團體提出申請</a:t>
            </a:r>
            <a:r>
              <a:rPr lang="en-US" altLang="zh-TW" sz="2200" b="1" dirty="0" smtClean="0">
                <a:latin typeface="標楷體" pitchFamily="65" charset="-120"/>
                <a:ea typeface="標楷體" pitchFamily="65" charset="-120"/>
              </a:rPr>
              <a:t>(</a:t>
            </a:r>
            <a:r>
              <a:rPr lang="zh-TW" altLang="en-US" sz="2200" b="1" dirty="0" smtClean="0">
                <a:solidFill>
                  <a:srgbClr val="FF0000"/>
                </a:solidFill>
                <a:latin typeface="標楷體" pitchFamily="65" charset="-120"/>
                <a:ea typeface="標楷體" pitchFamily="65" charset="-120"/>
              </a:rPr>
              <a:t>調解</a:t>
            </a:r>
            <a:r>
              <a:rPr lang="en-US" altLang="zh-TW" sz="2200" b="1" dirty="0" smtClean="0">
                <a:latin typeface="標楷體" pitchFamily="65" charset="-120"/>
                <a:ea typeface="標楷體" pitchFamily="65" charset="-120"/>
              </a:rPr>
              <a:t>)</a:t>
            </a:r>
            <a:r>
              <a:rPr lang="zh-TW" altLang="en-US" sz="2200" b="1" dirty="0" smtClean="0">
                <a:latin typeface="標楷體" pitchFamily="65" charset="-120"/>
                <a:ea typeface="標楷體" pitchFamily="65" charset="-120"/>
              </a:rPr>
              <a:t>。</a:t>
            </a:r>
          </a:p>
          <a:p>
            <a:pPr marL="1331913" lvl="2" indent="-417513" defTabSz="912813">
              <a:buFont typeface="Wingdings" pitchFamily="2" charset="2"/>
              <a:buChar char="l"/>
            </a:pPr>
            <a:r>
              <a:rPr lang="zh-TW" altLang="en-US" sz="2200" b="1" dirty="0" smtClean="0">
                <a:latin typeface="標楷體" pitchFamily="65" charset="-120"/>
                <a:ea typeface="標楷體" pitchFamily="65" charset="-120"/>
              </a:rPr>
              <a:t>法律效力較為薄弱（仍然可以向法院提起訴訟）</a:t>
            </a:r>
          </a:p>
          <a:p>
            <a:pPr marL="931863" lvl="1" indent="-474663" defTabSz="912813">
              <a:buFont typeface="Wingdings" pitchFamily="2" charset="2"/>
              <a:buAutoNum type="arabicPeriod"/>
            </a:pPr>
            <a:r>
              <a:rPr lang="zh-TW" altLang="en-US" sz="2200" b="1" dirty="0" smtClean="0">
                <a:solidFill>
                  <a:srgbClr val="FF0000"/>
                </a:solidFill>
                <a:latin typeface="標楷體" pitchFamily="65" charset="-120"/>
                <a:ea typeface="標楷體" pitchFamily="65" charset="-120"/>
              </a:rPr>
              <a:t>調解委員會的調解</a:t>
            </a:r>
            <a:r>
              <a:rPr lang="zh-TW" altLang="en-US" sz="2200" b="1" dirty="0" smtClean="0">
                <a:latin typeface="標楷體" pitchFamily="65" charset="-120"/>
                <a:ea typeface="標楷體" pitchFamily="65" charset="-120"/>
              </a:rPr>
              <a:t>：向區公所的調解委員會聲請</a:t>
            </a:r>
            <a:endParaRPr lang="en-US" altLang="zh-TW" sz="2200" b="1" dirty="0" smtClean="0">
              <a:latin typeface="標楷體" pitchFamily="65" charset="-120"/>
              <a:ea typeface="標楷體" pitchFamily="65" charset="-120"/>
            </a:endParaRPr>
          </a:p>
          <a:p>
            <a:pPr marL="931863" lvl="1" indent="-474663" defTabSz="912813">
              <a:buNone/>
            </a:pPr>
            <a:r>
              <a:rPr lang="zh-TW" altLang="en-US" sz="2200" b="1" dirty="0" smtClean="0">
                <a:latin typeface="標楷體" pitchFamily="65" charset="-120"/>
                <a:ea typeface="標楷體" pitchFamily="65" charset="-120"/>
              </a:rPr>
              <a:t>                     調解。</a:t>
            </a:r>
          </a:p>
          <a:p>
            <a:pPr marL="1331913" lvl="2" indent="-417513" defTabSz="912813">
              <a:buFont typeface="Wingdings" pitchFamily="2" charset="2"/>
              <a:buChar char="l"/>
            </a:pPr>
            <a:r>
              <a:rPr lang="zh-TW" altLang="en-US" sz="2200" b="1" dirty="0" smtClean="0">
                <a:latin typeface="標楷體" pitchFamily="65" charset="-120"/>
                <a:ea typeface="標楷體" pitchFamily="65" charset="-120"/>
              </a:rPr>
              <a:t>民事賠償及刑事過失傷害案件，均可聲請調解。</a:t>
            </a:r>
          </a:p>
          <a:p>
            <a:pPr marL="1331913" lvl="2" indent="-417513" defTabSz="912813">
              <a:buFont typeface="Wingdings" pitchFamily="2" charset="2"/>
              <a:buChar char="l"/>
            </a:pPr>
            <a:r>
              <a:rPr lang="zh-TW" altLang="en-US" sz="2200" b="1" dirty="0" smtClean="0">
                <a:latin typeface="標楷體" pitchFamily="65" charset="-120"/>
                <a:ea typeface="標楷體" pitchFamily="65" charset="-120"/>
              </a:rPr>
              <a:t>調解成立所製作的調解書經法院核定後，與確定判決有同ㄧ效力。</a:t>
            </a:r>
          </a:p>
          <a:p>
            <a:endParaRPr lang="zh-TW" alt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ea typeface="中國龍粗魏碑" pitchFamily="49" charset="-120"/>
              </a:rPr>
              <a:t>調 解 與 調 處</a:t>
            </a:r>
            <a:endParaRPr lang="zh-TW" altLang="en-US" dirty="0"/>
          </a:p>
        </p:txBody>
      </p:sp>
      <p:sp>
        <p:nvSpPr>
          <p:cNvPr id="3" name="內容版面配置區 2"/>
          <p:cNvSpPr>
            <a:spLocks noGrp="1"/>
          </p:cNvSpPr>
          <p:nvPr>
            <p:ph idx="1"/>
          </p:nvPr>
        </p:nvSpPr>
        <p:spPr/>
        <p:txBody>
          <a:bodyPr>
            <a:normAutofit fontScale="85000" lnSpcReduction="10000"/>
          </a:bodyPr>
          <a:lstStyle/>
          <a:p>
            <a:pPr marL="931863" lvl="1" indent="-474663" defTabSz="912813">
              <a:buFont typeface="Wingdings" pitchFamily="2" charset="2"/>
              <a:buAutoNum type="arabicPeriod" startAt="3"/>
            </a:pPr>
            <a:r>
              <a:rPr lang="zh-TW" altLang="en-US" sz="2800" b="1" dirty="0" smtClean="0">
                <a:solidFill>
                  <a:srgbClr val="FF0000"/>
                </a:solidFill>
                <a:latin typeface="標楷體" pitchFamily="65" charset="-120"/>
                <a:ea typeface="標楷體" pitchFamily="65" charset="-120"/>
              </a:rPr>
              <a:t>司法調解</a:t>
            </a:r>
            <a:r>
              <a:rPr lang="zh-TW" altLang="en-US" sz="2800" b="1" dirty="0" smtClean="0">
                <a:latin typeface="標楷體" pitchFamily="65" charset="-120"/>
                <a:ea typeface="標楷體" pitchFamily="65" charset="-120"/>
              </a:rPr>
              <a:t>：依民事訴訟法</a:t>
            </a:r>
            <a:r>
              <a:rPr lang="zh-TW" altLang="en-US" sz="2800" b="1" dirty="0" smtClean="0">
                <a:solidFill>
                  <a:srgbClr val="00B0F0"/>
                </a:solidFill>
                <a:latin typeface="標楷體" pitchFamily="65" charset="-120"/>
                <a:ea typeface="標楷體" pitchFamily="65" charset="-120"/>
              </a:rPr>
              <a:t>第</a:t>
            </a:r>
            <a:r>
              <a:rPr lang="en-US" altLang="zh-TW" sz="2800" b="1" dirty="0" smtClean="0">
                <a:solidFill>
                  <a:srgbClr val="00B0F0"/>
                </a:solidFill>
                <a:latin typeface="標楷體" pitchFamily="65" charset="-120"/>
                <a:ea typeface="標楷體" pitchFamily="65" charset="-120"/>
              </a:rPr>
              <a:t>403</a:t>
            </a:r>
            <a:r>
              <a:rPr lang="zh-TW" altLang="en-US" sz="2800" b="1" dirty="0" smtClean="0">
                <a:solidFill>
                  <a:srgbClr val="00B0F0"/>
                </a:solidFill>
                <a:latin typeface="標楷體" pitchFamily="65" charset="-120"/>
                <a:ea typeface="標楷體" pitchFamily="65" charset="-120"/>
              </a:rPr>
              <a:t>條第一項第七款</a:t>
            </a:r>
            <a:r>
              <a:rPr lang="zh-TW" altLang="en-US" sz="2800" b="1" dirty="0" smtClean="0">
                <a:latin typeface="標楷體" pitchFamily="65" charset="-120"/>
                <a:ea typeface="標楷體" pitchFamily="65" charset="-120"/>
              </a:rPr>
              <a:t>規定，醫療糾紛於提起民事訴訟前，應先經法院調解，由法官與調解委員於法院調解其紛爭。</a:t>
            </a:r>
          </a:p>
          <a:p>
            <a:pPr marL="1331913" lvl="2" indent="-417513" defTabSz="912813">
              <a:buFont typeface="Wingdings" pitchFamily="2" charset="2"/>
              <a:buChar char="l"/>
            </a:pPr>
            <a:r>
              <a:rPr lang="zh-TW" altLang="en-US" sz="2800" b="1" dirty="0" smtClean="0">
                <a:latin typeface="標楷體" pitchFamily="65" charset="-120"/>
                <a:ea typeface="標楷體" pitchFamily="65" charset="-120"/>
              </a:rPr>
              <a:t>法定的強制調解</a:t>
            </a:r>
          </a:p>
          <a:p>
            <a:pPr marL="1331913" lvl="2" indent="-417513" defTabSz="912813">
              <a:buFont typeface="Wingdings" pitchFamily="2" charset="2"/>
              <a:buChar char="l"/>
            </a:pPr>
            <a:r>
              <a:rPr lang="zh-TW" altLang="en-US" sz="2800" b="1" dirty="0" smtClean="0">
                <a:latin typeface="標楷體" pitchFamily="65" charset="-120"/>
                <a:ea typeface="標楷體" pitchFamily="65" charset="-120"/>
              </a:rPr>
              <a:t>調解筆錄的效力與確定判決相同</a:t>
            </a:r>
          </a:p>
          <a:p>
            <a:pPr marL="1331913" lvl="2" indent="-417513" defTabSz="912813">
              <a:buFont typeface="Wingdings" pitchFamily="2" charset="2"/>
              <a:buChar char="l"/>
            </a:pPr>
            <a:r>
              <a:rPr lang="zh-TW" altLang="en-US" sz="2800" b="1" dirty="0" smtClean="0">
                <a:latin typeface="標楷體" pitchFamily="65" charset="-120"/>
                <a:ea typeface="標楷體" pitchFamily="65" charset="-120"/>
              </a:rPr>
              <a:t>僅適用於民事案件</a:t>
            </a:r>
          </a:p>
          <a:p>
            <a:pPr algn="just">
              <a:buNone/>
            </a:pPr>
            <a:r>
              <a:rPr lang="zh-TW" altLang="en-US" b="1" dirty="0" smtClean="0"/>
              <a:t>          </a:t>
            </a:r>
            <a:r>
              <a:rPr lang="zh-TW" altLang="en-US" b="1" dirty="0" smtClean="0">
                <a:latin typeface="標楷體" pitchFamily="65" charset="-120"/>
                <a:ea typeface="標楷體" pitchFamily="65" charset="-120"/>
              </a:rPr>
              <a:t>實務上，地方法院幾乎未依照前述規定進行調</a:t>
            </a:r>
            <a:endParaRPr lang="en-US" altLang="zh-TW" b="1" dirty="0" smtClean="0">
              <a:latin typeface="標楷體" pitchFamily="65" charset="-120"/>
              <a:ea typeface="標楷體" pitchFamily="65" charset="-120"/>
            </a:endParaRPr>
          </a:p>
          <a:p>
            <a:pPr algn="just">
              <a:buNone/>
            </a:pPr>
            <a:r>
              <a:rPr lang="en-US" altLang="zh-TW" b="1" dirty="0" smtClean="0">
                <a:latin typeface="標楷體" pitchFamily="65" charset="-120"/>
                <a:ea typeface="標楷體" pitchFamily="65" charset="-120"/>
              </a:rPr>
              <a:t>      </a:t>
            </a:r>
            <a:r>
              <a:rPr lang="zh-TW" altLang="en-US" b="1" dirty="0" smtClean="0">
                <a:latin typeface="標楷體" pitchFamily="65" charset="-120"/>
                <a:ea typeface="標楷體" pitchFamily="65" charset="-120"/>
              </a:rPr>
              <a:t>解。通常認為符合民事訴訟法</a:t>
            </a:r>
            <a:r>
              <a:rPr lang="zh-TW" altLang="en-US" b="1" dirty="0" smtClean="0">
                <a:solidFill>
                  <a:srgbClr val="7030A0"/>
                </a:solidFill>
                <a:latin typeface="標楷體" pitchFamily="65" charset="-120"/>
                <a:ea typeface="標楷體" pitchFamily="65" charset="-120"/>
              </a:rPr>
              <a:t>第</a:t>
            </a:r>
            <a:r>
              <a:rPr lang="en-US" altLang="zh-TW" b="1" dirty="0" smtClean="0">
                <a:solidFill>
                  <a:srgbClr val="7030A0"/>
                </a:solidFill>
                <a:latin typeface="標楷體" pitchFamily="65" charset="-120"/>
                <a:ea typeface="標楷體" pitchFamily="65" charset="-120"/>
              </a:rPr>
              <a:t>406</a:t>
            </a:r>
            <a:r>
              <a:rPr lang="zh-TW" altLang="en-US" b="1" dirty="0" smtClean="0">
                <a:solidFill>
                  <a:srgbClr val="7030A0"/>
                </a:solidFill>
                <a:latin typeface="標楷體" pitchFamily="65" charset="-120"/>
                <a:ea typeface="標楷體" pitchFamily="65" charset="-120"/>
              </a:rPr>
              <a:t>條第一項第</a:t>
            </a:r>
            <a:endParaRPr lang="en-US" altLang="zh-TW" b="1" dirty="0" smtClean="0">
              <a:solidFill>
                <a:srgbClr val="7030A0"/>
              </a:solidFill>
              <a:latin typeface="標楷體" pitchFamily="65" charset="-120"/>
              <a:ea typeface="標楷體" pitchFamily="65" charset="-120"/>
            </a:endParaRPr>
          </a:p>
          <a:p>
            <a:pPr algn="just">
              <a:buNone/>
            </a:pPr>
            <a:r>
              <a:rPr lang="en-US" altLang="zh-TW" b="1" dirty="0" smtClean="0">
                <a:solidFill>
                  <a:srgbClr val="7030A0"/>
                </a:solidFill>
                <a:latin typeface="標楷體" pitchFamily="65" charset="-120"/>
                <a:ea typeface="標楷體" pitchFamily="65" charset="-120"/>
              </a:rPr>
              <a:t>      </a:t>
            </a:r>
            <a:r>
              <a:rPr lang="zh-TW" altLang="en-US" b="1" dirty="0" smtClean="0">
                <a:solidFill>
                  <a:srgbClr val="7030A0"/>
                </a:solidFill>
                <a:latin typeface="標楷體" pitchFamily="65" charset="-120"/>
                <a:ea typeface="標楷體" pitchFamily="65" charset="-120"/>
              </a:rPr>
              <a:t>ㄧ、二款</a:t>
            </a:r>
            <a:r>
              <a:rPr lang="zh-TW" altLang="en-US" b="1" dirty="0" smtClean="0">
                <a:solidFill>
                  <a:schemeClr val="tx1">
                    <a:lumMod val="95000"/>
                    <a:lumOff val="5000"/>
                  </a:schemeClr>
                </a:solidFill>
                <a:latin typeface="標楷體" pitchFamily="65" charset="-120"/>
                <a:ea typeface="標楷體" pitchFamily="65" charset="-120"/>
              </a:rPr>
              <a:t>之規定：</a:t>
            </a:r>
            <a:r>
              <a:rPr lang="zh-TW" altLang="en-US" b="1" dirty="0" smtClean="0">
                <a:solidFill>
                  <a:srgbClr val="00B050"/>
                </a:solidFill>
                <a:latin typeface="標楷體" pitchFamily="65" charset="-120"/>
                <a:ea typeface="標楷體" pitchFamily="65" charset="-120"/>
              </a:rPr>
              <a:t>不能調解或顯無調解必要或調</a:t>
            </a:r>
            <a:endParaRPr lang="en-US" altLang="zh-TW" b="1" dirty="0" smtClean="0">
              <a:solidFill>
                <a:srgbClr val="00B050"/>
              </a:solidFill>
              <a:latin typeface="標楷體" pitchFamily="65" charset="-120"/>
              <a:ea typeface="標楷體" pitchFamily="65" charset="-120"/>
            </a:endParaRPr>
          </a:p>
          <a:p>
            <a:pPr algn="just">
              <a:buNone/>
            </a:pPr>
            <a:r>
              <a:rPr lang="en-US" altLang="zh-TW" b="1" dirty="0" smtClean="0">
                <a:solidFill>
                  <a:srgbClr val="00B050"/>
                </a:solidFill>
                <a:latin typeface="標楷體" pitchFamily="65" charset="-120"/>
                <a:ea typeface="標楷體" pitchFamily="65" charset="-120"/>
              </a:rPr>
              <a:t>      </a:t>
            </a:r>
            <a:r>
              <a:rPr lang="zh-TW" altLang="en-US" b="1" dirty="0" smtClean="0">
                <a:solidFill>
                  <a:srgbClr val="00B050"/>
                </a:solidFill>
                <a:latin typeface="標楷體" pitchFamily="65" charset="-120"/>
                <a:ea typeface="標楷體" pitchFamily="65" charset="-120"/>
              </a:rPr>
              <a:t>解顯無成立之望者；經其他法定調解機關調解未</a:t>
            </a:r>
            <a:endParaRPr lang="en-US" altLang="zh-TW" b="1" dirty="0" smtClean="0">
              <a:solidFill>
                <a:srgbClr val="00B050"/>
              </a:solidFill>
              <a:latin typeface="標楷體" pitchFamily="65" charset="-120"/>
              <a:ea typeface="標楷體" pitchFamily="65" charset="-120"/>
            </a:endParaRPr>
          </a:p>
          <a:p>
            <a:pPr algn="just">
              <a:buNone/>
            </a:pPr>
            <a:r>
              <a:rPr lang="en-US" altLang="zh-TW" b="1" dirty="0" smtClean="0">
                <a:solidFill>
                  <a:srgbClr val="00B050"/>
                </a:solidFill>
                <a:latin typeface="標楷體" pitchFamily="65" charset="-120"/>
                <a:ea typeface="標楷體" pitchFamily="65" charset="-120"/>
              </a:rPr>
              <a:t>      </a:t>
            </a:r>
            <a:r>
              <a:rPr lang="zh-TW" altLang="en-US" b="1" dirty="0" smtClean="0">
                <a:solidFill>
                  <a:srgbClr val="00B050"/>
                </a:solidFill>
                <a:latin typeface="標楷體" pitchFamily="65" charset="-120"/>
                <a:ea typeface="標楷體" pitchFamily="65" charset="-120"/>
              </a:rPr>
              <a:t>成立者。</a:t>
            </a:r>
            <a:endParaRPr lang="zh-TW" altLang="en-US" b="1" dirty="0">
              <a:solidFill>
                <a:srgbClr val="00B050"/>
              </a:solidFill>
              <a:latin typeface="標楷體" pitchFamily="65" charset="-120"/>
              <a:ea typeface="標楷體" pitchFamily="65" charset="-12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ea typeface="中國龍粗魏碑" pitchFamily="49" charset="-120"/>
              </a:rPr>
              <a:t>前置調解制度 </a:t>
            </a:r>
            <a:endParaRPr lang="zh-TW" altLang="en-US" dirty="0"/>
          </a:p>
        </p:txBody>
      </p:sp>
      <p:sp>
        <p:nvSpPr>
          <p:cNvPr id="3" name="內容版面配置區 2"/>
          <p:cNvSpPr>
            <a:spLocks noGrp="1"/>
          </p:cNvSpPr>
          <p:nvPr>
            <p:ph idx="1"/>
          </p:nvPr>
        </p:nvSpPr>
        <p:spPr/>
        <p:txBody>
          <a:bodyPr/>
          <a:lstStyle/>
          <a:p>
            <a:pPr algn="just" eaLnBrk="0"/>
            <a:endParaRPr lang="en-US" altLang="zh-TW" dirty="0" smtClean="0">
              <a:latin typeface="標楷體" pitchFamily="65" charset="-120"/>
              <a:ea typeface="標楷體" pitchFamily="65" charset="-120"/>
            </a:endParaRPr>
          </a:p>
          <a:p>
            <a:pPr algn="just" eaLnBrk="0"/>
            <a:r>
              <a:rPr lang="zh-TW" altLang="en-US" b="1" dirty="0" smtClean="0">
                <a:latin typeface="標楷體" pitchFamily="65" charset="-120"/>
                <a:ea typeface="標楷體" pitchFamily="65" charset="-120"/>
              </a:rPr>
              <a:t>醫療糾紛處理及醫療事故補償法草案</a:t>
            </a:r>
            <a:r>
              <a:rPr lang="zh-TW" altLang="zh-TW" b="1" dirty="0" smtClean="0">
                <a:latin typeface="標楷體" pitchFamily="65" charset="-120"/>
                <a:ea typeface="標楷體" pitchFamily="65" charset="-120"/>
              </a:rPr>
              <a:t>第十條</a:t>
            </a:r>
            <a:r>
              <a:rPr lang="zh-TW" altLang="en-US" b="1" dirty="0" smtClean="0">
                <a:latin typeface="標楷體" pitchFamily="65" charset="-120"/>
                <a:ea typeface="標楷體" pitchFamily="65" charset="-120"/>
              </a:rPr>
              <a:t>：「</a:t>
            </a:r>
            <a:r>
              <a:rPr lang="zh-TW" altLang="zh-TW" b="1" dirty="0" smtClean="0">
                <a:latin typeface="標楷體" pitchFamily="65" charset="-120"/>
                <a:ea typeface="標楷體" pitchFamily="65" charset="-120"/>
              </a:rPr>
              <a:t>病人或其他依法得提起民事訴訟之人，未依法申（聲）請調解者，不得提起醫療糾紛事件之民事訴訟。</a:t>
            </a:r>
            <a:r>
              <a:rPr lang="en-US" altLang="zh-TW" b="1" dirty="0" smtClean="0">
                <a:latin typeface="標楷體" pitchFamily="65" charset="-120"/>
                <a:ea typeface="標楷體" pitchFamily="65" charset="-120"/>
              </a:rPr>
              <a:t>(</a:t>
            </a:r>
            <a:r>
              <a:rPr lang="zh-TW" altLang="en-US" b="1" dirty="0" smtClean="0">
                <a:solidFill>
                  <a:srgbClr val="7030A0"/>
                </a:solidFill>
                <a:latin typeface="標楷體" pitchFamily="65" charset="-120"/>
                <a:ea typeface="標楷體" pitchFamily="65" charset="-120"/>
              </a:rPr>
              <a:t>前置調解</a:t>
            </a:r>
            <a:r>
              <a:rPr lang="en-US" altLang="zh-TW" b="1" dirty="0" smtClean="0">
                <a:latin typeface="標楷體" pitchFamily="65" charset="-120"/>
                <a:ea typeface="標楷體" pitchFamily="65" charset="-120"/>
              </a:rPr>
              <a:t>)</a:t>
            </a:r>
            <a:endParaRPr lang="zh-TW" altLang="zh-TW" b="1" dirty="0" smtClean="0">
              <a:latin typeface="標楷體" pitchFamily="65" charset="-120"/>
              <a:ea typeface="標楷體" pitchFamily="65" charset="-120"/>
            </a:endParaRPr>
          </a:p>
          <a:p>
            <a:pPr algn="just">
              <a:buNone/>
            </a:pPr>
            <a:r>
              <a:rPr lang="zh-TW" altLang="en-US" b="1" dirty="0" smtClean="0">
                <a:latin typeface="標楷體" pitchFamily="65" charset="-120"/>
                <a:ea typeface="標楷體" pitchFamily="65" charset="-120"/>
              </a:rPr>
              <a:t>  </a:t>
            </a:r>
            <a:r>
              <a:rPr lang="zh-TW" altLang="zh-TW" b="1" dirty="0" smtClean="0">
                <a:latin typeface="標楷體" pitchFamily="65" charset="-120"/>
                <a:ea typeface="標楷體" pitchFamily="65" charset="-120"/>
              </a:rPr>
              <a:t>未依前項規定申（聲）請調解逕行起訴者，法院應裁定移付管轄之調解會先行調解，或依民事訴訟法第四百二十四條第一項規定辦理。</a:t>
            </a:r>
            <a:r>
              <a:rPr lang="zh-TW" altLang="en-US" b="1" dirty="0" smtClean="0">
                <a:latin typeface="標楷體" pitchFamily="65" charset="-120"/>
                <a:ea typeface="標楷體" pitchFamily="65" charset="-120"/>
              </a:rPr>
              <a:t>」</a:t>
            </a:r>
            <a:endParaRPr lang="zh-TW" altLang="en-US" b="1" dirty="0">
              <a:latin typeface="標楷體" pitchFamily="65" charset="-120"/>
              <a:ea typeface="標楷體" pitchFamily="65" charset="-12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z="4000" dirty="0" smtClean="0">
                <a:latin typeface="標楷體" pitchFamily="65" charset="-120"/>
                <a:ea typeface="中國龍粗魏碑" pitchFamily="49" charset="-120"/>
              </a:rPr>
              <a:t>法 院 訴 訟</a:t>
            </a:r>
            <a:endParaRPr lang="zh-TW" altLang="en-US" dirty="0"/>
          </a:p>
        </p:txBody>
      </p:sp>
      <p:sp>
        <p:nvSpPr>
          <p:cNvPr id="3" name="內容版面配置區 2"/>
          <p:cNvSpPr>
            <a:spLocks noGrp="1"/>
          </p:cNvSpPr>
          <p:nvPr>
            <p:ph idx="1"/>
          </p:nvPr>
        </p:nvSpPr>
        <p:spPr/>
        <p:txBody>
          <a:bodyPr>
            <a:normAutofit/>
          </a:bodyPr>
          <a:lstStyle/>
          <a:p>
            <a:r>
              <a:rPr lang="zh-TW" altLang="en-US" sz="3200" b="1" dirty="0" smtClean="0">
                <a:ea typeface="標楷體" pitchFamily="65" charset="-120"/>
              </a:rPr>
              <a:t>當事人之紛爭，無法經由雙方當事人之自行洽談而得到解決，亦無法透過第三人之居中調和排解，最後只有訴諸法院，由法官依據民事訴訟法所定之訴訟程序，作成判決，歷經上訴等救濟程序而告確定。</a:t>
            </a:r>
            <a:r>
              <a:rPr lang="zh-TW" altLang="en-US" sz="3200" b="1" dirty="0" smtClean="0">
                <a:solidFill>
                  <a:srgbClr val="FFC000"/>
                </a:solidFill>
                <a:ea typeface="標楷體" pitchFamily="65" charset="-120"/>
              </a:rPr>
              <a:t>一方起訴，他方非應訴不可</a:t>
            </a:r>
            <a:r>
              <a:rPr lang="zh-TW" altLang="en-US" sz="3200" b="1" dirty="0" smtClean="0">
                <a:ea typeface="標楷體" pitchFamily="65" charset="-120"/>
              </a:rPr>
              <a:t>，相對人對於進行訴訟與否，並無自主決定權。</a:t>
            </a:r>
            <a:endParaRPr lang="zh-TW" altLang="en-US" sz="32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ea typeface="中國龍粗魏碑" pitchFamily="49" charset="-120"/>
              </a:rPr>
              <a:t>醫 療 糾 紛 訴 訟</a:t>
            </a:r>
            <a:endParaRPr lang="zh-TW" altLang="en-US" dirty="0"/>
          </a:p>
        </p:txBody>
      </p:sp>
      <p:sp>
        <p:nvSpPr>
          <p:cNvPr id="3" name="內容版面配置區 2"/>
          <p:cNvSpPr>
            <a:spLocks noGrp="1"/>
          </p:cNvSpPr>
          <p:nvPr>
            <p:ph idx="1"/>
          </p:nvPr>
        </p:nvSpPr>
        <p:spPr/>
        <p:txBody>
          <a:bodyPr>
            <a:normAutofit/>
          </a:bodyPr>
          <a:lstStyle/>
          <a:p>
            <a:pPr defTabSz="912813">
              <a:lnSpc>
                <a:spcPct val="80000"/>
              </a:lnSpc>
            </a:pPr>
            <a:r>
              <a:rPr lang="zh-TW" altLang="en-US" sz="2500" b="1" dirty="0" smtClean="0">
                <a:latin typeface="標楷體" pitchFamily="65" charset="-120"/>
                <a:ea typeface="標楷體" pitchFamily="65" charset="-120"/>
              </a:rPr>
              <a:t>醫療糾紛的法律訴訟，因其起訴目的及事件屬性</a:t>
            </a:r>
            <a:endParaRPr lang="en-US" altLang="zh-TW" sz="2500" b="1" dirty="0" smtClean="0">
              <a:latin typeface="標楷體" pitchFamily="65" charset="-120"/>
              <a:ea typeface="標楷體" pitchFamily="65" charset="-120"/>
            </a:endParaRPr>
          </a:p>
          <a:p>
            <a:pPr defTabSz="912813">
              <a:lnSpc>
                <a:spcPct val="80000"/>
              </a:lnSpc>
              <a:buNone/>
            </a:pPr>
            <a:r>
              <a:rPr lang="zh-TW" altLang="en-US" sz="2500" b="1" dirty="0" smtClean="0">
                <a:latin typeface="標楷體" pitchFamily="65" charset="-120"/>
                <a:ea typeface="標楷體" pitchFamily="65" charset="-120"/>
              </a:rPr>
              <a:t>  不同可分為民事訴訟及刑事訴訟。</a:t>
            </a:r>
          </a:p>
          <a:p>
            <a:pPr lvl="1" defTabSz="912813">
              <a:lnSpc>
                <a:spcPct val="80000"/>
              </a:lnSpc>
              <a:buNone/>
            </a:pPr>
            <a:r>
              <a:rPr lang="zh-TW" altLang="en-US" sz="2100" b="1" dirty="0" smtClean="0">
                <a:latin typeface="標楷體" pitchFamily="65" charset="-120"/>
                <a:ea typeface="標楷體" pitchFamily="65" charset="-120"/>
              </a:rPr>
              <a:t> </a:t>
            </a:r>
            <a:r>
              <a:rPr lang="zh-TW" altLang="en-US" sz="2100" b="1" dirty="0" smtClean="0">
                <a:solidFill>
                  <a:srgbClr val="00B0F0"/>
                </a:solidFill>
                <a:latin typeface="標楷體" pitchFamily="65" charset="-120"/>
                <a:ea typeface="標楷體" pitchFamily="65" charset="-120"/>
              </a:rPr>
              <a:t>民事訴訟主要在請求金錢損害賠償</a:t>
            </a:r>
          </a:p>
          <a:p>
            <a:pPr lvl="1" defTabSz="912813">
              <a:lnSpc>
                <a:spcPct val="80000"/>
              </a:lnSpc>
              <a:buNone/>
            </a:pPr>
            <a:r>
              <a:rPr lang="zh-TW" altLang="en-US" sz="2100" b="1" dirty="0" smtClean="0">
                <a:latin typeface="標楷體" pitchFamily="65" charset="-120"/>
                <a:ea typeface="標楷體" pitchFamily="65" charset="-120"/>
              </a:rPr>
              <a:t> </a:t>
            </a:r>
            <a:r>
              <a:rPr lang="zh-TW" altLang="en-US" sz="2100" b="1" dirty="0" smtClean="0">
                <a:solidFill>
                  <a:srgbClr val="FFC000"/>
                </a:solidFill>
                <a:latin typeface="標楷體" pitchFamily="65" charset="-120"/>
                <a:ea typeface="標楷體" pitchFamily="65" charset="-120"/>
              </a:rPr>
              <a:t>刑事訴訟主要在追究醫護人員業務過失致病患傷亡的刑</a:t>
            </a:r>
            <a:endParaRPr lang="en-US" altLang="zh-TW" sz="2100" b="1" dirty="0" smtClean="0">
              <a:solidFill>
                <a:srgbClr val="FFC000"/>
              </a:solidFill>
              <a:latin typeface="標楷體" pitchFamily="65" charset="-120"/>
              <a:ea typeface="標楷體" pitchFamily="65" charset="-120"/>
            </a:endParaRPr>
          </a:p>
          <a:p>
            <a:pPr lvl="1" defTabSz="912813">
              <a:lnSpc>
                <a:spcPct val="80000"/>
              </a:lnSpc>
              <a:buNone/>
            </a:pPr>
            <a:r>
              <a:rPr lang="zh-TW" altLang="en-US" sz="2100" b="1" dirty="0" smtClean="0">
                <a:solidFill>
                  <a:srgbClr val="FFC000"/>
                </a:solidFill>
                <a:latin typeface="標楷體" pitchFamily="65" charset="-120"/>
                <a:ea typeface="標楷體" pitchFamily="65" charset="-120"/>
              </a:rPr>
              <a:t> 事責任。</a:t>
            </a:r>
            <a:endParaRPr lang="en-US" altLang="zh-TW" sz="2100" b="1" dirty="0" smtClean="0">
              <a:solidFill>
                <a:srgbClr val="FFC000"/>
              </a:solidFill>
              <a:latin typeface="標楷體" pitchFamily="65" charset="-120"/>
              <a:ea typeface="標楷體" pitchFamily="65" charset="-120"/>
            </a:endParaRPr>
          </a:p>
          <a:p>
            <a:pPr lvl="1" defTabSz="912813">
              <a:lnSpc>
                <a:spcPct val="80000"/>
              </a:lnSpc>
              <a:buNone/>
            </a:pPr>
            <a:endParaRPr lang="zh-TW" altLang="en-US" sz="2100" b="1" dirty="0" smtClean="0">
              <a:solidFill>
                <a:srgbClr val="FFC000"/>
              </a:solidFill>
              <a:latin typeface="標楷體" pitchFamily="65" charset="-120"/>
              <a:ea typeface="標楷體" pitchFamily="65" charset="-120"/>
            </a:endParaRPr>
          </a:p>
          <a:p>
            <a:pPr defTabSz="912813">
              <a:lnSpc>
                <a:spcPct val="80000"/>
              </a:lnSpc>
            </a:pPr>
            <a:r>
              <a:rPr lang="zh-TW" altLang="en-US" sz="2500" b="1" dirty="0" smtClean="0">
                <a:latin typeface="標楷體" pitchFamily="65" charset="-120"/>
                <a:ea typeface="標楷體" pitchFamily="65" charset="-120"/>
              </a:rPr>
              <a:t>醫事審判專業化</a:t>
            </a:r>
          </a:p>
          <a:p>
            <a:pPr lvl="1" defTabSz="912813">
              <a:lnSpc>
                <a:spcPct val="80000"/>
              </a:lnSpc>
              <a:buNone/>
            </a:pPr>
            <a:r>
              <a:rPr lang="zh-TW" altLang="en-US" sz="2100" b="1" dirty="0" smtClean="0">
                <a:latin typeface="標楷體" pitchFamily="65" charset="-120"/>
                <a:ea typeface="標楷體" pitchFamily="65" charset="-120"/>
              </a:rPr>
              <a:t> </a:t>
            </a:r>
            <a:r>
              <a:rPr lang="zh-TW" altLang="en-US" sz="2100" b="1" dirty="0" smtClean="0">
                <a:solidFill>
                  <a:schemeClr val="tx1"/>
                </a:solidFill>
                <a:latin typeface="標楷體" pitchFamily="65" charset="-120"/>
                <a:ea typeface="標楷體" pitchFamily="65" charset="-120"/>
              </a:rPr>
              <a:t>依醫療法第</a:t>
            </a:r>
            <a:r>
              <a:rPr lang="en-US" altLang="zh-TW" sz="2100" b="1" dirty="0" smtClean="0">
                <a:solidFill>
                  <a:schemeClr val="tx1"/>
                </a:solidFill>
                <a:latin typeface="標楷體" pitchFamily="65" charset="-120"/>
                <a:ea typeface="標楷體" pitchFamily="65" charset="-120"/>
              </a:rPr>
              <a:t>83</a:t>
            </a:r>
            <a:r>
              <a:rPr lang="zh-TW" altLang="en-US" sz="2100" b="1" dirty="0" smtClean="0">
                <a:solidFill>
                  <a:schemeClr val="tx1"/>
                </a:solidFill>
                <a:latin typeface="標楷體" pitchFamily="65" charset="-120"/>
                <a:ea typeface="標楷體" pitchFamily="65" charset="-120"/>
              </a:rPr>
              <a:t>條規定，司法院應指定法院設立醫事專業</a:t>
            </a:r>
            <a:endParaRPr lang="en-US" altLang="zh-TW" sz="2100" b="1" dirty="0" smtClean="0">
              <a:solidFill>
                <a:schemeClr val="tx1"/>
              </a:solidFill>
              <a:latin typeface="標楷體" pitchFamily="65" charset="-120"/>
              <a:ea typeface="標楷體" pitchFamily="65" charset="-120"/>
            </a:endParaRPr>
          </a:p>
          <a:p>
            <a:pPr lvl="1" defTabSz="912813">
              <a:lnSpc>
                <a:spcPct val="80000"/>
              </a:lnSpc>
              <a:buNone/>
            </a:pPr>
            <a:r>
              <a:rPr lang="zh-TW" altLang="en-US" sz="2100" b="1" dirty="0" smtClean="0">
                <a:solidFill>
                  <a:schemeClr val="tx1"/>
                </a:solidFill>
                <a:latin typeface="標楷體" pitchFamily="65" charset="-120"/>
                <a:ea typeface="標楷體" pitchFamily="65" charset="-120"/>
              </a:rPr>
              <a:t> 法庭，可使醫療糾紛的處理更具專業性</a:t>
            </a:r>
          </a:p>
          <a:p>
            <a:pPr lvl="1" defTabSz="912813">
              <a:lnSpc>
                <a:spcPct val="80000"/>
              </a:lnSpc>
              <a:buNone/>
            </a:pPr>
            <a:r>
              <a:rPr lang="zh-TW" altLang="en-US" sz="2100" b="1" dirty="0" smtClean="0">
                <a:solidFill>
                  <a:schemeClr val="tx1"/>
                </a:solidFill>
                <a:latin typeface="標楷體" pitchFamily="65" charset="-120"/>
                <a:ea typeface="標楷體" pitchFamily="65" charset="-120"/>
              </a:rPr>
              <a:t> 司法院指定</a:t>
            </a:r>
            <a:r>
              <a:rPr lang="zh-TW" altLang="en-US" sz="2100" b="1" dirty="0" smtClean="0">
                <a:solidFill>
                  <a:srgbClr val="00B050"/>
                </a:solidFill>
                <a:latin typeface="標楷體" pitchFamily="65" charset="-120"/>
                <a:ea typeface="標楷體" pitchFamily="65" charset="-120"/>
              </a:rPr>
              <a:t>台北地院、新北</a:t>
            </a:r>
            <a:r>
              <a:rPr lang="en-US" altLang="zh-TW" sz="2100" b="1" dirty="0" smtClean="0">
                <a:solidFill>
                  <a:srgbClr val="00B050"/>
                </a:solidFill>
                <a:latin typeface="標楷體" pitchFamily="65" charset="-120"/>
                <a:ea typeface="標楷體" pitchFamily="65" charset="-120"/>
              </a:rPr>
              <a:t>(</a:t>
            </a:r>
            <a:r>
              <a:rPr lang="zh-TW" altLang="en-US" sz="2100" b="1" dirty="0" smtClean="0">
                <a:solidFill>
                  <a:srgbClr val="00B050"/>
                </a:solidFill>
                <a:latin typeface="標楷體" pitchFamily="65" charset="-120"/>
                <a:ea typeface="標楷體" pitchFamily="65" charset="-120"/>
              </a:rPr>
              <a:t>板橋</a:t>
            </a:r>
            <a:r>
              <a:rPr lang="en-US" altLang="zh-TW" sz="2100" b="1" dirty="0" smtClean="0">
                <a:solidFill>
                  <a:srgbClr val="00B050"/>
                </a:solidFill>
                <a:latin typeface="標楷體" pitchFamily="65" charset="-120"/>
                <a:ea typeface="標楷體" pitchFamily="65" charset="-120"/>
              </a:rPr>
              <a:t>)</a:t>
            </a:r>
            <a:r>
              <a:rPr lang="zh-TW" altLang="en-US" sz="2100" b="1" dirty="0" smtClean="0">
                <a:solidFill>
                  <a:srgbClr val="00B050"/>
                </a:solidFill>
                <a:latin typeface="標楷體" pitchFamily="65" charset="-120"/>
                <a:ea typeface="標楷體" pitchFamily="65" charset="-120"/>
              </a:rPr>
              <a:t>地院、台中地院、高</a:t>
            </a:r>
            <a:endParaRPr lang="en-US" altLang="zh-TW" sz="2100" b="1" dirty="0" smtClean="0">
              <a:solidFill>
                <a:srgbClr val="00B050"/>
              </a:solidFill>
              <a:latin typeface="標楷體" pitchFamily="65" charset="-120"/>
              <a:ea typeface="標楷體" pitchFamily="65" charset="-120"/>
            </a:endParaRPr>
          </a:p>
          <a:p>
            <a:pPr lvl="1" defTabSz="912813">
              <a:lnSpc>
                <a:spcPct val="80000"/>
              </a:lnSpc>
              <a:buNone/>
            </a:pPr>
            <a:r>
              <a:rPr lang="zh-TW" altLang="en-US" sz="2100" b="1" dirty="0" smtClean="0">
                <a:solidFill>
                  <a:srgbClr val="00B050"/>
                </a:solidFill>
                <a:latin typeface="標楷體" pitchFamily="65" charset="-120"/>
                <a:ea typeface="標楷體" pitchFamily="65" charset="-120"/>
              </a:rPr>
              <a:t> 雄地院、</a:t>
            </a:r>
            <a:r>
              <a:rPr lang="zh-TW" altLang="en-US" sz="2100" b="1" dirty="0" smtClean="0">
                <a:solidFill>
                  <a:srgbClr val="7030A0"/>
                </a:solidFill>
                <a:latin typeface="標楷體" pitchFamily="65" charset="-120"/>
                <a:ea typeface="標楷體" pitchFamily="65" charset="-120"/>
              </a:rPr>
              <a:t>台高院、台中高分院及高雄高分院</a:t>
            </a:r>
            <a:r>
              <a:rPr lang="zh-TW" altLang="en-US" sz="2100" b="1" dirty="0" smtClean="0">
                <a:latin typeface="標楷體" pitchFamily="65" charset="-120"/>
                <a:ea typeface="標楷體" pitchFamily="65" charset="-120"/>
              </a:rPr>
              <a:t>設置</a:t>
            </a:r>
          </a:p>
          <a:p>
            <a:endParaRPr lang="zh-TW" altLang="en-US" b="1"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z="4000" dirty="0" smtClean="0">
                <a:latin typeface="標楷體" pitchFamily="65" charset="-120"/>
                <a:ea typeface="中國龍粗魏碑" pitchFamily="49" charset="-120"/>
              </a:rPr>
              <a:t>仲 裁 制 度</a:t>
            </a:r>
            <a:endParaRPr lang="zh-TW" altLang="en-US" dirty="0"/>
          </a:p>
        </p:txBody>
      </p:sp>
      <p:sp>
        <p:nvSpPr>
          <p:cNvPr id="3" name="內容版面配置區 2"/>
          <p:cNvSpPr>
            <a:spLocks noGrp="1"/>
          </p:cNvSpPr>
          <p:nvPr>
            <p:ph idx="1"/>
          </p:nvPr>
        </p:nvSpPr>
        <p:spPr/>
        <p:txBody>
          <a:bodyPr/>
          <a:lstStyle/>
          <a:p>
            <a:r>
              <a:rPr lang="zh-TW" altLang="en-US" b="1" dirty="0" smtClean="0">
                <a:latin typeface="標楷體" pitchFamily="65" charset="-120"/>
                <a:ea typeface="標楷體" pitchFamily="65" charset="-120"/>
              </a:rPr>
              <a:t> 「</a:t>
            </a:r>
            <a:r>
              <a:rPr lang="zh-TW" altLang="en-US" b="1" dirty="0" smtClean="0">
                <a:solidFill>
                  <a:srgbClr val="0070C0"/>
                </a:solidFill>
                <a:latin typeface="標楷體" pitchFamily="65" charset="-120"/>
                <a:ea typeface="標楷體" pitchFamily="65" charset="-120"/>
              </a:rPr>
              <a:t>私法自治原則，契約自由原則</a:t>
            </a:r>
            <a:r>
              <a:rPr lang="zh-TW" altLang="en-US" b="1" dirty="0" smtClean="0">
                <a:latin typeface="標楷體" pitchFamily="65" charset="-120"/>
                <a:ea typeface="標楷體" pitchFamily="65" charset="-120"/>
              </a:rPr>
              <a:t>」，設立私法紛爭自主解決之制度。當事人基於仲裁協議</a:t>
            </a:r>
            <a:r>
              <a:rPr lang="en-US" altLang="zh-TW" b="1" dirty="0" smtClean="0">
                <a:latin typeface="標楷體" pitchFamily="65" charset="-120"/>
                <a:ea typeface="標楷體" pitchFamily="65" charset="-120"/>
              </a:rPr>
              <a:t>﹙Arbitral Agreement﹚</a:t>
            </a:r>
            <a:r>
              <a:rPr lang="zh-TW" altLang="en-US" b="1" dirty="0" smtClean="0">
                <a:latin typeface="標楷體" pitchFamily="65" charset="-120"/>
                <a:ea typeface="標楷體" pitchFamily="65" charset="-120"/>
              </a:rPr>
              <a:t>，於紛爭發生前訂立「仲裁條款」</a:t>
            </a:r>
            <a:r>
              <a:rPr lang="en-US" altLang="zh-TW" b="1" dirty="0" smtClean="0">
                <a:latin typeface="標楷體" pitchFamily="65" charset="-120"/>
                <a:ea typeface="標楷體" pitchFamily="65" charset="-120"/>
              </a:rPr>
              <a:t>﹙Arbitral clause﹚</a:t>
            </a:r>
            <a:r>
              <a:rPr lang="zh-TW" altLang="en-US" b="1" dirty="0" smtClean="0">
                <a:latin typeface="標楷體" pitchFamily="65" charset="-120"/>
                <a:ea typeface="標楷體" pitchFamily="65" charset="-120"/>
              </a:rPr>
              <a:t>或紛爭發生後訂立「仲裁契約」</a:t>
            </a:r>
            <a:r>
              <a:rPr lang="en-US" altLang="zh-TW" b="1" dirty="0" smtClean="0">
                <a:latin typeface="標楷體" pitchFamily="65" charset="-120"/>
                <a:ea typeface="標楷體" pitchFamily="65" charset="-120"/>
              </a:rPr>
              <a:t>﹙Arbitral Contract﹚</a:t>
            </a:r>
            <a:r>
              <a:rPr lang="zh-TW" altLang="en-US" b="1" dirty="0" smtClean="0">
                <a:latin typeface="標楷體" pitchFamily="65" charset="-120"/>
                <a:ea typeface="標楷體" pitchFamily="65" charset="-120"/>
              </a:rPr>
              <a:t>，將其由一定法律關係或一定法律關係所生之爭議，提付「仲裁人」</a:t>
            </a:r>
            <a:r>
              <a:rPr lang="en-US" altLang="zh-TW" b="1" dirty="0" smtClean="0">
                <a:latin typeface="標楷體" pitchFamily="65" charset="-120"/>
                <a:ea typeface="標楷體" pitchFamily="65" charset="-120"/>
              </a:rPr>
              <a:t>﹙Arbitrator﹚</a:t>
            </a:r>
            <a:r>
              <a:rPr lang="zh-TW" altLang="en-US" b="1" dirty="0" smtClean="0">
                <a:latin typeface="標楷體" pitchFamily="65" charset="-120"/>
                <a:ea typeface="標楷體" pitchFamily="65" charset="-120"/>
              </a:rPr>
              <a:t>所組成的「仲裁庭」</a:t>
            </a:r>
            <a:r>
              <a:rPr lang="en-US" altLang="zh-TW" b="1" dirty="0" smtClean="0">
                <a:latin typeface="標楷體" pitchFamily="65" charset="-120"/>
                <a:ea typeface="標楷體" pitchFamily="65" charset="-120"/>
              </a:rPr>
              <a:t>﹙Arbitral Court﹚</a:t>
            </a:r>
            <a:r>
              <a:rPr lang="zh-TW" altLang="en-US" b="1" dirty="0" smtClean="0">
                <a:latin typeface="標楷體" pitchFamily="65" charset="-120"/>
                <a:ea typeface="標楷體" pitchFamily="65" charset="-120"/>
              </a:rPr>
              <a:t>，經由「仲裁程序」</a:t>
            </a:r>
            <a:r>
              <a:rPr lang="en-US" altLang="zh-TW" b="1" dirty="0" smtClean="0">
                <a:latin typeface="標楷體" pitchFamily="65" charset="-120"/>
                <a:ea typeface="標楷體" pitchFamily="65" charset="-120"/>
              </a:rPr>
              <a:t>﹙Arbitral Proceedings﹚</a:t>
            </a:r>
            <a:r>
              <a:rPr lang="zh-TW" altLang="en-US" b="1" dirty="0" smtClean="0">
                <a:latin typeface="標楷體" pitchFamily="65" charset="-120"/>
                <a:ea typeface="標楷體" pitchFamily="65" charset="-120"/>
              </a:rPr>
              <a:t>作成於當事人間終局確定且有拘束力之「仲裁判斷」</a:t>
            </a:r>
            <a:r>
              <a:rPr lang="en-US" altLang="zh-TW" b="1" dirty="0" smtClean="0">
                <a:latin typeface="標楷體" pitchFamily="65" charset="-120"/>
                <a:ea typeface="標楷體" pitchFamily="65" charset="-120"/>
              </a:rPr>
              <a:t>﹙Arbitral Award﹚</a:t>
            </a:r>
            <a:r>
              <a:rPr lang="zh-TW" altLang="en-US" b="1" dirty="0" smtClean="0">
                <a:latin typeface="標楷體" pitchFamily="65" charset="-120"/>
                <a:ea typeface="標楷體" pitchFamily="65" charset="-120"/>
              </a:rPr>
              <a:t>。</a:t>
            </a:r>
            <a:endParaRPr lang="zh-TW" altLang="en-US" dirty="0" smtClean="0"/>
          </a:p>
          <a:p>
            <a:endParaRPr lang="zh-TW" alt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320040"/>
            <a:ext cx="7239000" cy="804704"/>
          </a:xfrm>
        </p:spPr>
        <p:txBody>
          <a:bodyPr/>
          <a:lstStyle/>
          <a:p>
            <a:r>
              <a:rPr lang="zh-TW" altLang="en-US" sz="4000" dirty="0" smtClean="0">
                <a:ea typeface="中國龍粗楷體" pitchFamily="49" charset="-120"/>
              </a:rPr>
              <a:t>林義龍醫師</a:t>
            </a:r>
            <a:endParaRPr lang="zh-TW" altLang="en-US" dirty="0"/>
          </a:p>
        </p:txBody>
      </p:sp>
      <p:sp>
        <p:nvSpPr>
          <p:cNvPr id="3" name="內容版面配置區 2"/>
          <p:cNvSpPr>
            <a:spLocks noGrp="1"/>
          </p:cNvSpPr>
          <p:nvPr>
            <p:ph idx="1"/>
          </p:nvPr>
        </p:nvSpPr>
        <p:spPr>
          <a:xfrm>
            <a:off x="457200" y="1196752"/>
            <a:ext cx="7239000" cy="5258984"/>
          </a:xfrm>
        </p:spPr>
        <p:txBody>
          <a:bodyPr>
            <a:normAutofit/>
          </a:bodyPr>
          <a:lstStyle/>
          <a:p>
            <a:pPr>
              <a:buNone/>
            </a:pPr>
            <a:r>
              <a:rPr lang="zh-TW" altLang="en-US" dirty="0" smtClean="0">
                <a:solidFill>
                  <a:srgbClr val="0070C0"/>
                </a:solidFill>
                <a:ea typeface="中國龍毛楷體" pitchFamily="49" charset="-120"/>
              </a:rPr>
              <a:t>東海大學  法學碩士</a:t>
            </a:r>
            <a:endParaRPr lang="en-US" altLang="zh-TW" dirty="0" smtClean="0">
              <a:solidFill>
                <a:srgbClr val="0070C0"/>
              </a:solidFill>
              <a:ea typeface="中國龍毛楷體" pitchFamily="49" charset="-120"/>
            </a:endParaRPr>
          </a:p>
          <a:p>
            <a:pPr>
              <a:buNone/>
            </a:pPr>
            <a:r>
              <a:rPr lang="zh-TW" altLang="en-US" dirty="0" smtClean="0">
                <a:solidFill>
                  <a:srgbClr val="0070C0"/>
                </a:solidFill>
                <a:ea typeface="中國龍毛楷體" pitchFamily="49" charset="-120"/>
              </a:rPr>
              <a:t>中國醫藥學院  醫學士</a:t>
            </a:r>
            <a:endParaRPr lang="en-US" altLang="zh-TW" dirty="0" smtClean="0">
              <a:solidFill>
                <a:srgbClr val="0070C0"/>
              </a:solidFill>
              <a:ea typeface="中國龍毛楷體" pitchFamily="49" charset="-120"/>
            </a:endParaRPr>
          </a:p>
          <a:p>
            <a:pPr>
              <a:buNone/>
            </a:pPr>
            <a:r>
              <a:rPr lang="zh-TW" altLang="en-US" dirty="0" smtClean="0">
                <a:solidFill>
                  <a:srgbClr val="0070C0"/>
                </a:solidFill>
                <a:ea typeface="中國龍毛楷體" pitchFamily="49" charset="-120"/>
              </a:rPr>
              <a:t>耳鼻喉科專科醫師</a:t>
            </a:r>
            <a:endParaRPr lang="en-US" altLang="zh-TW" dirty="0" smtClean="0">
              <a:solidFill>
                <a:srgbClr val="0070C0"/>
              </a:solidFill>
              <a:ea typeface="中國龍毛楷體" pitchFamily="49" charset="-120"/>
            </a:endParaRPr>
          </a:p>
          <a:p>
            <a:pPr>
              <a:buNone/>
            </a:pPr>
            <a:r>
              <a:rPr lang="zh-TW" altLang="en-US" dirty="0" smtClean="0">
                <a:solidFill>
                  <a:srgbClr val="0070C0"/>
                </a:solidFill>
                <a:ea typeface="中國龍毛楷體" pitchFamily="49" charset="-120"/>
              </a:rPr>
              <a:t>台中市醫事法學會  理事長</a:t>
            </a:r>
            <a:endParaRPr lang="en-US" altLang="zh-TW" dirty="0" smtClean="0">
              <a:solidFill>
                <a:srgbClr val="0070C0"/>
              </a:solidFill>
            </a:endParaRPr>
          </a:p>
          <a:p>
            <a:pPr>
              <a:buNone/>
            </a:pPr>
            <a:r>
              <a:rPr lang="zh-TW" altLang="en-US" dirty="0" smtClean="0">
                <a:solidFill>
                  <a:srgbClr val="0070C0"/>
                </a:solidFill>
                <a:ea typeface="中國龍毛楷體" pitchFamily="49" charset="-120"/>
              </a:rPr>
              <a:t>中華民國植牙安全學會  理事長</a:t>
            </a:r>
            <a:endParaRPr lang="en-US" altLang="zh-TW" dirty="0" smtClean="0">
              <a:solidFill>
                <a:srgbClr val="0070C0"/>
              </a:solidFill>
              <a:ea typeface="中國龍毛楷體" pitchFamily="49" charset="-120"/>
            </a:endParaRPr>
          </a:p>
          <a:p>
            <a:pPr>
              <a:buNone/>
            </a:pPr>
            <a:r>
              <a:rPr lang="zh-TW" altLang="en-US" dirty="0" smtClean="0">
                <a:solidFill>
                  <a:srgbClr val="0070C0"/>
                </a:solidFill>
                <a:ea typeface="中國龍毛楷體" pitchFamily="49" charset="-120"/>
              </a:rPr>
              <a:t>財團法人台灣醫師基金會  董事兼執行長</a:t>
            </a:r>
            <a:endParaRPr lang="en-US" altLang="zh-TW" dirty="0" smtClean="0">
              <a:solidFill>
                <a:srgbClr val="0070C0"/>
              </a:solidFill>
              <a:ea typeface="中國龍毛楷體" pitchFamily="49" charset="-120"/>
            </a:endParaRPr>
          </a:p>
          <a:p>
            <a:pPr>
              <a:buNone/>
            </a:pPr>
            <a:r>
              <a:rPr lang="zh-TW" altLang="en-US" dirty="0" smtClean="0">
                <a:solidFill>
                  <a:srgbClr val="0070C0"/>
                </a:solidFill>
                <a:ea typeface="中國龍毛楷體" pitchFamily="49" charset="-120"/>
              </a:rPr>
              <a:t>中國醫藥大學  醫事法律暨醫學倫理講師</a:t>
            </a:r>
            <a:endParaRPr lang="en-US" altLang="zh-TW" dirty="0" smtClean="0">
              <a:solidFill>
                <a:srgbClr val="0070C0"/>
              </a:solidFill>
              <a:ea typeface="中國龍毛楷體" pitchFamily="49" charset="-120"/>
            </a:endParaRPr>
          </a:p>
          <a:p>
            <a:pPr>
              <a:buNone/>
            </a:pPr>
            <a:r>
              <a:rPr lang="zh-TW" altLang="en-US" dirty="0" smtClean="0">
                <a:solidFill>
                  <a:srgbClr val="0070C0"/>
                </a:solidFill>
                <a:ea typeface="中國龍毛楷體" pitchFamily="49" charset="-120"/>
              </a:rPr>
              <a:t>中華民國仲裁協會  仲裁人</a:t>
            </a:r>
            <a:endParaRPr lang="en-US" altLang="zh-TW" dirty="0" smtClean="0">
              <a:solidFill>
                <a:srgbClr val="0070C0"/>
              </a:solidFill>
              <a:ea typeface="中國龍毛楷體" pitchFamily="49" charset="-120"/>
            </a:endParaRPr>
          </a:p>
          <a:p>
            <a:pPr>
              <a:buNone/>
            </a:pPr>
            <a:r>
              <a:rPr lang="zh-TW" altLang="en-US" dirty="0" smtClean="0">
                <a:solidFill>
                  <a:srgbClr val="0070C0"/>
                </a:solidFill>
                <a:ea typeface="中國龍毛楷體" pitchFamily="49" charset="-120"/>
              </a:rPr>
              <a:t>台灣高等法院台中分院  調解委員</a:t>
            </a:r>
            <a:endParaRPr lang="en-US" altLang="zh-TW" dirty="0" smtClean="0">
              <a:solidFill>
                <a:srgbClr val="0070C0"/>
              </a:solidFill>
              <a:ea typeface="中國龍毛楷體" pitchFamily="49" charset="-120"/>
            </a:endParaRPr>
          </a:p>
          <a:p>
            <a:pPr>
              <a:buNone/>
            </a:pPr>
            <a:r>
              <a:rPr lang="zh-TW" altLang="en-US" dirty="0" smtClean="0">
                <a:solidFill>
                  <a:srgbClr val="0070C0"/>
                </a:solidFill>
                <a:ea typeface="中國龍毛楷體" pitchFamily="49" charset="-120"/>
              </a:rPr>
              <a:t>台灣台中地方法院  醫療專業調解委員</a:t>
            </a:r>
            <a:endParaRPr lang="en-US" altLang="zh-TW" dirty="0" smtClean="0">
              <a:solidFill>
                <a:srgbClr val="0070C0"/>
              </a:solidFill>
              <a:ea typeface="中國龍毛楷體" pitchFamily="49" charset="-120"/>
            </a:endParaRPr>
          </a:p>
          <a:p>
            <a:pPr>
              <a:buNone/>
            </a:pPr>
            <a:r>
              <a:rPr lang="zh-TW" altLang="en-US" dirty="0" smtClean="0">
                <a:solidFill>
                  <a:srgbClr val="0070C0"/>
                </a:solidFill>
                <a:ea typeface="中國龍毛楷體" pitchFamily="49" charset="-120"/>
              </a:rPr>
              <a:t>台中市政府衛生局  醫療糾紛調處委員</a:t>
            </a:r>
            <a:endParaRPr lang="en-US" altLang="zh-TW" dirty="0" smtClean="0">
              <a:solidFill>
                <a:srgbClr val="0070C0"/>
              </a:solidFill>
              <a:ea typeface="中國龍毛楷體" pitchFamily="49" charset="-120"/>
            </a:endParaRPr>
          </a:p>
          <a:p>
            <a:pPr>
              <a:buNone/>
            </a:pPr>
            <a:endParaRPr lang="en-US" altLang="zh-TW" dirty="0" smtClean="0">
              <a:ea typeface="中國龍毛楷體" pitchFamily="49" charset="-120"/>
            </a:endParaRPr>
          </a:p>
          <a:p>
            <a:endParaRPr lang="zh-TW" alt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ea typeface="中國龍粗魏碑" pitchFamily="49" charset="-120"/>
              </a:rPr>
              <a:t>醫 療 糾 紛 仲 裁</a:t>
            </a:r>
            <a:endParaRPr lang="zh-TW" altLang="en-US" dirty="0"/>
          </a:p>
        </p:txBody>
      </p:sp>
      <p:sp>
        <p:nvSpPr>
          <p:cNvPr id="3" name="內容版面配置區 2"/>
          <p:cNvSpPr>
            <a:spLocks noGrp="1"/>
          </p:cNvSpPr>
          <p:nvPr>
            <p:ph idx="1"/>
          </p:nvPr>
        </p:nvSpPr>
        <p:spPr/>
        <p:txBody>
          <a:bodyPr>
            <a:normAutofit lnSpcReduction="10000"/>
          </a:bodyPr>
          <a:lstStyle/>
          <a:p>
            <a:pPr algn="just" defTabSz="912813">
              <a:lnSpc>
                <a:spcPct val="80000"/>
              </a:lnSpc>
            </a:pPr>
            <a:r>
              <a:rPr lang="zh-TW" altLang="en-US" sz="2400" b="1" dirty="0" smtClean="0">
                <a:latin typeface="標楷體" pitchFamily="65" charset="-120"/>
                <a:ea typeface="標楷體" pitchFamily="65" charset="-120"/>
              </a:rPr>
              <a:t>仲裁：由爭議的當事人以合意方式，將其紛爭交由第三人為仲裁人加以判斷，藉以解決紛爭的制度。</a:t>
            </a:r>
          </a:p>
          <a:p>
            <a:pPr algn="just" defTabSz="912813">
              <a:lnSpc>
                <a:spcPct val="80000"/>
              </a:lnSpc>
            </a:pPr>
            <a:r>
              <a:rPr lang="zh-TW" altLang="en-US" sz="2400" b="1" dirty="0" smtClean="0">
                <a:latin typeface="標楷體" pitchFamily="65" charset="-120"/>
                <a:ea typeface="標楷體" pitchFamily="65" charset="-120"/>
              </a:rPr>
              <a:t>仲裁法第</a:t>
            </a:r>
            <a:r>
              <a:rPr lang="en-US" altLang="zh-TW" sz="2400" b="1" dirty="0" smtClean="0">
                <a:latin typeface="標楷體" pitchFamily="65" charset="-120"/>
                <a:ea typeface="標楷體" pitchFamily="65" charset="-120"/>
              </a:rPr>
              <a:t>1</a:t>
            </a:r>
            <a:r>
              <a:rPr lang="zh-TW" altLang="en-US" sz="2400" b="1" dirty="0" smtClean="0">
                <a:latin typeface="標楷體" pitchFamily="65" charset="-120"/>
                <a:ea typeface="標楷體" pitchFamily="65" charset="-120"/>
              </a:rPr>
              <a:t>條：「有關</a:t>
            </a:r>
            <a:r>
              <a:rPr lang="zh-TW" altLang="en-US" sz="2400" b="1" dirty="0" smtClean="0">
                <a:solidFill>
                  <a:srgbClr val="00B0F0"/>
                </a:solidFill>
                <a:latin typeface="標楷體" pitchFamily="65" charset="-120"/>
                <a:ea typeface="標楷體" pitchFamily="65" charset="-120"/>
              </a:rPr>
              <a:t>現在或將來之爭議</a:t>
            </a:r>
            <a:r>
              <a:rPr lang="zh-TW" altLang="en-US" sz="2400" b="1" dirty="0" smtClean="0">
                <a:latin typeface="標楷體" pitchFamily="65" charset="-120"/>
                <a:ea typeface="標楷體" pitchFamily="65" charset="-120"/>
              </a:rPr>
              <a:t>，當事人得訂立仲裁協議，約定由仲裁人一人或單數之數人成立仲裁庭仲裁之。 」</a:t>
            </a:r>
          </a:p>
          <a:p>
            <a:pPr algn="just" defTabSz="912813">
              <a:lnSpc>
                <a:spcPct val="80000"/>
              </a:lnSpc>
            </a:pPr>
            <a:r>
              <a:rPr lang="zh-TW" altLang="en-US" sz="2400" b="1" dirty="0" smtClean="0">
                <a:latin typeface="標楷體" pitchFamily="65" charset="-120"/>
                <a:ea typeface="標楷體" pitchFamily="65" charset="-120"/>
              </a:rPr>
              <a:t>仲裁的效力</a:t>
            </a:r>
          </a:p>
          <a:p>
            <a:pPr lvl="1" algn="just" defTabSz="912813">
              <a:lnSpc>
                <a:spcPct val="80000"/>
              </a:lnSpc>
              <a:buNone/>
            </a:pPr>
            <a:r>
              <a:rPr lang="zh-TW" altLang="en-US" sz="2400" b="1" dirty="0" smtClean="0">
                <a:latin typeface="標楷體" pitchFamily="65" charset="-120"/>
                <a:ea typeface="標楷體" pitchFamily="65" charset="-120"/>
              </a:rPr>
              <a:t>   </a:t>
            </a:r>
            <a:r>
              <a:rPr lang="zh-TW" altLang="en-US" sz="2400" b="1" dirty="0" smtClean="0">
                <a:solidFill>
                  <a:schemeClr val="tx1"/>
                </a:solidFill>
                <a:latin typeface="標楷體" pitchFamily="65" charset="-120"/>
                <a:ea typeface="標楷體" pitchFamily="65" charset="-120"/>
              </a:rPr>
              <a:t>仲裁的結果與法院的確定判決有同一效力</a:t>
            </a:r>
          </a:p>
          <a:p>
            <a:pPr lvl="1" algn="just" defTabSz="912813">
              <a:lnSpc>
                <a:spcPct val="80000"/>
              </a:lnSpc>
              <a:buNone/>
            </a:pPr>
            <a:r>
              <a:rPr lang="zh-TW" altLang="en-US" sz="2400" b="1" dirty="0" smtClean="0">
                <a:solidFill>
                  <a:schemeClr val="tx1"/>
                </a:solidFill>
                <a:latin typeface="標楷體" pitchFamily="65" charset="-120"/>
                <a:ea typeface="標楷體" pitchFamily="65" charset="-120"/>
              </a:rPr>
              <a:t>   聲請法院裁定後得為強制執行名義</a:t>
            </a:r>
          </a:p>
          <a:p>
            <a:pPr lvl="1" algn="just" defTabSz="912813">
              <a:lnSpc>
                <a:spcPct val="80000"/>
              </a:lnSpc>
              <a:buNone/>
            </a:pPr>
            <a:r>
              <a:rPr lang="zh-TW" altLang="en-US" sz="2400" b="1" dirty="0" smtClean="0">
                <a:solidFill>
                  <a:schemeClr val="tx1"/>
                </a:solidFill>
                <a:latin typeface="標楷體" pitchFamily="65" charset="-120"/>
                <a:ea typeface="標楷體" pitchFamily="65" charset="-120"/>
              </a:rPr>
              <a:t>   是一種介於以情理為主的調解及以法理為主的</a:t>
            </a:r>
            <a:endParaRPr lang="en-US" altLang="zh-TW" sz="2400" b="1" dirty="0" smtClean="0">
              <a:solidFill>
                <a:schemeClr val="tx1"/>
              </a:solidFill>
              <a:latin typeface="標楷體" pitchFamily="65" charset="-120"/>
              <a:ea typeface="標楷體" pitchFamily="65" charset="-120"/>
            </a:endParaRPr>
          </a:p>
          <a:p>
            <a:pPr lvl="1" algn="just" defTabSz="912813">
              <a:lnSpc>
                <a:spcPct val="80000"/>
              </a:lnSpc>
              <a:buNone/>
            </a:pPr>
            <a:r>
              <a:rPr lang="zh-TW" altLang="en-US" sz="2400" b="1" dirty="0" smtClean="0">
                <a:solidFill>
                  <a:schemeClr val="tx1"/>
                </a:solidFill>
                <a:latin typeface="標楷體" pitchFamily="65" charset="-120"/>
                <a:ea typeface="標楷體" pitchFamily="65" charset="-120"/>
              </a:rPr>
              <a:t>   訴訟間的中庸方案。</a:t>
            </a:r>
          </a:p>
          <a:p>
            <a:pPr algn="just" defTabSz="912813">
              <a:lnSpc>
                <a:spcPct val="80000"/>
              </a:lnSpc>
            </a:pPr>
            <a:r>
              <a:rPr lang="zh-TW" altLang="en-US" sz="2400" b="1" dirty="0" smtClean="0">
                <a:latin typeface="標楷體" pitchFamily="65" charset="-120"/>
                <a:ea typeface="標楷體" pitchFamily="65" charset="-120"/>
              </a:rPr>
              <a:t>得交付仲裁的案件必須是「</a:t>
            </a:r>
            <a:r>
              <a:rPr lang="zh-TW" altLang="en-US" sz="2400" b="1" dirty="0" smtClean="0">
                <a:solidFill>
                  <a:srgbClr val="FF0000"/>
                </a:solidFill>
                <a:latin typeface="標楷體" pitchFamily="65" charset="-120"/>
                <a:ea typeface="標楷體" pitchFamily="65" charset="-120"/>
              </a:rPr>
              <a:t>依法得和解</a:t>
            </a:r>
            <a:r>
              <a:rPr lang="zh-TW" altLang="en-US" sz="2400" b="1" dirty="0" smtClean="0">
                <a:latin typeface="標楷體" pitchFamily="65" charset="-120"/>
                <a:ea typeface="標楷體" pitchFamily="65" charset="-120"/>
              </a:rPr>
              <a:t>」的爭議</a:t>
            </a:r>
          </a:p>
          <a:p>
            <a:pPr lvl="1" algn="just" defTabSz="912813">
              <a:lnSpc>
                <a:spcPct val="80000"/>
              </a:lnSpc>
              <a:buNone/>
            </a:pPr>
            <a:r>
              <a:rPr lang="zh-TW" altLang="en-US" sz="2400" b="1" dirty="0" smtClean="0">
                <a:solidFill>
                  <a:schemeClr val="tx1"/>
                </a:solidFill>
                <a:latin typeface="標楷體" pitchFamily="65" charset="-120"/>
                <a:ea typeface="標楷體" pitchFamily="65" charset="-120"/>
              </a:rPr>
              <a:t>民事紛爭</a:t>
            </a:r>
          </a:p>
          <a:p>
            <a:pPr lvl="1" algn="just" defTabSz="912813">
              <a:lnSpc>
                <a:spcPct val="80000"/>
              </a:lnSpc>
              <a:buNone/>
            </a:pPr>
            <a:r>
              <a:rPr lang="zh-TW" altLang="en-US" sz="2400" b="1" dirty="0" smtClean="0">
                <a:solidFill>
                  <a:srgbClr val="7030A0"/>
                </a:solidFill>
                <a:latin typeface="標楷體" pitchFamily="65" charset="-120"/>
                <a:ea typeface="標楷體" pitchFamily="65" charset="-120"/>
              </a:rPr>
              <a:t>告訴乃論的刑事案件</a:t>
            </a:r>
            <a:r>
              <a:rPr lang="zh-TW" altLang="en-US" sz="2400" b="1" dirty="0" smtClean="0">
                <a:solidFill>
                  <a:schemeClr val="tx1"/>
                </a:solidFill>
                <a:latin typeface="標楷體" pitchFamily="65" charset="-120"/>
                <a:ea typeface="標楷體" pitchFamily="65" charset="-120"/>
              </a:rPr>
              <a:t>（如已提起告訴，則必須撤回</a:t>
            </a:r>
            <a:endParaRPr lang="en-US" altLang="zh-TW" sz="2400" b="1" dirty="0" smtClean="0">
              <a:solidFill>
                <a:schemeClr val="tx1"/>
              </a:solidFill>
              <a:latin typeface="標楷體" pitchFamily="65" charset="-120"/>
              <a:ea typeface="標楷體" pitchFamily="65" charset="-120"/>
            </a:endParaRPr>
          </a:p>
          <a:p>
            <a:pPr lvl="1" algn="just" defTabSz="912813">
              <a:lnSpc>
                <a:spcPct val="80000"/>
              </a:lnSpc>
              <a:buNone/>
            </a:pPr>
            <a:r>
              <a:rPr lang="zh-TW" altLang="en-US" sz="2400" b="1" dirty="0" smtClean="0">
                <a:solidFill>
                  <a:schemeClr val="tx1"/>
                </a:solidFill>
                <a:latin typeface="標楷體" pitchFamily="65" charset="-120"/>
                <a:ea typeface="標楷體" pitchFamily="65" charset="-120"/>
              </a:rPr>
              <a:t>告訴）</a:t>
            </a:r>
          </a:p>
          <a:p>
            <a:endParaRPr lang="zh-TW" alt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ea typeface="中國龍粗魏碑" pitchFamily="49" charset="-120"/>
              </a:rPr>
              <a:t>醫 療 糾 紛 仲 裁</a:t>
            </a:r>
            <a:endParaRPr lang="zh-TW" altLang="en-US" dirty="0"/>
          </a:p>
        </p:txBody>
      </p:sp>
      <p:sp>
        <p:nvSpPr>
          <p:cNvPr id="3" name="內容版面配置區 2"/>
          <p:cNvSpPr>
            <a:spLocks noGrp="1"/>
          </p:cNvSpPr>
          <p:nvPr>
            <p:ph idx="1"/>
          </p:nvPr>
        </p:nvSpPr>
        <p:spPr/>
        <p:txBody>
          <a:bodyPr/>
          <a:lstStyle/>
          <a:p>
            <a:pPr algn="just">
              <a:defRPr/>
            </a:pPr>
            <a:r>
              <a:rPr lang="zh-TW" altLang="en-US" sz="2800" b="1" dirty="0" smtClean="0">
                <a:ea typeface="標楷體" pitchFamily="65" charset="-120"/>
              </a:rPr>
              <a:t>醫療糾紛經調解不成立者，雙方當事人得訂立仲裁協議，依本法進行仲裁。</a:t>
            </a:r>
            <a:r>
              <a:rPr lang="en-US" altLang="zh-TW" sz="2800" b="1" dirty="0" smtClean="0">
                <a:ea typeface="標楷體" pitchFamily="65" charset="-120"/>
              </a:rPr>
              <a:t>﹝</a:t>
            </a:r>
            <a:r>
              <a:rPr lang="zh-TW" altLang="en-US" sz="2800" b="1" dirty="0" smtClean="0">
                <a:ea typeface="標楷體" pitchFamily="65" charset="-120"/>
              </a:rPr>
              <a:t>行政院版醫療糾紛處理法草案第三十條</a:t>
            </a:r>
            <a:r>
              <a:rPr lang="en-US" altLang="zh-TW" sz="2800" b="1" dirty="0" smtClean="0">
                <a:ea typeface="標楷體" pitchFamily="65" charset="-120"/>
              </a:rPr>
              <a:t>﹞</a:t>
            </a:r>
          </a:p>
          <a:p>
            <a:pPr algn="just">
              <a:defRPr/>
            </a:pPr>
            <a:r>
              <a:rPr lang="zh-TW" altLang="zh-TW" sz="2800" b="1" dirty="0" smtClean="0">
                <a:latin typeface="標楷體" pitchFamily="65" charset="-120"/>
                <a:ea typeface="標楷體" pitchFamily="65" charset="-120"/>
              </a:rPr>
              <a:t>醫療糾紛處理及醫療事故補償法草案</a:t>
            </a:r>
            <a:r>
              <a:rPr lang="zh-TW" altLang="en-US" sz="2800" b="1" dirty="0" smtClean="0">
                <a:latin typeface="標楷體" pitchFamily="65" charset="-120"/>
                <a:ea typeface="標楷體" pitchFamily="65" charset="-120"/>
              </a:rPr>
              <a:t>並無仲裁條文，僅在第九條立法說明二、</a:t>
            </a:r>
            <a:r>
              <a:rPr lang="en-US" altLang="zh-TW" sz="2800" b="1" dirty="0" smtClean="0">
                <a:latin typeface="標楷體" pitchFamily="65" charset="-120"/>
                <a:ea typeface="標楷體" pitchFamily="65" charset="-120"/>
              </a:rPr>
              <a:t>(</a:t>
            </a:r>
            <a:r>
              <a:rPr lang="zh-TW" altLang="en-US" sz="2800" b="1" dirty="0" smtClean="0">
                <a:latin typeface="標楷體" pitchFamily="65" charset="-120"/>
                <a:ea typeface="標楷體" pitchFamily="65" charset="-120"/>
              </a:rPr>
              <a:t>四</a:t>
            </a:r>
            <a:r>
              <a:rPr lang="en-US" altLang="zh-TW" sz="2800" b="1" dirty="0" smtClean="0">
                <a:latin typeface="標楷體" pitchFamily="65" charset="-120"/>
                <a:ea typeface="標楷體" pitchFamily="65" charset="-120"/>
              </a:rPr>
              <a:t>)</a:t>
            </a:r>
            <a:r>
              <a:rPr lang="zh-TW" altLang="en-US" sz="2800" b="1" dirty="0" smtClean="0">
                <a:solidFill>
                  <a:srgbClr val="7030A0"/>
                </a:solidFill>
                <a:latin typeface="標楷體" pitchFamily="65" charset="-120"/>
                <a:ea typeface="標楷體" pitchFamily="65" charset="-120"/>
              </a:rPr>
              <a:t>調解不成立時，當事人如合意申請仲裁，得依現行仲裁法規定進行仲裁。</a:t>
            </a:r>
            <a:r>
              <a:rPr lang="zh-TW" altLang="en-US" sz="2800" b="1" dirty="0" smtClean="0">
                <a:latin typeface="標楷體" pitchFamily="65" charset="-120"/>
                <a:ea typeface="標楷體" pitchFamily="65" charset="-120"/>
              </a:rPr>
              <a:t>為使病人或家屬獲得、瞭解更多訴訟外解決糾紛途徑，考量將現行相關解決紛爭，包含前述仲裁程序，納入規範。</a:t>
            </a:r>
            <a:endParaRPr lang="en-US" altLang="zh-TW" sz="2800" b="1" dirty="0" smtClean="0">
              <a:ea typeface="標楷體" pitchFamily="65" charset="-120"/>
            </a:endParaRPr>
          </a:p>
          <a:p>
            <a:pPr lvl="1" defTabSz="912813">
              <a:buNone/>
            </a:pPr>
            <a:endParaRPr lang="zh-TW" altLang="en-US" sz="2800" b="1" dirty="0" smtClean="0">
              <a:latin typeface="標楷體" pitchFamily="65" charset="-120"/>
              <a:ea typeface="標楷體" pitchFamily="65" charset="-120"/>
            </a:endParaRPr>
          </a:p>
          <a:p>
            <a:endParaRPr lang="zh-TW" alt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ea typeface="中國龍粗魏碑" pitchFamily="49" charset="-120"/>
              </a:rPr>
              <a:t>醫療糾紛處理</a:t>
            </a:r>
            <a:r>
              <a:rPr lang="en-US" altLang="zh-TW" dirty="0" smtClean="0">
                <a:ea typeface="中國龍粗魏碑" pitchFamily="49" charset="-120"/>
              </a:rPr>
              <a:t>-</a:t>
            </a:r>
            <a:r>
              <a:rPr lang="zh-TW" altLang="en-US" dirty="0" smtClean="0">
                <a:ea typeface="中國龍粗魏碑" pitchFamily="49" charset="-120"/>
              </a:rPr>
              <a:t>時間區分</a:t>
            </a:r>
            <a:endParaRPr lang="zh-TW" altLang="en-US" dirty="0"/>
          </a:p>
        </p:txBody>
      </p:sp>
      <p:sp>
        <p:nvSpPr>
          <p:cNvPr id="3" name="內容版面配置區 2"/>
          <p:cNvSpPr>
            <a:spLocks noGrp="1"/>
          </p:cNvSpPr>
          <p:nvPr>
            <p:ph idx="1"/>
          </p:nvPr>
        </p:nvSpPr>
        <p:spPr/>
        <p:txBody>
          <a:bodyPr/>
          <a:lstStyle/>
          <a:p>
            <a:r>
              <a:rPr lang="zh-TW" altLang="en-US" b="1" dirty="0" smtClean="0">
                <a:latin typeface="標楷體" pitchFamily="65" charset="-120"/>
                <a:ea typeface="標楷體" pitchFamily="65" charset="-120"/>
              </a:rPr>
              <a:t>事前</a:t>
            </a:r>
            <a:r>
              <a:rPr lang="en-US" altLang="zh-TW" dirty="0" smtClean="0">
                <a:latin typeface="標楷體" pitchFamily="65" charset="-120"/>
                <a:ea typeface="標楷體" pitchFamily="65" charset="-120"/>
              </a:rPr>
              <a:t>(</a:t>
            </a:r>
            <a:r>
              <a:rPr lang="zh-TW" altLang="en-US" dirty="0" smtClean="0">
                <a:solidFill>
                  <a:srgbClr val="00B050"/>
                </a:solidFill>
                <a:latin typeface="標楷體" pitchFamily="65" charset="-120"/>
                <a:ea typeface="標楷體" pitchFamily="65" charset="-120"/>
              </a:rPr>
              <a:t>糾紛發生前</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預防措施</a:t>
            </a:r>
            <a:r>
              <a:rPr lang="en-US" altLang="zh-TW" dirty="0" smtClean="0">
                <a:latin typeface="標楷體" pitchFamily="65" charset="-120"/>
                <a:ea typeface="標楷體" pitchFamily="65" charset="-120"/>
              </a:rPr>
              <a:t>ex.</a:t>
            </a:r>
            <a:r>
              <a:rPr lang="zh-TW" altLang="en-US" dirty="0" smtClean="0">
                <a:latin typeface="標楷體" pitchFamily="65" charset="-120"/>
                <a:ea typeface="標楷體" pitchFamily="65" charset="-120"/>
              </a:rPr>
              <a:t>病歷記載詳實、正確、清晰</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病歷委員會</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、告知後同意之落實</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醫教委員會</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、醫療品質提升與病人安全維護</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品安委員會</a:t>
            </a:r>
            <a:r>
              <a:rPr lang="en-US" altLang="zh-TW" dirty="0" smtClean="0">
                <a:latin typeface="標楷體" pitchFamily="65" charset="-120"/>
                <a:ea typeface="標楷體" pitchFamily="65" charset="-120"/>
              </a:rPr>
              <a:t>)---etc.</a:t>
            </a:r>
          </a:p>
          <a:p>
            <a:r>
              <a:rPr lang="zh-TW" altLang="en-US" b="1" dirty="0" smtClean="0">
                <a:latin typeface="標楷體" pitchFamily="65" charset="-120"/>
                <a:ea typeface="標楷體" pitchFamily="65" charset="-120"/>
              </a:rPr>
              <a:t>事中</a:t>
            </a:r>
            <a:r>
              <a:rPr lang="en-US" altLang="zh-TW" dirty="0" smtClean="0">
                <a:latin typeface="標楷體" pitchFamily="65" charset="-120"/>
                <a:ea typeface="標楷體" pitchFamily="65" charset="-120"/>
              </a:rPr>
              <a:t>(</a:t>
            </a:r>
            <a:r>
              <a:rPr lang="zh-TW" altLang="en-US" dirty="0" smtClean="0">
                <a:solidFill>
                  <a:srgbClr val="C00000"/>
                </a:solidFill>
                <a:latin typeface="標楷體" pitchFamily="65" charset="-120"/>
                <a:ea typeface="標楷體" pitchFamily="65" charset="-120"/>
              </a:rPr>
              <a:t>糾紛發生後至解決前</a:t>
            </a:r>
            <a:r>
              <a:rPr lang="en-US" altLang="zh-TW" dirty="0" smtClean="0">
                <a:latin typeface="標楷體" pitchFamily="65" charset="-120"/>
                <a:ea typeface="標楷體" pitchFamily="65" charset="-120"/>
              </a:rPr>
              <a:t>)---1.</a:t>
            </a:r>
            <a:r>
              <a:rPr lang="zh-TW" altLang="en-US" dirty="0" smtClean="0">
                <a:latin typeface="標楷體" pitchFamily="65" charset="-120"/>
                <a:ea typeface="標楷體" pitchFamily="65" charset="-120"/>
              </a:rPr>
              <a:t>啟動關懷小組</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降低衝突，消弭於無形</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 </a:t>
            </a:r>
            <a:r>
              <a:rPr lang="en-US" altLang="zh-TW" dirty="0" smtClean="0">
                <a:latin typeface="標楷體" pitchFamily="65" charset="-120"/>
                <a:ea typeface="標楷體" pitchFamily="65" charset="-120"/>
              </a:rPr>
              <a:t>2.</a:t>
            </a:r>
            <a:r>
              <a:rPr lang="zh-TW" altLang="en-US" dirty="0" smtClean="0">
                <a:latin typeface="標楷體" pitchFamily="65" charset="-120"/>
                <a:ea typeface="標楷體" pitchFamily="65" charset="-120"/>
              </a:rPr>
              <a:t>啟動協商談判小組</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正視病人傷害結果，減輕醫療機構傷害</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 </a:t>
            </a:r>
            <a:r>
              <a:rPr lang="en-US" altLang="zh-TW" dirty="0" smtClean="0">
                <a:latin typeface="標楷體" pitchFamily="65" charset="-120"/>
                <a:ea typeface="標楷體" pitchFamily="65" charset="-120"/>
              </a:rPr>
              <a:t>3.</a:t>
            </a:r>
            <a:r>
              <a:rPr lang="zh-TW" altLang="en-US" dirty="0" smtClean="0">
                <a:latin typeface="標楷體" pitchFamily="65" charset="-120"/>
                <a:ea typeface="標楷體" pitchFamily="65" charset="-120"/>
              </a:rPr>
              <a:t>被動訴訟程序或合意仲裁程序</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合理賠償病人傷亡，釐清事實真相</a:t>
            </a:r>
            <a:r>
              <a:rPr lang="en-US" altLang="zh-TW" dirty="0" smtClean="0">
                <a:latin typeface="標楷體" pitchFamily="65" charset="-120"/>
                <a:ea typeface="標楷體" pitchFamily="65" charset="-120"/>
              </a:rPr>
              <a:t>)</a:t>
            </a:r>
          </a:p>
          <a:p>
            <a:r>
              <a:rPr lang="zh-TW" altLang="en-US" b="1" dirty="0" smtClean="0">
                <a:latin typeface="標楷體" pitchFamily="65" charset="-120"/>
                <a:ea typeface="標楷體" pitchFamily="65" charset="-120"/>
              </a:rPr>
              <a:t>事後</a:t>
            </a:r>
            <a:r>
              <a:rPr lang="en-US" altLang="zh-TW" dirty="0" smtClean="0">
                <a:latin typeface="標楷體" pitchFamily="65" charset="-120"/>
                <a:ea typeface="標楷體" pitchFamily="65" charset="-120"/>
              </a:rPr>
              <a:t>(</a:t>
            </a:r>
            <a:r>
              <a:rPr lang="zh-TW" altLang="en-US" dirty="0" smtClean="0">
                <a:solidFill>
                  <a:srgbClr val="7030A0"/>
                </a:solidFill>
                <a:latin typeface="標楷體" pitchFamily="65" charset="-120"/>
                <a:ea typeface="標楷體" pitchFamily="65" charset="-120"/>
              </a:rPr>
              <a:t>糾紛解決後</a:t>
            </a:r>
            <a:r>
              <a:rPr lang="en-US" altLang="zh-TW" dirty="0" smtClean="0">
                <a:latin typeface="標楷體" pitchFamily="65" charset="-120"/>
                <a:ea typeface="標楷體" pitchFamily="65" charset="-120"/>
              </a:rPr>
              <a:t>)---1.</a:t>
            </a:r>
            <a:r>
              <a:rPr lang="zh-TW" altLang="en-US" dirty="0" smtClean="0">
                <a:latin typeface="標楷體" pitchFamily="65" charset="-120"/>
                <a:ea typeface="標楷體" pitchFamily="65" charset="-120"/>
              </a:rPr>
              <a:t>根本原因分析</a:t>
            </a:r>
            <a:r>
              <a:rPr lang="en-US" altLang="zh-TW" dirty="0" smtClean="0">
                <a:latin typeface="標楷體" pitchFamily="65" charset="-120"/>
                <a:ea typeface="標楷體" pitchFamily="65" charset="-120"/>
              </a:rPr>
              <a:t>(Root Cause Analysis) 2.</a:t>
            </a:r>
            <a:r>
              <a:rPr lang="zh-TW" altLang="en-US" dirty="0" smtClean="0">
                <a:latin typeface="標楷體" pitchFamily="65" charset="-120"/>
                <a:ea typeface="標楷體" pitchFamily="65" charset="-120"/>
              </a:rPr>
              <a:t>教育訓練與經驗傳承</a:t>
            </a:r>
            <a:endParaRPr lang="zh-TW" altLang="en-US" dirty="0">
              <a:latin typeface="標楷體" pitchFamily="65" charset="-120"/>
              <a:ea typeface="標楷體" pitchFamily="65" charset="-12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ea typeface="中國龍粗魏碑" pitchFamily="49" charset="-120"/>
              </a:rPr>
              <a:t>調解概說</a:t>
            </a:r>
            <a:endParaRPr lang="zh-TW" altLang="en-US" dirty="0"/>
          </a:p>
        </p:txBody>
      </p:sp>
      <p:sp>
        <p:nvSpPr>
          <p:cNvPr id="3" name="內容版面配置區 2"/>
          <p:cNvSpPr>
            <a:spLocks noGrp="1"/>
          </p:cNvSpPr>
          <p:nvPr>
            <p:ph idx="1"/>
          </p:nvPr>
        </p:nvSpPr>
        <p:spPr/>
        <p:txBody>
          <a:bodyPr/>
          <a:lstStyle/>
          <a:p>
            <a:pPr algn="just"/>
            <a:r>
              <a:rPr lang="zh-TW" altLang="en-US" sz="3600" dirty="0" smtClean="0">
                <a:latin typeface="標楷體" pitchFamily="65" charset="-120"/>
                <a:ea typeface="標楷體" pitchFamily="65" charset="-120"/>
              </a:rPr>
              <a:t>以調解性質區分</a:t>
            </a:r>
            <a:endParaRPr lang="en-US" altLang="zh-TW" sz="3600" dirty="0" smtClean="0">
              <a:latin typeface="標楷體" pitchFamily="65" charset="-120"/>
              <a:ea typeface="標楷體" pitchFamily="65" charset="-120"/>
            </a:endParaRPr>
          </a:p>
          <a:p>
            <a:pPr algn="just">
              <a:buNone/>
            </a:pPr>
            <a:r>
              <a:rPr lang="zh-TW" altLang="en-US" sz="3200" dirty="0" smtClean="0">
                <a:latin typeface="標楷體" pitchFamily="65" charset="-120"/>
                <a:ea typeface="標楷體" pitchFamily="65" charset="-120"/>
              </a:rPr>
              <a:t>         </a:t>
            </a:r>
            <a:r>
              <a:rPr lang="en-US" altLang="zh-TW" sz="3200" dirty="0" smtClean="0">
                <a:latin typeface="標楷體" pitchFamily="65" charset="-120"/>
                <a:ea typeface="標楷體" pitchFamily="65" charset="-120"/>
              </a:rPr>
              <a:t>1.</a:t>
            </a:r>
            <a:r>
              <a:rPr lang="zh-TW" altLang="en-US" sz="3200" dirty="0" smtClean="0">
                <a:latin typeface="標楷體" pitchFamily="65" charset="-120"/>
                <a:ea typeface="標楷體" pitchFamily="65" charset="-120"/>
              </a:rPr>
              <a:t> </a:t>
            </a:r>
            <a:r>
              <a:rPr lang="zh-TW" altLang="en-US" sz="3200" dirty="0" smtClean="0">
                <a:solidFill>
                  <a:srgbClr val="7030A0"/>
                </a:solidFill>
                <a:latin typeface="標楷體" pitchFamily="65" charset="-120"/>
                <a:ea typeface="標楷體" pitchFamily="65" charset="-120"/>
              </a:rPr>
              <a:t>修復</a:t>
            </a:r>
            <a:r>
              <a:rPr lang="zh-TW" altLang="en-US" sz="3200" dirty="0" smtClean="0">
                <a:latin typeface="標楷體" pitchFamily="65" charset="-120"/>
                <a:ea typeface="標楷體" pitchFamily="65" charset="-120"/>
              </a:rPr>
              <a:t>式調解</a:t>
            </a:r>
            <a:endParaRPr lang="en-US" altLang="zh-TW" sz="3200" dirty="0" smtClean="0">
              <a:latin typeface="標楷體" pitchFamily="65" charset="-120"/>
              <a:ea typeface="標楷體" pitchFamily="65" charset="-120"/>
            </a:endParaRPr>
          </a:p>
          <a:p>
            <a:pPr algn="just">
              <a:buNone/>
            </a:pPr>
            <a:r>
              <a:rPr lang="zh-TW" altLang="en-US" sz="3200" dirty="0" smtClean="0">
                <a:latin typeface="標楷體" pitchFamily="65" charset="-120"/>
                <a:ea typeface="標楷體" pitchFamily="65" charset="-120"/>
              </a:rPr>
              <a:t>         </a:t>
            </a:r>
            <a:r>
              <a:rPr lang="en-US" altLang="zh-TW" sz="3200" dirty="0" smtClean="0">
                <a:latin typeface="標楷體" pitchFamily="65" charset="-120"/>
                <a:ea typeface="標楷體" pitchFamily="65" charset="-120"/>
              </a:rPr>
              <a:t>2.</a:t>
            </a:r>
            <a:r>
              <a:rPr lang="zh-TW" altLang="en-US" sz="3200" dirty="0" smtClean="0">
                <a:latin typeface="標楷體" pitchFamily="65" charset="-120"/>
                <a:ea typeface="標楷體" pitchFamily="65" charset="-120"/>
              </a:rPr>
              <a:t> </a:t>
            </a:r>
            <a:r>
              <a:rPr lang="zh-TW" altLang="en-US" sz="3200" dirty="0" smtClean="0">
                <a:solidFill>
                  <a:srgbClr val="FFC000"/>
                </a:solidFill>
                <a:latin typeface="標楷體" pitchFamily="65" charset="-120"/>
                <a:ea typeface="標楷體" pitchFamily="65" charset="-120"/>
              </a:rPr>
              <a:t>結清</a:t>
            </a:r>
            <a:r>
              <a:rPr lang="zh-TW" altLang="en-US" sz="3200" dirty="0" smtClean="0">
                <a:latin typeface="標楷體" pitchFamily="65" charset="-120"/>
                <a:ea typeface="標楷體" pitchFamily="65" charset="-120"/>
              </a:rPr>
              <a:t>式調解</a:t>
            </a:r>
            <a:endParaRPr lang="en-US" altLang="zh-TW" sz="3200" dirty="0" smtClean="0">
              <a:latin typeface="標楷體" pitchFamily="65" charset="-120"/>
              <a:ea typeface="標楷體" pitchFamily="65" charset="-120"/>
            </a:endParaRPr>
          </a:p>
          <a:p>
            <a:pPr marL="514350" indent="-514350" algn="just">
              <a:buNone/>
            </a:pPr>
            <a:endParaRPr lang="en-US" altLang="zh-TW" dirty="0" smtClean="0"/>
          </a:p>
          <a:p>
            <a:r>
              <a:rPr lang="zh-TW" altLang="en-US" sz="3600" dirty="0" smtClean="0">
                <a:latin typeface="標楷體" pitchFamily="65" charset="-120"/>
                <a:ea typeface="標楷體" pitchFamily="65" charset="-120"/>
              </a:rPr>
              <a:t>以調解技巧區分</a:t>
            </a:r>
            <a:endParaRPr lang="en-US" altLang="zh-TW" sz="3600" dirty="0" smtClean="0">
              <a:latin typeface="標楷體" pitchFamily="65" charset="-120"/>
              <a:ea typeface="標楷體" pitchFamily="65" charset="-120"/>
            </a:endParaRPr>
          </a:p>
          <a:p>
            <a:pPr>
              <a:buNone/>
            </a:pPr>
            <a:r>
              <a:rPr lang="zh-TW" altLang="en-US" sz="3200" dirty="0" smtClean="0">
                <a:latin typeface="標楷體" pitchFamily="65" charset="-120"/>
                <a:ea typeface="標楷體" pitchFamily="65" charset="-120"/>
              </a:rPr>
              <a:t>         </a:t>
            </a:r>
            <a:r>
              <a:rPr lang="en-US" altLang="zh-TW" sz="3200" dirty="0" smtClean="0">
                <a:latin typeface="標楷體" pitchFamily="65" charset="-120"/>
                <a:ea typeface="標楷體" pitchFamily="65" charset="-120"/>
              </a:rPr>
              <a:t>1.</a:t>
            </a:r>
            <a:r>
              <a:rPr lang="zh-TW" altLang="en-US" sz="3200" dirty="0" smtClean="0">
                <a:latin typeface="標楷體" pitchFamily="65" charset="-120"/>
                <a:ea typeface="標楷體" pitchFamily="65" charset="-120"/>
              </a:rPr>
              <a:t> </a:t>
            </a:r>
            <a:r>
              <a:rPr lang="zh-TW" altLang="en-US" sz="3200" dirty="0" smtClean="0">
                <a:solidFill>
                  <a:srgbClr val="00B0F0"/>
                </a:solidFill>
                <a:latin typeface="標楷體" pitchFamily="65" charset="-120"/>
                <a:ea typeface="標楷體" pitchFamily="65" charset="-120"/>
              </a:rPr>
              <a:t>促進</a:t>
            </a:r>
            <a:r>
              <a:rPr lang="zh-TW" altLang="en-US" sz="3200" dirty="0" smtClean="0">
                <a:latin typeface="標楷體" pitchFamily="65" charset="-120"/>
                <a:ea typeface="標楷體" pitchFamily="65" charset="-120"/>
              </a:rPr>
              <a:t>式調解</a:t>
            </a:r>
            <a:endParaRPr lang="en-US" altLang="zh-TW" sz="3200" dirty="0" smtClean="0">
              <a:latin typeface="標楷體" pitchFamily="65" charset="-120"/>
              <a:ea typeface="標楷體" pitchFamily="65" charset="-120"/>
            </a:endParaRPr>
          </a:p>
          <a:p>
            <a:pPr>
              <a:buNone/>
            </a:pPr>
            <a:r>
              <a:rPr lang="zh-TW" altLang="en-US" sz="3200" dirty="0" smtClean="0">
                <a:latin typeface="標楷體" pitchFamily="65" charset="-120"/>
                <a:ea typeface="標楷體" pitchFamily="65" charset="-120"/>
              </a:rPr>
              <a:t>         </a:t>
            </a:r>
            <a:r>
              <a:rPr lang="en-US" altLang="zh-TW" sz="3200" dirty="0" smtClean="0">
                <a:latin typeface="標楷體" pitchFamily="65" charset="-120"/>
                <a:ea typeface="標楷體" pitchFamily="65" charset="-120"/>
              </a:rPr>
              <a:t>2.</a:t>
            </a:r>
            <a:r>
              <a:rPr lang="zh-TW" altLang="en-US" sz="3200" dirty="0" smtClean="0">
                <a:latin typeface="標楷體" pitchFamily="65" charset="-120"/>
                <a:ea typeface="標楷體" pitchFamily="65" charset="-120"/>
              </a:rPr>
              <a:t> </a:t>
            </a:r>
            <a:r>
              <a:rPr lang="zh-TW" altLang="en-US" sz="3200" dirty="0" smtClean="0">
                <a:solidFill>
                  <a:srgbClr val="FF0000"/>
                </a:solidFill>
                <a:latin typeface="標楷體" pitchFamily="65" charset="-120"/>
                <a:ea typeface="標楷體" pitchFamily="65" charset="-120"/>
              </a:rPr>
              <a:t>判斷</a:t>
            </a:r>
            <a:r>
              <a:rPr lang="zh-TW" altLang="en-US" sz="3200" dirty="0" smtClean="0">
                <a:latin typeface="標楷體" pitchFamily="65" charset="-120"/>
                <a:ea typeface="標楷體" pitchFamily="65" charset="-120"/>
              </a:rPr>
              <a:t>式調解</a:t>
            </a:r>
            <a:endParaRPr lang="en-US" altLang="zh-TW" sz="3200" dirty="0" smtClean="0">
              <a:latin typeface="標楷體" pitchFamily="65" charset="-120"/>
              <a:ea typeface="標楷體" pitchFamily="65" charset="-120"/>
            </a:endParaRPr>
          </a:p>
          <a:p>
            <a:pPr>
              <a:buNone/>
            </a:pPr>
            <a:endParaRPr lang="zh-TW" alt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3"/>
          <p:cNvSpPr txBox="1">
            <a:spLocks noChangeArrowheads="1"/>
          </p:cNvSpPr>
          <p:nvPr/>
        </p:nvSpPr>
        <p:spPr bwMode="auto">
          <a:xfrm>
            <a:off x="5148064" y="1700808"/>
            <a:ext cx="2304877" cy="862012"/>
          </a:xfrm>
          <a:prstGeom prst="rect">
            <a:avLst/>
          </a:prstGeom>
          <a:solidFill>
            <a:schemeClr val="bg1"/>
          </a:solidFill>
          <a:ln w="38100">
            <a:solidFill>
              <a:schemeClr val="tx1"/>
            </a:solidFill>
            <a:miter lim="800000"/>
            <a:headEnd/>
            <a:tailEnd/>
          </a:ln>
          <a:effectLst/>
        </p:spPr>
        <p:txBody>
          <a:bodyPr wrap="square">
            <a:spAutoFit/>
          </a:bodyPr>
          <a:lstStyle/>
          <a:p>
            <a:r>
              <a:rPr lang="zh-TW" altLang="en-US" sz="4800" b="1" dirty="0" smtClean="0">
                <a:ea typeface="標楷體" pitchFamily="65" charset="-120"/>
              </a:rPr>
              <a:t>   訴訟</a:t>
            </a:r>
            <a:endParaRPr lang="zh-TW" altLang="en-US" sz="4800" b="1" dirty="0">
              <a:ea typeface="標楷體" pitchFamily="65" charset="-120"/>
            </a:endParaRPr>
          </a:p>
        </p:txBody>
      </p:sp>
      <p:sp>
        <p:nvSpPr>
          <p:cNvPr id="5" name="Rectangle 4"/>
          <p:cNvSpPr>
            <a:spLocks noChangeArrowheads="1"/>
          </p:cNvSpPr>
          <p:nvPr/>
        </p:nvSpPr>
        <p:spPr bwMode="auto">
          <a:xfrm>
            <a:off x="5724128" y="4293096"/>
            <a:ext cx="2216150" cy="396875"/>
          </a:xfrm>
          <a:prstGeom prst="rect">
            <a:avLst/>
          </a:prstGeom>
          <a:noFill/>
          <a:ln w="9525">
            <a:noFill/>
            <a:miter lim="800000"/>
            <a:headEnd/>
            <a:tailEnd/>
          </a:ln>
          <a:effectLst/>
        </p:spPr>
        <p:txBody>
          <a:bodyPr wrap="none">
            <a:spAutoFit/>
          </a:bodyPr>
          <a:lstStyle/>
          <a:p>
            <a:pPr algn="l"/>
            <a:r>
              <a:rPr lang="zh-TW" altLang="en-US" sz="2000" b="1" dirty="0">
                <a:solidFill>
                  <a:srgbClr val="000099"/>
                </a:solidFill>
                <a:ea typeface="標楷體" pitchFamily="65" charset="-120"/>
              </a:rPr>
              <a:t>臺中市政府衛生局</a:t>
            </a:r>
          </a:p>
        </p:txBody>
      </p:sp>
      <p:sp>
        <p:nvSpPr>
          <p:cNvPr id="6" name="Rectangle 5"/>
          <p:cNvSpPr>
            <a:spLocks noChangeArrowheads="1"/>
          </p:cNvSpPr>
          <p:nvPr/>
        </p:nvSpPr>
        <p:spPr bwMode="auto">
          <a:xfrm>
            <a:off x="3635896" y="2132856"/>
            <a:ext cx="1454150" cy="396875"/>
          </a:xfrm>
          <a:prstGeom prst="rect">
            <a:avLst/>
          </a:prstGeom>
          <a:noFill/>
          <a:ln w="9525">
            <a:noFill/>
            <a:miter lim="800000"/>
            <a:headEnd/>
            <a:tailEnd/>
          </a:ln>
          <a:effectLst/>
        </p:spPr>
        <p:txBody>
          <a:bodyPr wrap="none">
            <a:spAutoFit/>
          </a:bodyPr>
          <a:lstStyle/>
          <a:p>
            <a:r>
              <a:rPr lang="zh-TW" altLang="en-US" sz="2000" b="1" dirty="0">
                <a:solidFill>
                  <a:srgbClr val="000099"/>
                </a:solidFill>
                <a:ea typeface="標楷體" pitchFamily="65" charset="-120"/>
              </a:rPr>
              <a:t>臺中地檢署</a:t>
            </a:r>
          </a:p>
        </p:txBody>
      </p:sp>
      <p:sp>
        <p:nvSpPr>
          <p:cNvPr id="7" name="Rectangle 7"/>
          <p:cNvSpPr>
            <a:spLocks noChangeArrowheads="1"/>
          </p:cNvSpPr>
          <p:nvPr/>
        </p:nvSpPr>
        <p:spPr bwMode="auto">
          <a:xfrm>
            <a:off x="34925" y="3659188"/>
            <a:ext cx="2425664" cy="707886"/>
          </a:xfrm>
          <a:prstGeom prst="rect">
            <a:avLst/>
          </a:prstGeom>
          <a:noFill/>
          <a:ln w="9525">
            <a:noFill/>
            <a:miter lim="800000"/>
            <a:headEnd/>
            <a:tailEnd/>
          </a:ln>
          <a:effectLst/>
        </p:spPr>
        <p:txBody>
          <a:bodyPr wrap="none">
            <a:spAutoFit/>
          </a:bodyPr>
          <a:lstStyle/>
          <a:p>
            <a:r>
              <a:rPr lang="zh-TW" altLang="en-US" sz="2000" b="1" dirty="0" smtClean="0">
                <a:solidFill>
                  <a:srgbClr val="000099"/>
                </a:solidFill>
                <a:ea typeface="標楷體" pitchFamily="65" charset="-120"/>
              </a:rPr>
              <a:t> 臺</a:t>
            </a:r>
            <a:r>
              <a:rPr lang="zh-TW" altLang="en-US" sz="2000" b="1" dirty="0">
                <a:solidFill>
                  <a:srgbClr val="000099"/>
                </a:solidFill>
                <a:ea typeface="標楷體" pitchFamily="65" charset="-120"/>
              </a:rPr>
              <a:t>中市各醫師公會</a:t>
            </a:r>
            <a:br>
              <a:rPr lang="zh-TW" altLang="en-US" sz="2000" b="1" dirty="0">
                <a:solidFill>
                  <a:srgbClr val="000099"/>
                </a:solidFill>
                <a:ea typeface="標楷體" pitchFamily="65" charset="-120"/>
              </a:rPr>
            </a:br>
            <a:r>
              <a:rPr lang="en-US" altLang="zh-TW" sz="2000" b="1" dirty="0">
                <a:solidFill>
                  <a:srgbClr val="000099"/>
                </a:solidFill>
                <a:ea typeface="標楷體" pitchFamily="65" charset="-120"/>
              </a:rPr>
              <a:t>(</a:t>
            </a:r>
            <a:r>
              <a:rPr lang="zh-TW" altLang="en-US" sz="2000" b="1" dirty="0">
                <a:solidFill>
                  <a:srgbClr val="000099"/>
                </a:solidFill>
                <a:ea typeface="標楷體" pitchFamily="65" charset="-120"/>
              </a:rPr>
              <a:t>西醫、中醫、牙醫</a:t>
            </a:r>
            <a:r>
              <a:rPr lang="en-US" altLang="zh-TW" sz="2000" b="1" dirty="0">
                <a:solidFill>
                  <a:srgbClr val="000099"/>
                </a:solidFill>
                <a:ea typeface="標楷體" pitchFamily="65" charset="-120"/>
              </a:rPr>
              <a:t>)</a:t>
            </a:r>
          </a:p>
        </p:txBody>
      </p:sp>
      <p:sp>
        <p:nvSpPr>
          <p:cNvPr id="8" name="Rectangle 8"/>
          <p:cNvSpPr>
            <a:spLocks noChangeArrowheads="1"/>
          </p:cNvSpPr>
          <p:nvPr/>
        </p:nvSpPr>
        <p:spPr bwMode="auto">
          <a:xfrm>
            <a:off x="5724128" y="4725144"/>
            <a:ext cx="2216150" cy="396875"/>
          </a:xfrm>
          <a:prstGeom prst="rect">
            <a:avLst/>
          </a:prstGeom>
          <a:noFill/>
          <a:ln w="9525">
            <a:noFill/>
            <a:miter lim="800000"/>
            <a:headEnd/>
            <a:tailEnd/>
          </a:ln>
          <a:effectLst/>
        </p:spPr>
        <p:txBody>
          <a:bodyPr wrap="none">
            <a:spAutoFit/>
          </a:bodyPr>
          <a:lstStyle/>
          <a:p>
            <a:r>
              <a:rPr lang="zh-TW" altLang="en-US" sz="2000" b="1" dirty="0">
                <a:solidFill>
                  <a:srgbClr val="000099"/>
                </a:solidFill>
                <a:ea typeface="標楷體" pitchFamily="65" charset="-120"/>
              </a:rPr>
              <a:t>臺中市醫事法學會</a:t>
            </a:r>
          </a:p>
        </p:txBody>
      </p:sp>
      <p:sp>
        <p:nvSpPr>
          <p:cNvPr id="9" name="Text Box 9"/>
          <p:cNvSpPr txBox="1">
            <a:spLocks noChangeArrowheads="1"/>
          </p:cNvSpPr>
          <p:nvPr/>
        </p:nvSpPr>
        <p:spPr bwMode="auto">
          <a:xfrm>
            <a:off x="5796136" y="3789040"/>
            <a:ext cx="2088232" cy="523220"/>
          </a:xfrm>
          <a:prstGeom prst="rect">
            <a:avLst/>
          </a:prstGeom>
          <a:solidFill>
            <a:schemeClr val="bg1"/>
          </a:solidFill>
          <a:ln w="38100">
            <a:solidFill>
              <a:schemeClr val="tx1"/>
            </a:solidFill>
            <a:miter lim="800000"/>
            <a:headEnd/>
            <a:tailEnd/>
          </a:ln>
          <a:effectLst/>
        </p:spPr>
        <p:txBody>
          <a:bodyPr wrap="square">
            <a:spAutoFit/>
          </a:bodyPr>
          <a:lstStyle/>
          <a:p>
            <a:r>
              <a:rPr lang="zh-TW" altLang="en-US" sz="2800" b="1">
                <a:ea typeface="標楷體" pitchFamily="65" charset="-120"/>
              </a:rPr>
              <a:t>衛生局調處</a:t>
            </a:r>
            <a:endParaRPr lang="en-US" altLang="zh-TW" sz="2800" b="1">
              <a:ea typeface="標楷體" pitchFamily="65" charset="-120"/>
            </a:endParaRPr>
          </a:p>
        </p:txBody>
      </p:sp>
      <p:sp>
        <p:nvSpPr>
          <p:cNvPr id="10" name="Oval 10"/>
          <p:cNvSpPr>
            <a:spLocks noChangeArrowheads="1"/>
          </p:cNvSpPr>
          <p:nvPr/>
        </p:nvSpPr>
        <p:spPr bwMode="auto">
          <a:xfrm>
            <a:off x="2411760" y="3573016"/>
            <a:ext cx="1892300" cy="946150"/>
          </a:xfrm>
          <a:prstGeom prst="ellipse">
            <a:avLst/>
          </a:prstGeom>
          <a:solidFill>
            <a:schemeClr val="bg1"/>
          </a:solidFill>
          <a:ln w="38100">
            <a:solidFill>
              <a:schemeClr val="tx1"/>
            </a:solidFill>
            <a:round/>
            <a:headEnd/>
            <a:tailEnd/>
          </a:ln>
          <a:effectLst/>
        </p:spPr>
        <p:txBody>
          <a:bodyPr wrap="none" anchor="ctr"/>
          <a:lstStyle/>
          <a:p>
            <a:r>
              <a:rPr lang="zh-TW" altLang="en-US" sz="2400" b="1" dirty="0" smtClean="0">
                <a:ea typeface="標楷體" pitchFamily="65" charset="-120"/>
              </a:rPr>
              <a:t>公會</a:t>
            </a:r>
            <a:r>
              <a:rPr lang="zh-TW" altLang="en-US" sz="2400" b="1" dirty="0">
                <a:ea typeface="標楷體" pitchFamily="65" charset="-120"/>
              </a:rPr>
              <a:t>調解</a:t>
            </a:r>
          </a:p>
        </p:txBody>
      </p:sp>
      <p:sp>
        <p:nvSpPr>
          <p:cNvPr id="11" name="Rectangle 14"/>
          <p:cNvSpPr>
            <a:spLocks noChangeArrowheads="1"/>
          </p:cNvSpPr>
          <p:nvPr/>
        </p:nvSpPr>
        <p:spPr bwMode="auto">
          <a:xfrm>
            <a:off x="3563888" y="1628800"/>
            <a:ext cx="1555998" cy="400110"/>
          </a:xfrm>
          <a:prstGeom prst="rect">
            <a:avLst/>
          </a:prstGeom>
          <a:noFill/>
          <a:ln w="9525">
            <a:noFill/>
            <a:miter lim="800000"/>
            <a:headEnd/>
            <a:tailEnd/>
          </a:ln>
          <a:effectLst/>
        </p:spPr>
        <p:txBody>
          <a:bodyPr wrap="square">
            <a:spAutoFit/>
          </a:bodyPr>
          <a:lstStyle/>
          <a:p>
            <a:r>
              <a:rPr lang="zh-TW" altLang="en-US" sz="2000" b="1" dirty="0" smtClean="0">
                <a:solidFill>
                  <a:srgbClr val="000099"/>
                </a:solidFill>
                <a:ea typeface="標楷體" pitchFamily="65" charset="-120"/>
              </a:rPr>
              <a:t>  臺中地院</a:t>
            </a:r>
            <a:endParaRPr lang="zh-TW" altLang="en-US" sz="2000" b="1" dirty="0">
              <a:solidFill>
                <a:srgbClr val="000099"/>
              </a:solidFill>
              <a:ea typeface="標楷體" pitchFamily="65" charset="-120"/>
            </a:endParaRPr>
          </a:p>
        </p:txBody>
      </p:sp>
      <p:sp>
        <p:nvSpPr>
          <p:cNvPr id="12" name="Line 30"/>
          <p:cNvSpPr>
            <a:spLocks noChangeShapeType="1"/>
          </p:cNvSpPr>
          <p:nvPr/>
        </p:nvSpPr>
        <p:spPr bwMode="auto">
          <a:xfrm flipH="1" flipV="1">
            <a:off x="4356100" y="4005263"/>
            <a:ext cx="1316038" cy="7937"/>
          </a:xfrm>
          <a:prstGeom prst="line">
            <a:avLst/>
          </a:prstGeom>
          <a:noFill/>
          <a:ln w="19050">
            <a:solidFill>
              <a:schemeClr val="tx1"/>
            </a:solidFill>
            <a:prstDash val="dash"/>
            <a:round/>
            <a:headEnd/>
            <a:tailEnd type="triangle" w="med" len="med"/>
          </a:ln>
          <a:effectLst/>
        </p:spPr>
        <p:txBody>
          <a:bodyPr/>
          <a:lstStyle/>
          <a:p>
            <a:endParaRPr lang="zh-TW" altLang="en-US"/>
          </a:p>
        </p:txBody>
      </p:sp>
      <p:sp>
        <p:nvSpPr>
          <p:cNvPr id="13" name="Line 31"/>
          <p:cNvSpPr>
            <a:spLocks noChangeShapeType="1"/>
          </p:cNvSpPr>
          <p:nvPr/>
        </p:nvSpPr>
        <p:spPr bwMode="auto">
          <a:xfrm>
            <a:off x="4427538" y="4149725"/>
            <a:ext cx="1306512" cy="7938"/>
          </a:xfrm>
          <a:prstGeom prst="line">
            <a:avLst/>
          </a:prstGeom>
          <a:noFill/>
          <a:ln w="19050">
            <a:solidFill>
              <a:schemeClr val="tx1"/>
            </a:solidFill>
            <a:prstDash val="dash"/>
            <a:round/>
            <a:headEnd/>
            <a:tailEnd type="triangle" w="med" len="med"/>
          </a:ln>
          <a:effectLst/>
        </p:spPr>
        <p:txBody>
          <a:bodyPr/>
          <a:lstStyle/>
          <a:p>
            <a:endParaRPr lang="zh-TW" altLang="en-US"/>
          </a:p>
        </p:txBody>
      </p:sp>
      <p:sp>
        <p:nvSpPr>
          <p:cNvPr id="14" name="Line 33"/>
          <p:cNvSpPr>
            <a:spLocks noChangeShapeType="1"/>
          </p:cNvSpPr>
          <p:nvPr/>
        </p:nvSpPr>
        <p:spPr bwMode="auto">
          <a:xfrm flipH="1" flipV="1">
            <a:off x="6946900" y="2636838"/>
            <a:ext cx="1588" cy="1079500"/>
          </a:xfrm>
          <a:prstGeom prst="line">
            <a:avLst/>
          </a:prstGeom>
          <a:noFill/>
          <a:ln w="19050">
            <a:solidFill>
              <a:schemeClr val="tx1"/>
            </a:solidFill>
            <a:prstDash val="dash"/>
            <a:round/>
            <a:headEnd/>
            <a:tailEnd type="triangle" w="med" len="med"/>
          </a:ln>
          <a:effectLst/>
        </p:spPr>
        <p:txBody>
          <a:bodyPr/>
          <a:lstStyle/>
          <a:p>
            <a:endParaRPr lang="zh-TW" altLang="en-US"/>
          </a:p>
        </p:txBody>
      </p:sp>
      <p:sp>
        <p:nvSpPr>
          <p:cNvPr id="15" name="Freeform 34"/>
          <p:cNvSpPr>
            <a:spLocks/>
          </p:cNvSpPr>
          <p:nvPr/>
        </p:nvSpPr>
        <p:spPr bwMode="auto">
          <a:xfrm>
            <a:off x="2339975" y="4373563"/>
            <a:ext cx="3384550" cy="639762"/>
          </a:xfrm>
          <a:custGeom>
            <a:avLst/>
            <a:gdLst/>
            <a:ahLst/>
            <a:cxnLst>
              <a:cxn ang="0">
                <a:pos x="0" y="0"/>
              </a:cxn>
              <a:cxn ang="0">
                <a:pos x="454" y="227"/>
              </a:cxn>
              <a:cxn ang="0">
                <a:pos x="1134" y="227"/>
              </a:cxn>
              <a:cxn ang="0">
                <a:pos x="1678" y="0"/>
              </a:cxn>
            </a:cxnLst>
            <a:rect l="0" t="0" r="r" b="b"/>
            <a:pathLst>
              <a:path w="1678" h="227">
                <a:moveTo>
                  <a:pt x="0" y="0"/>
                </a:moveTo>
                <a:lnTo>
                  <a:pt x="454" y="227"/>
                </a:lnTo>
                <a:lnTo>
                  <a:pt x="1134" y="227"/>
                </a:lnTo>
                <a:lnTo>
                  <a:pt x="1678" y="0"/>
                </a:lnTo>
              </a:path>
            </a:pathLst>
          </a:custGeom>
          <a:noFill/>
          <a:ln w="19050" cap="flat">
            <a:solidFill>
              <a:schemeClr val="tx1"/>
            </a:solidFill>
            <a:prstDash val="dash"/>
            <a:round/>
            <a:headEnd/>
            <a:tailEnd type="triangle" w="med" len="med"/>
          </a:ln>
          <a:effectLst/>
        </p:spPr>
        <p:txBody>
          <a:bodyPr/>
          <a:lstStyle/>
          <a:p>
            <a:endParaRPr lang="zh-TW" altLang="en-US"/>
          </a:p>
        </p:txBody>
      </p:sp>
      <p:sp>
        <p:nvSpPr>
          <p:cNvPr id="16" name="Text Box 35"/>
          <p:cNvSpPr txBox="1">
            <a:spLocks noChangeArrowheads="1"/>
          </p:cNvSpPr>
          <p:nvPr/>
        </p:nvSpPr>
        <p:spPr bwMode="auto">
          <a:xfrm>
            <a:off x="3419475" y="4995863"/>
            <a:ext cx="895350" cy="304800"/>
          </a:xfrm>
          <a:prstGeom prst="rect">
            <a:avLst/>
          </a:prstGeom>
          <a:noFill/>
          <a:ln w="9525">
            <a:noFill/>
            <a:miter lim="800000"/>
            <a:headEnd/>
            <a:tailEnd/>
          </a:ln>
          <a:effectLst/>
        </p:spPr>
        <p:txBody>
          <a:bodyPr wrap="none">
            <a:spAutoFit/>
          </a:bodyPr>
          <a:lstStyle/>
          <a:p>
            <a:r>
              <a:rPr lang="zh-TW" altLang="en-US" sz="1400">
                <a:ea typeface="標楷體" pitchFamily="65" charset="-120"/>
              </a:rPr>
              <a:t>有時協助</a:t>
            </a:r>
          </a:p>
        </p:txBody>
      </p:sp>
      <p:sp>
        <p:nvSpPr>
          <p:cNvPr id="17" name="Text Box 38"/>
          <p:cNvSpPr txBox="1">
            <a:spLocks noChangeArrowheads="1"/>
          </p:cNvSpPr>
          <p:nvPr/>
        </p:nvSpPr>
        <p:spPr bwMode="auto">
          <a:xfrm>
            <a:off x="611560" y="476672"/>
            <a:ext cx="4839786" cy="584775"/>
          </a:xfrm>
          <a:prstGeom prst="rect">
            <a:avLst/>
          </a:prstGeom>
          <a:noFill/>
          <a:ln w="9525">
            <a:noFill/>
            <a:miter lim="800000"/>
            <a:headEnd/>
            <a:tailEnd/>
          </a:ln>
          <a:effectLst/>
        </p:spPr>
        <p:txBody>
          <a:bodyPr wrap="none">
            <a:spAutoFit/>
          </a:bodyPr>
          <a:lstStyle/>
          <a:p>
            <a:pPr algn="l"/>
            <a:r>
              <a:rPr lang="zh-TW" altLang="en-US" sz="3200" b="1" dirty="0">
                <a:solidFill>
                  <a:srgbClr val="7030A0"/>
                </a:solidFill>
                <a:ea typeface="中國龍粗魏碑" pitchFamily="49" charset="-120"/>
              </a:rPr>
              <a:t>醫糾處理：</a:t>
            </a:r>
            <a:r>
              <a:rPr lang="en-US" altLang="zh-TW" sz="3200" b="1" dirty="0">
                <a:solidFill>
                  <a:srgbClr val="7030A0"/>
                </a:solidFill>
                <a:ea typeface="中國龍粗魏碑" pitchFamily="49" charset="-120"/>
              </a:rPr>
              <a:t>101</a:t>
            </a:r>
            <a:r>
              <a:rPr lang="zh-TW" altLang="en-US" sz="3200" b="1" dirty="0">
                <a:solidFill>
                  <a:srgbClr val="7030A0"/>
                </a:solidFill>
                <a:ea typeface="中國龍粗魏碑" pitchFamily="49" charset="-120"/>
              </a:rPr>
              <a:t>年</a:t>
            </a:r>
            <a:r>
              <a:rPr lang="en-US" altLang="zh-TW" sz="3200" b="1" dirty="0">
                <a:solidFill>
                  <a:srgbClr val="7030A0"/>
                </a:solidFill>
                <a:ea typeface="中國龍粗魏碑" pitchFamily="49" charset="-120"/>
              </a:rPr>
              <a:t>8</a:t>
            </a:r>
            <a:r>
              <a:rPr lang="zh-TW" altLang="en-US" sz="3200" b="1" dirty="0">
                <a:solidFill>
                  <a:srgbClr val="7030A0"/>
                </a:solidFill>
                <a:ea typeface="中國龍粗魏碑" pitchFamily="49" charset="-120"/>
              </a:rPr>
              <a:t>月底前</a:t>
            </a:r>
            <a:endParaRPr lang="en-US" altLang="zh-TW" sz="3200" b="1" dirty="0">
              <a:solidFill>
                <a:srgbClr val="7030A0"/>
              </a:solidFill>
              <a:ea typeface="中國龍粗魏碑" pitchFamily="49" charset="-120"/>
            </a:endParaRPr>
          </a:p>
        </p:txBody>
      </p:sp>
      <p:sp>
        <p:nvSpPr>
          <p:cNvPr id="18" name="Line 39"/>
          <p:cNvSpPr>
            <a:spLocks noChangeShapeType="1"/>
          </p:cNvSpPr>
          <p:nvPr/>
        </p:nvSpPr>
        <p:spPr bwMode="auto">
          <a:xfrm flipV="1">
            <a:off x="4067175" y="2636838"/>
            <a:ext cx="1657350" cy="1008062"/>
          </a:xfrm>
          <a:prstGeom prst="line">
            <a:avLst/>
          </a:prstGeom>
          <a:noFill/>
          <a:ln w="19050">
            <a:solidFill>
              <a:schemeClr val="tx1"/>
            </a:solidFill>
            <a:prstDash val="dash"/>
            <a:round/>
            <a:headEnd/>
            <a:tailEnd type="triangle" w="med" len="med"/>
          </a:ln>
          <a:effectLst/>
        </p:spPr>
        <p:txBody>
          <a:bodyPr/>
          <a:lstStyle/>
          <a:p>
            <a:endParaRPr lang="zh-TW" alt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320040"/>
            <a:ext cx="7239000" cy="876712"/>
          </a:xfrm>
        </p:spPr>
        <p:txBody>
          <a:bodyPr/>
          <a:lstStyle/>
          <a:p>
            <a:r>
              <a:rPr lang="zh-TW" altLang="en-US" dirty="0" smtClean="0">
                <a:ea typeface="中國龍粗魏碑" pitchFamily="49" charset="-120"/>
              </a:rPr>
              <a:t>臺中市醫師公會調解與互助機制</a:t>
            </a:r>
            <a:endParaRPr lang="zh-TW" altLang="en-US" dirty="0"/>
          </a:p>
        </p:txBody>
      </p:sp>
      <p:graphicFrame>
        <p:nvGraphicFramePr>
          <p:cNvPr id="4" name="內容版面配置區 3"/>
          <p:cNvGraphicFramePr>
            <a:graphicFrameLocks noGrp="1"/>
          </p:cNvGraphicFramePr>
          <p:nvPr>
            <p:ph idx="1"/>
          </p:nvPr>
        </p:nvGraphicFramePr>
        <p:xfrm>
          <a:off x="457200" y="1609725"/>
          <a:ext cx="7239000" cy="48466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ea typeface="中國龍粗魏碑" pitchFamily="49" charset="-120"/>
              </a:rPr>
              <a:t>臺中市醫師公會調解概況</a:t>
            </a:r>
            <a:endParaRPr lang="zh-TW" altLang="en-US" dirty="0"/>
          </a:p>
        </p:txBody>
      </p:sp>
      <p:sp>
        <p:nvSpPr>
          <p:cNvPr id="3" name="內容版面配置區 2"/>
          <p:cNvSpPr>
            <a:spLocks noGrp="1"/>
          </p:cNvSpPr>
          <p:nvPr>
            <p:ph idx="1"/>
          </p:nvPr>
        </p:nvSpPr>
        <p:spPr/>
        <p:txBody>
          <a:bodyPr/>
          <a:lstStyle/>
          <a:p>
            <a:r>
              <a:rPr lang="zh-TW" altLang="zh-TW" sz="3200" dirty="0" smtClean="0">
                <a:latin typeface="標楷體" pitchFamily="65" charset="-120"/>
                <a:ea typeface="標楷體" pitchFamily="65" charset="-120"/>
              </a:rPr>
              <a:t>臺中市醫師公會</a:t>
            </a:r>
            <a:r>
              <a:rPr lang="en-US" altLang="zh-TW" sz="3200" dirty="0" smtClean="0">
                <a:latin typeface="標楷體" pitchFamily="65" charset="-120"/>
                <a:ea typeface="標楷體" pitchFamily="65" charset="-120"/>
              </a:rPr>
              <a:t>85-102</a:t>
            </a:r>
            <a:r>
              <a:rPr lang="zh-TW" altLang="zh-TW" sz="3200" dirty="0" smtClean="0">
                <a:latin typeface="標楷體" pitchFamily="65" charset="-120"/>
                <a:ea typeface="標楷體" pitchFamily="65" charset="-120"/>
              </a:rPr>
              <a:t>年醫療爭議案件統計表</a:t>
            </a:r>
          </a:p>
          <a:p>
            <a:pPr marL="514350" lvl="0" indent="-514350">
              <a:buNone/>
            </a:pPr>
            <a:r>
              <a:rPr lang="zh-TW" altLang="en-US" sz="3200" dirty="0" smtClean="0">
                <a:latin typeface="標楷體" pitchFamily="65" charset="-120"/>
                <a:ea typeface="標楷體" pitchFamily="65" charset="-120"/>
              </a:rPr>
              <a:t>    </a:t>
            </a:r>
            <a:r>
              <a:rPr lang="zh-TW" altLang="zh-TW" sz="3200" dirty="0" smtClean="0">
                <a:latin typeface="標楷體" pitchFamily="65" charset="-120"/>
                <a:ea typeface="標楷體" pitchFamily="65" charset="-120"/>
              </a:rPr>
              <a:t>醫療院所分級統計</a:t>
            </a:r>
            <a:r>
              <a:rPr lang="en-US" altLang="zh-TW" sz="3200" dirty="0" smtClean="0">
                <a:latin typeface="標楷體" pitchFamily="65" charset="-120"/>
                <a:ea typeface="標楷體" pitchFamily="65" charset="-120"/>
              </a:rPr>
              <a:t>: </a:t>
            </a:r>
            <a:endParaRPr lang="zh-TW" altLang="zh-TW" sz="3200" dirty="0" smtClean="0">
              <a:latin typeface="標楷體" pitchFamily="65" charset="-120"/>
              <a:ea typeface="標楷體" pitchFamily="65" charset="-120"/>
            </a:endParaRPr>
          </a:p>
          <a:p>
            <a:pPr lvl="0">
              <a:buNone/>
            </a:pPr>
            <a:r>
              <a:rPr lang="zh-TW" altLang="en-US" sz="3200" dirty="0" smtClean="0">
                <a:latin typeface="標楷體" pitchFamily="65" charset="-120"/>
                <a:ea typeface="標楷體" pitchFamily="65" charset="-120"/>
              </a:rPr>
              <a:t>         </a:t>
            </a:r>
            <a:r>
              <a:rPr lang="zh-TW" altLang="zh-TW" sz="3200" dirty="0" smtClean="0">
                <a:latin typeface="標楷體" pitchFamily="65" charset="-120"/>
                <a:ea typeface="標楷體" pitchFamily="65" charset="-120"/>
              </a:rPr>
              <a:t>醫學中心</a:t>
            </a:r>
            <a:r>
              <a:rPr lang="en-US" altLang="zh-TW" sz="3200" dirty="0" smtClean="0">
                <a:latin typeface="標楷體" pitchFamily="65" charset="-120"/>
                <a:ea typeface="標楷體" pitchFamily="65" charset="-120"/>
              </a:rPr>
              <a:t>:218</a:t>
            </a:r>
            <a:r>
              <a:rPr lang="zh-TW" altLang="zh-TW" sz="3200" dirty="0" smtClean="0">
                <a:latin typeface="標楷體" pitchFamily="65" charset="-120"/>
                <a:ea typeface="標楷體" pitchFamily="65" charset="-120"/>
              </a:rPr>
              <a:t>件</a:t>
            </a:r>
            <a:r>
              <a:rPr lang="en-US" altLang="zh-TW" sz="3200" dirty="0" smtClean="0">
                <a:latin typeface="標楷體" pitchFamily="65" charset="-120"/>
                <a:ea typeface="標楷體" pitchFamily="65" charset="-120"/>
              </a:rPr>
              <a:t>(</a:t>
            </a:r>
            <a:r>
              <a:rPr lang="en-US" altLang="zh-TW" sz="3200" dirty="0" smtClean="0">
                <a:solidFill>
                  <a:srgbClr val="FF0000"/>
                </a:solidFill>
                <a:latin typeface="標楷體" pitchFamily="65" charset="-120"/>
                <a:ea typeface="標楷體" pitchFamily="65" charset="-120"/>
              </a:rPr>
              <a:t>46%</a:t>
            </a:r>
            <a:r>
              <a:rPr lang="en-US" altLang="zh-TW" sz="3200" dirty="0" smtClean="0">
                <a:latin typeface="標楷體" pitchFamily="65" charset="-120"/>
                <a:ea typeface="標楷體" pitchFamily="65" charset="-120"/>
              </a:rPr>
              <a:t>)</a:t>
            </a:r>
            <a:endParaRPr lang="zh-TW" altLang="zh-TW" sz="3200" dirty="0" smtClean="0">
              <a:latin typeface="標楷體" pitchFamily="65" charset="-120"/>
              <a:ea typeface="標楷體" pitchFamily="65" charset="-120"/>
            </a:endParaRPr>
          </a:p>
          <a:p>
            <a:pPr lvl="0">
              <a:buNone/>
            </a:pPr>
            <a:r>
              <a:rPr lang="zh-TW" altLang="en-US" sz="3200" dirty="0" smtClean="0">
                <a:latin typeface="標楷體" pitchFamily="65" charset="-120"/>
                <a:ea typeface="標楷體" pitchFamily="65" charset="-120"/>
              </a:rPr>
              <a:t>         </a:t>
            </a:r>
            <a:r>
              <a:rPr lang="zh-TW" altLang="zh-TW" sz="3200" dirty="0" smtClean="0">
                <a:latin typeface="標楷體" pitchFamily="65" charset="-120"/>
                <a:ea typeface="標楷體" pitchFamily="65" charset="-120"/>
              </a:rPr>
              <a:t>區域、地區醫院</a:t>
            </a:r>
            <a:r>
              <a:rPr lang="en-US" altLang="zh-TW" sz="3200" dirty="0" smtClean="0">
                <a:latin typeface="標楷體" pitchFamily="65" charset="-120"/>
                <a:ea typeface="標楷體" pitchFamily="65" charset="-120"/>
              </a:rPr>
              <a:t>:121</a:t>
            </a:r>
            <a:r>
              <a:rPr lang="zh-TW" altLang="zh-TW" sz="3200" dirty="0" smtClean="0">
                <a:latin typeface="標楷體" pitchFamily="65" charset="-120"/>
                <a:ea typeface="標楷體" pitchFamily="65" charset="-120"/>
              </a:rPr>
              <a:t>件</a:t>
            </a:r>
            <a:r>
              <a:rPr lang="en-US" altLang="zh-TW" sz="3200" dirty="0" smtClean="0">
                <a:latin typeface="標楷體" pitchFamily="65" charset="-120"/>
                <a:ea typeface="標楷體" pitchFamily="65" charset="-120"/>
              </a:rPr>
              <a:t>(25%)</a:t>
            </a:r>
            <a:endParaRPr lang="zh-TW" altLang="zh-TW" sz="3200" dirty="0" smtClean="0">
              <a:latin typeface="標楷體" pitchFamily="65" charset="-120"/>
              <a:ea typeface="標楷體" pitchFamily="65" charset="-120"/>
            </a:endParaRPr>
          </a:p>
          <a:p>
            <a:pPr lvl="0">
              <a:buNone/>
            </a:pPr>
            <a:r>
              <a:rPr lang="zh-TW" altLang="en-US" sz="3200" dirty="0" smtClean="0">
                <a:latin typeface="標楷體" pitchFamily="65" charset="-120"/>
                <a:ea typeface="標楷體" pitchFamily="65" charset="-120"/>
              </a:rPr>
              <a:t>         </a:t>
            </a:r>
            <a:r>
              <a:rPr lang="zh-TW" altLang="zh-TW" sz="3200" dirty="0" smtClean="0">
                <a:latin typeface="標楷體" pitchFamily="65" charset="-120"/>
                <a:ea typeface="標楷體" pitchFamily="65" charset="-120"/>
              </a:rPr>
              <a:t>基層診所</a:t>
            </a:r>
            <a:r>
              <a:rPr lang="en-US" altLang="zh-TW" sz="3200" dirty="0" smtClean="0">
                <a:latin typeface="標楷體" pitchFamily="65" charset="-120"/>
                <a:ea typeface="標楷體" pitchFamily="65" charset="-120"/>
              </a:rPr>
              <a:t>:138</a:t>
            </a:r>
            <a:r>
              <a:rPr lang="zh-TW" altLang="zh-TW" sz="3200" dirty="0" smtClean="0">
                <a:latin typeface="標楷體" pitchFamily="65" charset="-120"/>
                <a:ea typeface="標楷體" pitchFamily="65" charset="-120"/>
              </a:rPr>
              <a:t>件</a:t>
            </a:r>
            <a:r>
              <a:rPr lang="en-US" altLang="zh-TW" sz="3200" dirty="0" smtClean="0">
                <a:latin typeface="標楷體" pitchFamily="65" charset="-120"/>
                <a:ea typeface="標楷體" pitchFamily="65" charset="-120"/>
              </a:rPr>
              <a:t>(29%)</a:t>
            </a:r>
            <a:endParaRPr lang="zh-TW" altLang="zh-TW" sz="3200" dirty="0" smtClean="0">
              <a:latin typeface="標楷體" pitchFamily="65" charset="-120"/>
              <a:ea typeface="標楷體" pitchFamily="65" charset="-120"/>
            </a:endParaRPr>
          </a:p>
          <a:p>
            <a:pPr marL="514350" lvl="0" indent="-514350">
              <a:buNone/>
            </a:pPr>
            <a:r>
              <a:rPr lang="zh-TW" altLang="en-US" sz="3200" dirty="0" smtClean="0">
                <a:latin typeface="標楷體" pitchFamily="65" charset="-120"/>
                <a:ea typeface="標楷體" pitchFamily="65" charset="-120"/>
              </a:rPr>
              <a:t>         合</a:t>
            </a:r>
            <a:r>
              <a:rPr lang="zh-TW" altLang="zh-TW" sz="3200" dirty="0" smtClean="0">
                <a:latin typeface="標楷體" pitchFamily="65" charset="-120"/>
                <a:ea typeface="標楷體" pitchFamily="65" charset="-120"/>
              </a:rPr>
              <a:t>計</a:t>
            </a:r>
            <a:r>
              <a:rPr lang="en-US" altLang="zh-TW" sz="3200" dirty="0" smtClean="0">
                <a:latin typeface="標楷體" pitchFamily="65" charset="-120"/>
                <a:ea typeface="標楷體" pitchFamily="65" charset="-120"/>
              </a:rPr>
              <a:t>:477</a:t>
            </a:r>
            <a:r>
              <a:rPr lang="zh-TW" altLang="zh-TW" sz="3200" dirty="0" smtClean="0">
                <a:latin typeface="標楷體" pitchFamily="65" charset="-120"/>
                <a:ea typeface="標楷體" pitchFamily="65" charset="-120"/>
              </a:rPr>
              <a:t>件</a:t>
            </a:r>
            <a:r>
              <a:rPr lang="en-US" altLang="zh-TW" sz="3200" dirty="0" smtClean="0">
                <a:latin typeface="標楷體" pitchFamily="65" charset="-120"/>
                <a:ea typeface="標楷體" pitchFamily="65" charset="-120"/>
              </a:rPr>
              <a:t>(100%)</a:t>
            </a:r>
            <a:endParaRPr lang="zh-TW" altLang="zh-TW" sz="3200" dirty="0" smtClean="0">
              <a:latin typeface="標楷體" pitchFamily="65" charset="-120"/>
              <a:ea typeface="標楷體" pitchFamily="65" charset="-120"/>
            </a:endParaRPr>
          </a:p>
          <a:p>
            <a:endParaRPr lang="zh-TW" alt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320040"/>
            <a:ext cx="7239000" cy="732696"/>
          </a:xfrm>
        </p:spPr>
        <p:txBody>
          <a:bodyPr/>
          <a:lstStyle/>
          <a:p>
            <a:r>
              <a:rPr lang="zh-TW" altLang="en-US" dirty="0" smtClean="0">
                <a:ea typeface="中國龍粗魏碑" pitchFamily="49" charset="-120"/>
              </a:rPr>
              <a:t>臺中市醫師公會調解概況</a:t>
            </a:r>
            <a:endParaRPr lang="zh-TW" altLang="en-US" dirty="0"/>
          </a:p>
        </p:txBody>
      </p:sp>
      <p:sp>
        <p:nvSpPr>
          <p:cNvPr id="3" name="內容版面配置區 2"/>
          <p:cNvSpPr>
            <a:spLocks noGrp="1"/>
          </p:cNvSpPr>
          <p:nvPr>
            <p:ph idx="1"/>
          </p:nvPr>
        </p:nvSpPr>
        <p:spPr>
          <a:xfrm>
            <a:off x="457200" y="1268760"/>
            <a:ext cx="7239000" cy="5186976"/>
          </a:xfrm>
        </p:spPr>
        <p:txBody>
          <a:bodyPr/>
          <a:lstStyle/>
          <a:p>
            <a:pPr lvl="0"/>
            <a:r>
              <a:rPr lang="zh-TW" altLang="zh-TW" dirty="0" smtClean="0">
                <a:latin typeface="標楷體" pitchFamily="65" charset="-120"/>
                <a:ea typeface="標楷體" pitchFamily="65" charset="-120"/>
              </a:rPr>
              <a:t>各科別統計</a:t>
            </a:r>
            <a:r>
              <a:rPr lang="en-US" altLang="zh-TW" dirty="0" smtClean="0">
                <a:latin typeface="標楷體" pitchFamily="65" charset="-120"/>
                <a:ea typeface="標楷體" pitchFamily="65" charset="-120"/>
              </a:rPr>
              <a:t>:477</a:t>
            </a:r>
            <a:r>
              <a:rPr lang="zh-TW" altLang="zh-TW" dirty="0" smtClean="0">
                <a:latin typeface="標楷體" pitchFamily="65" charset="-120"/>
                <a:ea typeface="標楷體" pitchFamily="65" charset="-120"/>
              </a:rPr>
              <a:t>件</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 </a:t>
            </a:r>
            <a:r>
              <a:rPr lang="en-US" altLang="zh-TW" sz="2800" dirty="0" smtClean="0">
                <a:latin typeface="標楷體" pitchFamily="65" charset="-120"/>
                <a:ea typeface="標楷體" pitchFamily="65" charset="-120"/>
              </a:rPr>
              <a:t>85-102</a:t>
            </a:r>
            <a:r>
              <a:rPr lang="zh-TW" altLang="en-US" sz="2800" dirty="0" smtClean="0">
                <a:latin typeface="標楷體" pitchFamily="65" charset="-120"/>
                <a:ea typeface="標楷體" pitchFamily="65" charset="-120"/>
              </a:rPr>
              <a:t>年</a:t>
            </a:r>
            <a:r>
              <a:rPr lang="en-US" altLang="zh-TW" sz="2800" dirty="0" smtClean="0">
                <a:latin typeface="標楷體" pitchFamily="65" charset="-120"/>
                <a:ea typeface="標楷體" pitchFamily="65" charset="-120"/>
              </a:rPr>
              <a:t>)</a:t>
            </a:r>
            <a:endParaRPr lang="zh-TW" altLang="zh-TW" dirty="0" smtClean="0">
              <a:latin typeface="標楷體" pitchFamily="65" charset="-120"/>
              <a:ea typeface="標楷體" pitchFamily="65" charset="-120"/>
            </a:endParaRPr>
          </a:p>
          <a:p>
            <a:endParaRPr lang="zh-TW" altLang="en-US" dirty="0"/>
          </a:p>
        </p:txBody>
      </p:sp>
      <p:graphicFrame>
        <p:nvGraphicFramePr>
          <p:cNvPr id="4" name="表格 3"/>
          <p:cNvGraphicFramePr>
            <a:graphicFrameLocks noGrp="1"/>
          </p:cNvGraphicFramePr>
          <p:nvPr/>
        </p:nvGraphicFramePr>
        <p:xfrm>
          <a:off x="755574" y="1844825"/>
          <a:ext cx="6864426" cy="4536504"/>
        </p:xfrm>
        <a:graphic>
          <a:graphicData uri="http://schemas.openxmlformats.org/drawingml/2006/table">
            <a:tbl>
              <a:tblPr firstRow="1" bandRow="1">
                <a:tableStyleId>{5C22544A-7EE6-4342-B048-85BDC9FD1C3A}</a:tableStyleId>
              </a:tblPr>
              <a:tblGrid>
                <a:gridCol w="1584178"/>
                <a:gridCol w="720080"/>
                <a:gridCol w="1512168"/>
                <a:gridCol w="759858"/>
                <a:gridCol w="1544398"/>
                <a:gridCol w="743744"/>
              </a:tblGrid>
              <a:tr h="648072">
                <a:tc>
                  <a:txBody>
                    <a:bodyPr/>
                    <a:lstStyle/>
                    <a:p>
                      <a:pPr algn="ctr"/>
                      <a:r>
                        <a:rPr lang="zh-TW" altLang="en-US" sz="2400" dirty="0" smtClean="0">
                          <a:latin typeface="標楷體" pitchFamily="65" charset="-120"/>
                          <a:ea typeface="標楷體" pitchFamily="65" charset="-120"/>
                        </a:rPr>
                        <a:t>一般內科</a:t>
                      </a:r>
                      <a:endParaRPr lang="zh-TW" altLang="en-US" sz="2400" dirty="0">
                        <a:latin typeface="標楷體" pitchFamily="65" charset="-120"/>
                        <a:ea typeface="標楷體" pitchFamily="65" charset="-120"/>
                      </a:endParaRPr>
                    </a:p>
                  </a:txBody>
                  <a:tcPr/>
                </a:tc>
                <a:tc>
                  <a:txBody>
                    <a:bodyPr/>
                    <a:lstStyle/>
                    <a:p>
                      <a:pPr algn="ctr"/>
                      <a:r>
                        <a:rPr lang="en-US" altLang="zh-TW" sz="2400" dirty="0" smtClean="0">
                          <a:solidFill>
                            <a:srgbClr val="FF0000"/>
                          </a:solidFill>
                          <a:latin typeface="標楷體" pitchFamily="65" charset="-120"/>
                          <a:ea typeface="標楷體" pitchFamily="65" charset="-120"/>
                        </a:rPr>
                        <a:t>78</a:t>
                      </a:r>
                      <a:endParaRPr lang="zh-TW" altLang="en-US" sz="2400" dirty="0">
                        <a:solidFill>
                          <a:srgbClr val="FF0000"/>
                        </a:solidFill>
                        <a:latin typeface="標楷體" pitchFamily="65" charset="-120"/>
                        <a:ea typeface="標楷體" pitchFamily="65" charset="-12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TW" altLang="en-US" sz="2400" dirty="0" smtClean="0">
                          <a:latin typeface="標楷體" pitchFamily="65" charset="-120"/>
                          <a:ea typeface="標楷體" pitchFamily="65" charset="-120"/>
                        </a:rPr>
                        <a:t>一般外科</a:t>
                      </a:r>
                    </a:p>
                  </a:txBody>
                  <a:tcPr/>
                </a:tc>
                <a:tc>
                  <a:txBody>
                    <a:bodyPr/>
                    <a:lstStyle/>
                    <a:p>
                      <a:pPr algn="ctr"/>
                      <a:r>
                        <a:rPr lang="en-US" altLang="zh-TW" sz="2400" dirty="0" smtClean="0">
                          <a:solidFill>
                            <a:srgbClr val="FF0000"/>
                          </a:solidFill>
                          <a:latin typeface="標楷體" pitchFamily="65" charset="-120"/>
                          <a:ea typeface="標楷體" pitchFamily="65" charset="-120"/>
                        </a:rPr>
                        <a:t>38</a:t>
                      </a:r>
                      <a:endParaRPr lang="zh-TW" altLang="en-US" sz="2400" dirty="0">
                        <a:solidFill>
                          <a:srgbClr val="FF0000"/>
                        </a:solidFill>
                        <a:latin typeface="標楷體" pitchFamily="65" charset="-120"/>
                        <a:ea typeface="標楷體" pitchFamily="65" charset="-120"/>
                      </a:endParaRPr>
                    </a:p>
                  </a:txBody>
                  <a:tcPr/>
                </a:tc>
                <a:tc>
                  <a:txBody>
                    <a:bodyPr/>
                    <a:lstStyle/>
                    <a:p>
                      <a:pPr algn="ctr"/>
                      <a:r>
                        <a:rPr lang="zh-TW" altLang="en-US" sz="2400" dirty="0" smtClean="0">
                          <a:latin typeface="標楷體" pitchFamily="65" charset="-120"/>
                          <a:ea typeface="標楷體" pitchFamily="65" charset="-120"/>
                        </a:rPr>
                        <a:t>耳鼻喉科</a:t>
                      </a:r>
                      <a:endParaRPr lang="zh-TW" altLang="en-US" sz="2400" dirty="0">
                        <a:latin typeface="標楷體" pitchFamily="65" charset="-120"/>
                        <a:ea typeface="標楷體" pitchFamily="65" charset="-120"/>
                      </a:endParaRPr>
                    </a:p>
                  </a:txBody>
                  <a:tcPr/>
                </a:tc>
                <a:tc>
                  <a:txBody>
                    <a:bodyPr/>
                    <a:lstStyle/>
                    <a:p>
                      <a:pPr algn="ctr"/>
                      <a:r>
                        <a:rPr lang="en-US" altLang="zh-TW" sz="2400" dirty="0" smtClean="0">
                          <a:latin typeface="標楷體" pitchFamily="65" charset="-120"/>
                          <a:ea typeface="標楷體" pitchFamily="65" charset="-120"/>
                        </a:rPr>
                        <a:t>10</a:t>
                      </a:r>
                      <a:endParaRPr lang="zh-TW" altLang="en-US" sz="2400" dirty="0">
                        <a:latin typeface="標楷體" pitchFamily="65" charset="-120"/>
                        <a:ea typeface="標楷體" pitchFamily="65" charset="-120"/>
                      </a:endParaRPr>
                    </a:p>
                  </a:txBody>
                  <a:tcPr/>
                </a:tc>
              </a:tr>
              <a:tr h="648072">
                <a:tc>
                  <a:txBody>
                    <a:bodyPr/>
                    <a:lstStyle/>
                    <a:p>
                      <a:pPr algn="ctr"/>
                      <a:r>
                        <a:rPr lang="zh-TW" altLang="en-US" sz="2400" dirty="0" smtClean="0">
                          <a:latin typeface="標楷體" pitchFamily="65" charset="-120"/>
                          <a:ea typeface="標楷體" pitchFamily="65" charset="-120"/>
                        </a:rPr>
                        <a:t>心臟內科</a:t>
                      </a:r>
                      <a:endParaRPr lang="zh-TW" altLang="en-US" sz="2400" dirty="0">
                        <a:latin typeface="標楷體" pitchFamily="65" charset="-120"/>
                        <a:ea typeface="標楷體" pitchFamily="65" charset="-120"/>
                      </a:endParaRPr>
                    </a:p>
                  </a:txBody>
                  <a:tcPr/>
                </a:tc>
                <a:tc>
                  <a:txBody>
                    <a:bodyPr/>
                    <a:lstStyle/>
                    <a:p>
                      <a:pPr algn="ctr"/>
                      <a:r>
                        <a:rPr lang="en-US" altLang="zh-TW" sz="2400" dirty="0" smtClean="0">
                          <a:latin typeface="標楷體" pitchFamily="65" charset="-120"/>
                          <a:ea typeface="標楷體" pitchFamily="65" charset="-120"/>
                        </a:rPr>
                        <a:t>17</a:t>
                      </a:r>
                      <a:endParaRPr lang="zh-TW" altLang="en-US" sz="2400" dirty="0">
                        <a:latin typeface="標楷體" pitchFamily="65" charset="-120"/>
                        <a:ea typeface="標楷體" pitchFamily="65" charset="-12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TW" altLang="en-US" sz="2400" dirty="0" smtClean="0">
                          <a:latin typeface="標楷體" pitchFamily="65" charset="-120"/>
                          <a:ea typeface="標楷體" pitchFamily="65" charset="-120"/>
                        </a:rPr>
                        <a:t>心臟外科</a:t>
                      </a:r>
                    </a:p>
                  </a:txBody>
                  <a:tcPr/>
                </a:tc>
                <a:tc>
                  <a:txBody>
                    <a:bodyPr/>
                    <a:lstStyle/>
                    <a:p>
                      <a:pPr algn="ctr"/>
                      <a:r>
                        <a:rPr lang="en-US" altLang="zh-TW" sz="2400" dirty="0" smtClean="0">
                          <a:latin typeface="標楷體" pitchFamily="65" charset="-120"/>
                          <a:ea typeface="標楷體" pitchFamily="65" charset="-120"/>
                        </a:rPr>
                        <a:t>10</a:t>
                      </a:r>
                      <a:endParaRPr lang="zh-TW" altLang="en-US" sz="2400" dirty="0">
                        <a:latin typeface="標楷體" pitchFamily="65" charset="-120"/>
                        <a:ea typeface="標楷體" pitchFamily="65" charset="-120"/>
                      </a:endParaRPr>
                    </a:p>
                  </a:txBody>
                  <a:tcPr/>
                </a:tc>
                <a:tc>
                  <a:txBody>
                    <a:bodyPr/>
                    <a:lstStyle/>
                    <a:p>
                      <a:pPr algn="ctr"/>
                      <a:r>
                        <a:rPr lang="zh-TW" altLang="en-US" sz="2400" dirty="0" smtClean="0">
                          <a:latin typeface="標楷體" pitchFamily="65" charset="-120"/>
                          <a:ea typeface="標楷體" pitchFamily="65" charset="-120"/>
                        </a:rPr>
                        <a:t>眼科</a:t>
                      </a:r>
                      <a:endParaRPr lang="zh-TW" altLang="en-US" sz="2400" dirty="0">
                        <a:latin typeface="標楷體" pitchFamily="65" charset="-120"/>
                        <a:ea typeface="標楷體" pitchFamily="65" charset="-120"/>
                      </a:endParaRPr>
                    </a:p>
                  </a:txBody>
                  <a:tcPr/>
                </a:tc>
                <a:tc>
                  <a:txBody>
                    <a:bodyPr/>
                    <a:lstStyle/>
                    <a:p>
                      <a:pPr algn="ctr"/>
                      <a:r>
                        <a:rPr lang="en-US" altLang="zh-TW" sz="2400" dirty="0" smtClean="0">
                          <a:latin typeface="標楷體" pitchFamily="65" charset="-120"/>
                          <a:ea typeface="標楷體" pitchFamily="65" charset="-120"/>
                        </a:rPr>
                        <a:t>22</a:t>
                      </a:r>
                      <a:endParaRPr lang="zh-TW" altLang="en-US" sz="2400" dirty="0">
                        <a:latin typeface="標楷體" pitchFamily="65" charset="-120"/>
                        <a:ea typeface="標楷體" pitchFamily="65" charset="-120"/>
                      </a:endParaRPr>
                    </a:p>
                  </a:txBody>
                  <a:tcPr/>
                </a:tc>
              </a:tr>
              <a:tr h="648072">
                <a:tc>
                  <a:txBody>
                    <a:bodyPr/>
                    <a:lstStyle/>
                    <a:p>
                      <a:pPr algn="ctr"/>
                      <a:r>
                        <a:rPr lang="zh-TW" altLang="en-US" sz="2400" dirty="0" smtClean="0">
                          <a:latin typeface="標楷體" pitchFamily="65" charset="-120"/>
                          <a:ea typeface="標楷體" pitchFamily="65" charset="-120"/>
                        </a:rPr>
                        <a:t>胸腔內科</a:t>
                      </a:r>
                      <a:endParaRPr lang="zh-TW" altLang="en-US" sz="2400" dirty="0">
                        <a:latin typeface="標楷體" pitchFamily="65" charset="-120"/>
                        <a:ea typeface="標楷體" pitchFamily="65" charset="-120"/>
                      </a:endParaRPr>
                    </a:p>
                  </a:txBody>
                  <a:tcPr/>
                </a:tc>
                <a:tc>
                  <a:txBody>
                    <a:bodyPr/>
                    <a:lstStyle/>
                    <a:p>
                      <a:pPr algn="ctr"/>
                      <a:r>
                        <a:rPr lang="en-US" altLang="zh-TW" sz="2400" dirty="0" smtClean="0">
                          <a:latin typeface="標楷體" pitchFamily="65" charset="-120"/>
                          <a:ea typeface="標楷體" pitchFamily="65" charset="-120"/>
                        </a:rPr>
                        <a:t>6</a:t>
                      </a:r>
                      <a:endParaRPr lang="zh-TW" altLang="en-US" sz="2400" dirty="0">
                        <a:latin typeface="標楷體" pitchFamily="65" charset="-120"/>
                        <a:ea typeface="標楷體" pitchFamily="65" charset="-12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TW" altLang="en-US" sz="2400" dirty="0" smtClean="0">
                          <a:latin typeface="標楷體" pitchFamily="65" charset="-120"/>
                          <a:ea typeface="標楷體" pitchFamily="65" charset="-120"/>
                        </a:rPr>
                        <a:t>胸腔外科</a:t>
                      </a:r>
                    </a:p>
                  </a:txBody>
                  <a:tcPr/>
                </a:tc>
                <a:tc>
                  <a:txBody>
                    <a:bodyPr/>
                    <a:lstStyle/>
                    <a:p>
                      <a:pPr algn="ctr"/>
                      <a:r>
                        <a:rPr lang="en-US" altLang="zh-TW" sz="2400" dirty="0" smtClean="0">
                          <a:latin typeface="標楷體" pitchFamily="65" charset="-120"/>
                          <a:ea typeface="標楷體" pitchFamily="65" charset="-120"/>
                        </a:rPr>
                        <a:t>3</a:t>
                      </a:r>
                      <a:endParaRPr lang="zh-TW" altLang="en-US" sz="2400" dirty="0">
                        <a:latin typeface="標楷體" pitchFamily="65" charset="-120"/>
                        <a:ea typeface="標楷體" pitchFamily="65" charset="-120"/>
                      </a:endParaRPr>
                    </a:p>
                  </a:txBody>
                  <a:tcPr/>
                </a:tc>
                <a:tc>
                  <a:txBody>
                    <a:bodyPr/>
                    <a:lstStyle/>
                    <a:p>
                      <a:pPr algn="ctr"/>
                      <a:r>
                        <a:rPr lang="zh-TW" altLang="en-US" sz="2400" dirty="0" smtClean="0">
                          <a:latin typeface="標楷體" pitchFamily="65" charset="-120"/>
                          <a:ea typeface="標楷體" pitchFamily="65" charset="-120"/>
                        </a:rPr>
                        <a:t>感染科</a:t>
                      </a:r>
                      <a:endParaRPr lang="zh-TW" altLang="en-US" sz="2400" dirty="0">
                        <a:latin typeface="標楷體" pitchFamily="65" charset="-120"/>
                        <a:ea typeface="標楷體" pitchFamily="65" charset="-120"/>
                      </a:endParaRPr>
                    </a:p>
                  </a:txBody>
                  <a:tcPr/>
                </a:tc>
                <a:tc>
                  <a:txBody>
                    <a:bodyPr/>
                    <a:lstStyle/>
                    <a:p>
                      <a:pPr algn="ctr"/>
                      <a:r>
                        <a:rPr lang="en-US" altLang="zh-TW" sz="2400" dirty="0" smtClean="0">
                          <a:latin typeface="標楷體" pitchFamily="65" charset="-120"/>
                          <a:ea typeface="標楷體" pitchFamily="65" charset="-120"/>
                        </a:rPr>
                        <a:t>4</a:t>
                      </a:r>
                      <a:endParaRPr lang="zh-TW" altLang="en-US" sz="2400" dirty="0">
                        <a:latin typeface="標楷體" pitchFamily="65" charset="-120"/>
                        <a:ea typeface="標楷體" pitchFamily="65" charset="-120"/>
                      </a:endParaRPr>
                    </a:p>
                  </a:txBody>
                  <a:tcPr/>
                </a:tc>
              </a:tr>
              <a:tr h="648072">
                <a:tc>
                  <a:txBody>
                    <a:bodyPr/>
                    <a:lstStyle/>
                    <a:p>
                      <a:pPr algn="ctr"/>
                      <a:r>
                        <a:rPr lang="zh-TW" altLang="en-US" sz="2400" dirty="0" smtClean="0">
                          <a:latin typeface="標楷體" pitchFamily="65" charset="-120"/>
                          <a:ea typeface="標楷體" pitchFamily="65" charset="-120"/>
                        </a:rPr>
                        <a:t>婦產科</a:t>
                      </a:r>
                      <a:endParaRPr lang="zh-TW" altLang="en-US" sz="2400" dirty="0">
                        <a:latin typeface="標楷體" pitchFamily="65" charset="-120"/>
                        <a:ea typeface="標楷體" pitchFamily="65" charset="-120"/>
                      </a:endParaRPr>
                    </a:p>
                  </a:txBody>
                  <a:tcPr/>
                </a:tc>
                <a:tc>
                  <a:txBody>
                    <a:bodyPr/>
                    <a:lstStyle/>
                    <a:p>
                      <a:pPr algn="ctr"/>
                      <a:r>
                        <a:rPr lang="en-US" altLang="zh-TW" sz="2400" dirty="0" smtClean="0">
                          <a:solidFill>
                            <a:srgbClr val="FF0000"/>
                          </a:solidFill>
                          <a:latin typeface="標楷體" pitchFamily="65" charset="-120"/>
                          <a:ea typeface="標楷體" pitchFamily="65" charset="-120"/>
                        </a:rPr>
                        <a:t>64</a:t>
                      </a:r>
                      <a:endParaRPr lang="zh-TW" altLang="en-US" sz="2400" dirty="0">
                        <a:solidFill>
                          <a:srgbClr val="FF0000"/>
                        </a:solidFill>
                        <a:latin typeface="標楷體" pitchFamily="65" charset="-120"/>
                        <a:ea typeface="標楷體" pitchFamily="65" charset="-120"/>
                      </a:endParaRPr>
                    </a:p>
                  </a:txBody>
                  <a:tcPr/>
                </a:tc>
                <a:tc>
                  <a:txBody>
                    <a:bodyPr/>
                    <a:lstStyle/>
                    <a:p>
                      <a:pPr algn="ctr"/>
                      <a:r>
                        <a:rPr lang="zh-TW" altLang="en-US" sz="2400" dirty="0" smtClean="0">
                          <a:latin typeface="標楷體" pitchFamily="65" charset="-120"/>
                          <a:ea typeface="標楷體" pitchFamily="65" charset="-120"/>
                        </a:rPr>
                        <a:t>神經外科</a:t>
                      </a:r>
                      <a:endParaRPr lang="zh-TW" altLang="en-US" sz="2400" dirty="0">
                        <a:latin typeface="標楷體" pitchFamily="65" charset="-120"/>
                        <a:ea typeface="標楷體" pitchFamily="65" charset="-120"/>
                      </a:endParaRPr>
                    </a:p>
                  </a:txBody>
                  <a:tcPr/>
                </a:tc>
                <a:tc>
                  <a:txBody>
                    <a:bodyPr/>
                    <a:lstStyle/>
                    <a:p>
                      <a:pPr algn="ctr"/>
                      <a:r>
                        <a:rPr lang="en-US" altLang="zh-TW" sz="2400" dirty="0" smtClean="0">
                          <a:solidFill>
                            <a:srgbClr val="FF0000"/>
                          </a:solidFill>
                          <a:latin typeface="標楷體" pitchFamily="65" charset="-120"/>
                          <a:ea typeface="標楷體" pitchFamily="65" charset="-120"/>
                        </a:rPr>
                        <a:t>29</a:t>
                      </a:r>
                      <a:endParaRPr lang="zh-TW" altLang="en-US" sz="2400" dirty="0">
                        <a:solidFill>
                          <a:srgbClr val="FF0000"/>
                        </a:solidFill>
                        <a:latin typeface="標楷體" pitchFamily="65" charset="-120"/>
                        <a:ea typeface="標楷體" pitchFamily="65" charset="-120"/>
                      </a:endParaRPr>
                    </a:p>
                  </a:txBody>
                  <a:tcPr/>
                </a:tc>
                <a:tc>
                  <a:txBody>
                    <a:bodyPr/>
                    <a:lstStyle/>
                    <a:p>
                      <a:pPr algn="ctr"/>
                      <a:r>
                        <a:rPr lang="zh-TW" altLang="en-US" sz="2000" dirty="0" smtClean="0">
                          <a:latin typeface="標楷體" pitchFamily="65" charset="-120"/>
                          <a:ea typeface="標楷體" pitchFamily="65" charset="-120"/>
                        </a:rPr>
                        <a:t>放射腫瘤科</a:t>
                      </a:r>
                      <a:endParaRPr lang="zh-TW" altLang="en-US" sz="2000" dirty="0">
                        <a:latin typeface="標楷體" pitchFamily="65" charset="-120"/>
                        <a:ea typeface="標楷體" pitchFamily="65" charset="-120"/>
                      </a:endParaRPr>
                    </a:p>
                  </a:txBody>
                  <a:tcPr/>
                </a:tc>
                <a:tc>
                  <a:txBody>
                    <a:bodyPr/>
                    <a:lstStyle/>
                    <a:p>
                      <a:pPr algn="ctr"/>
                      <a:r>
                        <a:rPr lang="en-US" altLang="zh-TW" sz="2400" dirty="0" smtClean="0">
                          <a:latin typeface="標楷體" pitchFamily="65" charset="-120"/>
                          <a:ea typeface="標楷體" pitchFamily="65" charset="-120"/>
                        </a:rPr>
                        <a:t>2</a:t>
                      </a:r>
                      <a:endParaRPr lang="zh-TW" altLang="en-US" sz="2400" dirty="0">
                        <a:latin typeface="標楷體" pitchFamily="65" charset="-120"/>
                        <a:ea typeface="標楷體" pitchFamily="65" charset="-120"/>
                      </a:endParaRPr>
                    </a:p>
                  </a:txBody>
                  <a:tcPr/>
                </a:tc>
              </a:tr>
              <a:tr h="648072">
                <a:tc>
                  <a:txBody>
                    <a:bodyPr/>
                    <a:lstStyle/>
                    <a:p>
                      <a:pPr algn="ctr"/>
                      <a:r>
                        <a:rPr lang="zh-TW" altLang="en-US" sz="2400" dirty="0" smtClean="0">
                          <a:latin typeface="標楷體" pitchFamily="65" charset="-120"/>
                          <a:ea typeface="標楷體" pitchFamily="65" charset="-120"/>
                        </a:rPr>
                        <a:t>小兒科</a:t>
                      </a:r>
                      <a:endParaRPr lang="zh-TW" altLang="en-US" sz="2400" dirty="0">
                        <a:latin typeface="標楷體" pitchFamily="65" charset="-120"/>
                        <a:ea typeface="標楷體" pitchFamily="65" charset="-120"/>
                      </a:endParaRPr>
                    </a:p>
                  </a:txBody>
                  <a:tcPr/>
                </a:tc>
                <a:tc>
                  <a:txBody>
                    <a:bodyPr/>
                    <a:lstStyle/>
                    <a:p>
                      <a:pPr algn="ctr"/>
                      <a:r>
                        <a:rPr lang="en-US" altLang="zh-TW" sz="2400" dirty="0" smtClean="0">
                          <a:latin typeface="標楷體" pitchFamily="65" charset="-120"/>
                          <a:ea typeface="標楷體" pitchFamily="65" charset="-120"/>
                        </a:rPr>
                        <a:t>19</a:t>
                      </a:r>
                      <a:endParaRPr lang="zh-TW" altLang="en-US" sz="2400" dirty="0">
                        <a:latin typeface="標楷體" pitchFamily="65" charset="-120"/>
                        <a:ea typeface="標楷體" pitchFamily="65" charset="-120"/>
                      </a:endParaRPr>
                    </a:p>
                  </a:txBody>
                  <a:tcPr/>
                </a:tc>
                <a:tc>
                  <a:txBody>
                    <a:bodyPr/>
                    <a:lstStyle/>
                    <a:p>
                      <a:pPr algn="ctr"/>
                      <a:r>
                        <a:rPr lang="zh-TW" altLang="en-US" sz="2400" dirty="0" smtClean="0">
                          <a:latin typeface="標楷體" pitchFamily="65" charset="-120"/>
                          <a:ea typeface="標楷體" pitchFamily="65" charset="-120"/>
                        </a:rPr>
                        <a:t>整形外科</a:t>
                      </a:r>
                      <a:endParaRPr lang="zh-TW" altLang="en-US" sz="2400" dirty="0">
                        <a:latin typeface="標楷體" pitchFamily="65" charset="-120"/>
                        <a:ea typeface="標楷體" pitchFamily="65" charset="-120"/>
                      </a:endParaRPr>
                    </a:p>
                  </a:txBody>
                  <a:tcPr/>
                </a:tc>
                <a:tc>
                  <a:txBody>
                    <a:bodyPr/>
                    <a:lstStyle/>
                    <a:p>
                      <a:pPr algn="ctr"/>
                      <a:r>
                        <a:rPr lang="en-US" altLang="zh-TW" sz="2400" dirty="0" smtClean="0">
                          <a:solidFill>
                            <a:srgbClr val="FF0000"/>
                          </a:solidFill>
                          <a:latin typeface="標楷體" pitchFamily="65" charset="-120"/>
                          <a:ea typeface="標楷體" pitchFamily="65" charset="-120"/>
                        </a:rPr>
                        <a:t>37</a:t>
                      </a:r>
                      <a:endParaRPr lang="zh-TW" altLang="en-US" sz="2400" dirty="0">
                        <a:solidFill>
                          <a:srgbClr val="FF0000"/>
                        </a:solidFill>
                        <a:latin typeface="標楷體" pitchFamily="65" charset="-120"/>
                        <a:ea typeface="標楷體" pitchFamily="65" charset="-120"/>
                      </a:endParaRPr>
                    </a:p>
                  </a:txBody>
                  <a:tcPr/>
                </a:tc>
                <a:tc>
                  <a:txBody>
                    <a:bodyPr/>
                    <a:lstStyle/>
                    <a:p>
                      <a:pPr algn="ctr"/>
                      <a:r>
                        <a:rPr lang="zh-TW" altLang="en-US" sz="2400" dirty="0" smtClean="0">
                          <a:latin typeface="標楷體" pitchFamily="65" charset="-120"/>
                          <a:ea typeface="標楷體" pitchFamily="65" charset="-120"/>
                        </a:rPr>
                        <a:t>復健科</a:t>
                      </a:r>
                      <a:endParaRPr lang="zh-TW" altLang="en-US" sz="2400" dirty="0">
                        <a:latin typeface="標楷體" pitchFamily="65" charset="-120"/>
                        <a:ea typeface="標楷體" pitchFamily="65" charset="-120"/>
                      </a:endParaRPr>
                    </a:p>
                  </a:txBody>
                  <a:tcPr/>
                </a:tc>
                <a:tc>
                  <a:txBody>
                    <a:bodyPr/>
                    <a:lstStyle/>
                    <a:p>
                      <a:pPr algn="ctr"/>
                      <a:r>
                        <a:rPr lang="en-US" altLang="zh-TW" sz="2400" dirty="0" smtClean="0">
                          <a:latin typeface="標楷體" pitchFamily="65" charset="-120"/>
                          <a:ea typeface="標楷體" pitchFamily="65" charset="-120"/>
                        </a:rPr>
                        <a:t>2</a:t>
                      </a:r>
                      <a:endParaRPr lang="zh-TW" altLang="en-US" sz="2400" dirty="0">
                        <a:latin typeface="標楷體" pitchFamily="65" charset="-120"/>
                        <a:ea typeface="標楷體" pitchFamily="65" charset="-120"/>
                      </a:endParaRPr>
                    </a:p>
                  </a:txBody>
                  <a:tcPr/>
                </a:tc>
              </a:tr>
              <a:tr h="648072">
                <a:tc>
                  <a:txBody>
                    <a:bodyPr/>
                    <a:lstStyle/>
                    <a:p>
                      <a:pPr algn="ctr"/>
                      <a:r>
                        <a:rPr lang="zh-TW" altLang="en-US" sz="2400" dirty="0" smtClean="0">
                          <a:latin typeface="標楷體" pitchFamily="65" charset="-120"/>
                          <a:ea typeface="標楷體" pitchFamily="65" charset="-120"/>
                        </a:rPr>
                        <a:t>皮膚科</a:t>
                      </a:r>
                      <a:endParaRPr lang="zh-TW" altLang="en-US" sz="2400" dirty="0">
                        <a:latin typeface="標楷體" pitchFamily="65" charset="-120"/>
                        <a:ea typeface="標楷體" pitchFamily="65" charset="-120"/>
                      </a:endParaRPr>
                    </a:p>
                  </a:txBody>
                  <a:tcPr/>
                </a:tc>
                <a:tc>
                  <a:txBody>
                    <a:bodyPr/>
                    <a:lstStyle/>
                    <a:p>
                      <a:pPr algn="ctr"/>
                      <a:r>
                        <a:rPr lang="en-US" altLang="zh-TW" sz="2400" dirty="0" smtClean="0">
                          <a:latin typeface="標楷體" pitchFamily="65" charset="-120"/>
                          <a:ea typeface="標楷體" pitchFamily="65" charset="-120"/>
                        </a:rPr>
                        <a:t>11</a:t>
                      </a:r>
                      <a:endParaRPr lang="zh-TW" altLang="en-US" sz="2400" dirty="0">
                        <a:latin typeface="標楷體" pitchFamily="65" charset="-120"/>
                        <a:ea typeface="標楷體" pitchFamily="65" charset="-120"/>
                      </a:endParaRPr>
                    </a:p>
                  </a:txBody>
                  <a:tcPr/>
                </a:tc>
                <a:tc>
                  <a:txBody>
                    <a:bodyPr/>
                    <a:lstStyle/>
                    <a:p>
                      <a:pPr algn="ctr"/>
                      <a:r>
                        <a:rPr lang="zh-TW" altLang="en-US" sz="2400" dirty="0" smtClean="0">
                          <a:latin typeface="標楷體" pitchFamily="65" charset="-120"/>
                          <a:ea typeface="標楷體" pitchFamily="65" charset="-120"/>
                        </a:rPr>
                        <a:t>骨科</a:t>
                      </a:r>
                      <a:endParaRPr lang="zh-TW" altLang="en-US" sz="2400" dirty="0">
                        <a:latin typeface="標楷體" pitchFamily="65" charset="-120"/>
                        <a:ea typeface="標楷體" pitchFamily="65" charset="-120"/>
                      </a:endParaRPr>
                    </a:p>
                  </a:txBody>
                  <a:tcPr/>
                </a:tc>
                <a:tc>
                  <a:txBody>
                    <a:bodyPr/>
                    <a:lstStyle/>
                    <a:p>
                      <a:pPr algn="ctr"/>
                      <a:r>
                        <a:rPr lang="en-US" altLang="zh-TW" sz="2400" dirty="0" smtClean="0">
                          <a:solidFill>
                            <a:srgbClr val="FF0000"/>
                          </a:solidFill>
                          <a:latin typeface="標楷體" pitchFamily="65" charset="-120"/>
                          <a:ea typeface="標楷體" pitchFamily="65" charset="-120"/>
                        </a:rPr>
                        <a:t>54</a:t>
                      </a:r>
                      <a:endParaRPr lang="zh-TW" altLang="en-US" sz="2400" dirty="0">
                        <a:solidFill>
                          <a:srgbClr val="FF0000"/>
                        </a:solidFill>
                        <a:latin typeface="標楷體" pitchFamily="65" charset="-120"/>
                        <a:ea typeface="標楷體" pitchFamily="65" charset="-120"/>
                      </a:endParaRPr>
                    </a:p>
                  </a:txBody>
                  <a:tcPr/>
                </a:tc>
                <a:tc>
                  <a:txBody>
                    <a:bodyPr/>
                    <a:lstStyle/>
                    <a:p>
                      <a:pPr algn="ctr"/>
                      <a:r>
                        <a:rPr lang="zh-TW" altLang="en-US" sz="2400" dirty="0" smtClean="0">
                          <a:latin typeface="標楷體" pitchFamily="65" charset="-120"/>
                          <a:ea typeface="標楷體" pitchFamily="65" charset="-120"/>
                        </a:rPr>
                        <a:t>急診</a:t>
                      </a:r>
                      <a:endParaRPr lang="zh-TW" altLang="en-US" sz="2400" dirty="0">
                        <a:latin typeface="標楷體" pitchFamily="65" charset="-120"/>
                        <a:ea typeface="標楷體" pitchFamily="65" charset="-120"/>
                      </a:endParaRPr>
                    </a:p>
                  </a:txBody>
                  <a:tcPr/>
                </a:tc>
                <a:tc>
                  <a:txBody>
                    <a:bodyPr/>
                    <a:lstStyle/>
                    <a:p>
                      <a:pPr algn="ctr"/>
                      <a:r>
                        <a:rPr lang="en-US" altLang="zh-TW" sz="2400" dirty="0" smtClean="0">
                          <a:solidFill>
                            <a:srgbClr val="FF0000"/>
                          </a:solidFill>
                          <a:latin typeface="標楷體" pitchFamily="65" charset="-120"/>
                          <a:ea typeface="標楷體" pitchFamily="65" charset="-120"/>
                        </a:rPr>
                        <a:t>24</a:t>
                      </a:r>
                      <a:endParaRPr lang="zh-TW" altLang="en-US" sz="2400" dirty="0">
                        <a:solidFill>
                          <a:srgbClr val="FF0000"/>
                        </a:solidFill>
                        <a:latin typeface="標楷體" pitchFamily="65" charset="-120"/>
                        <a:ea typeface="標楷體" pitchFamily="65" charset="-120"/>
                      </a:endParaRPr>
                    </a:p>
                  </a:txBody>
                  <a:tcPr/>
                </a:tc>
              </a:tr>
              <a:tr h="648072">
                <a:tc>
                  <a:txBody>
                    <a:bodyPr/>
                    <a:lstStyle/>
                    <a:p>
                      <a:pPr algn="ctr"/>
                      <a:r>
                        <a:rPr lang="zh-TW" altLang="en-US" sz="2400" dirty="0" smtClean="0">
                          <a:latin typeface="標楷體" pitchFamily="65" charset="-120"/>
                          <a:ea typeface="標楷體" pitchFamily="65" charset="-120"/>
                        </a:rPr>
                        <a:t>精神科</a:t>
                      </a:r>
                      <a:endParaRPr lang="zh-TW" altLang="en-US" sz="2400" dirty="0">
                        <a:latin typeface="標楷體" pitchFamily="65" charset="-120"/>
                        <a:ea typeface="標楷體" pitchFamily="65" charset="-120"/>
                      </a:endParaRPr>
                    </a:p>
                  </a:txBody>
                  <a:tcPr/>
                </a:tc>
                <a:tc>
                  <a:txBody>
                    <a:bodyPr/>
                    <a:lstStyle/>
                    <a:p>
                      <a:pPr algn="ctr"/>
                      <a:r>
                        <a:rPr lang="en-US" altLang="zh-TW" sz="2400" dirty="0" smtClean="0">
                          <a:latin typeface="標楷體" pitchFamily="65" charset="-120"/>
                          <a:ea typeface="標楷體" pitchFamily="65" charset="-120"/>
                        </a:rPr>
                        <a:t>4</a:t>
                      </a:r>
                      <a:endParaRPr lang="zh-TW" altLang="en-US" sz="2400" dirty="0">
                        <a:latin typeface="標楷體" pitchFamily="65" charset="-120"/>
                        <a:ea typeface="標楷體" pitchFamily="65" charset="-120"/>
                      </a:endParaRPr>
                    </a:p>
                  </a:txBody>
                  <a:tcPr/>
                </a:tc>
                <a:tc>
                  <a:txBody>
                    <a:bodyPr/>
                    <a:lstStyle/>
                    <a:p>
                      <a:pPr algn="ctr"/>
                      <a:r>
                        <a:rPr lang="zh-TW" altLang="en-US" sz="2400" dirty="0" smtClean="0">
                          <a:latin typeface="標楷體" pitchFamily="65" charset="-120"/>
                          <a:ea typeface="標楷體" pitchFamily="65" charset="-120"/>
                        </a:rPr>
                        <a:t>泌尿科</a:t>
                      </a:r>
                      <a:endParaRPr lang="zh-TW" altLang="en-US" sz="2400" dirty="0">
                        <a:latin typeface="標楷體" pitchFamily="65" charset="-120"/>
                        <a:ea typeface="標楷體" pitchFamily="65" charset="-120"/>
                      </a:endParaRPr>
                    </a:p>
                  </a:txBody>
                  <a:tcPr/>
                </a:tc>
                <a:tc>
                  <a:txBody>
                    <a:bodyPr/>
                    <a:lstStyle/>
                    <a:p>
                      <a:pPr algn="ctr"/>
                      <a:r>
                        <a:rPr lang="en-US" altLang="zh-TW" sz="2400" dirty="0" smtClean="0">
                          <a:latin typeface="標楷體" pitchFamily="65" charset="-120"/>
                          <a:ea typeface="標楷體" pitchFamily="65" charset="-120"/>
                        </a:rPr>
                        <a:t>19</a:t>
                      </a:r>
                      <a:endParaRPr lang="zh-TW" altLang="en-US" sz="2400" dirty="0">
                        <a:latin typeface="標楷體" pitchFamily="65" charset="-120"/>
                        <a:ea typeface="標楷體" pitchFamily="65" charset="-120"/>
                      </a:endParaRPr>
                    </a:p>
                  </a:txBody>
                  <a:tcPr/>
                </a:tc>
                <a:tc>
                  <a:txBody>
                    <a:bodyPr/>
                    <a:lstStyle/>
                    <a:p>
                      <a:pPr algn="ctr"/>
                      <a:r>
                        <a:rPr lang="zh-TW" altLang="en-US" sz="2400" dirty="0" smtClean="0">
                          <a:latin typeface="標楷體" pitchFamily="65" charset="-120"/>
                          <a:ea typeface="標楷體" pitchFamily="65" charset="-120"/>
                        </a:rPr>
                        <a:t>健檢其他</a:t>
                      </a:r>
                      <a:endParaRPr lang="zh-TW" altLang="en-US" sz="2400" dirty="0">
                        <a:latin typeface="標楷體" pitchFamily="65" charset="-120"/>
                        <a:ea typeface="標楷體" pitchFamily="65" charset="-120"/>
                      </a:endParaRPr>
                    </a:p>
                  </a:txBody>
                  <a:tcPr/>
                </a:tc>
                <a:tc>
                  <a:txBody>
                    <a:bodyPr/>
                    <a:lstStyle/>
                    <a:p>
                      <a:pPr algn="ctr"/>
                      <a:r>
                        <a:rPr lang="en-US" altLang="zh-TW" sz="2400" dirty="0" smtClean="0">
                          <a:latin typeface="標楷體" pitchFamily="65" charset="-120"/>
                          <a:ea typeface="標楷體" pitchFamily="65" charset="-120"/>
                        </a:rPr>
                        <a:t>24</a:t>
                      </a:r>
                      <a:endParaRPr lang="zh-TW" altLang="en-US" sz="2400" dirty="0">
                        <a:latin typeface="標楷體" pitchFamily="65" charset="-120"/>
                        <a:ea typeface="標楷體" pitchFamily="65" charset="-120"/>
                      </a:endParaRPr>
                    </a:p>
                  </a:txBody>
                  <a:tcPr/>
                </a:tc>
              </a:tr>
            </a:tbl>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320040"/>
            <a:ext cx="7239000" cy="948720"/>
          </a:xfrm>
        </p:spPr>
        <p:txBody>
          <a:bodyPr/>
          <a:lstStyle/>
          <a:p>
            <a:r>
              <a:rPr lang="zh-TW" altLang="en-US" dirty="0" smtClean="0">
                <a:ea typeface="中國龍粗魏碑" pitchFamily="49" charset="-120"/>
              </a:rPr>
              <a:t>臺中市醫師公會調解概況</a:t>
            </a:r>
            <a:r>
              <a:rPr lang="en-US" altLang="zh-TW" dirty="0" smtClean="0">
                <a:ea typeface="中國龍粗魏碑" pitchFamily="49" charset="-120"/>
              </a:rPr>
              <a:t>100</a:t>
            </a:r>
            <a:r>
              <a:rPr lang="zh-TW" altLang="en-US" dirty="0" smtClean="0">
                <a:ea typeface="中國龍粗魏碑" pitchFamily="49" charset="-120"/>
              </a:rPr>
              <a:t>年度</a:t>
            </a:r>
            <a:endParaRPr lang="zh-TW" altLang="en-US" dirty="0"/>
          </a:p>
        </p:txBody>
      </p:sp>
      <p:sp>
        <p:nvSpPr>
          <p:cNvPr id="3" name="內容版面配置區 2"/>
          <p:cNvSpPr>
            <a:spLocks noGrp="1"/>
          </p:cNvSpPr>
          <p:nvPr>
            <p:ph idx="1"/>
          </p:nvPr>
        </p:nvSpPr>
        <p:spPr/>
        <p:txBody>
          <a:bodyPr/>
          <a:lstStyle/>
          <a:p>
            <a:pPr lvl="0"/>
            <a:r>
              <a:rPr lang="zh-TW" altLang="zh-TW" sz="2800" b="1" dirty="0" smtClean="0">
                <a:latin typeface="標楷體" pitchFamily="65" charset="-120"/>
                <a:ea typeface="標楷體" pitchFamily="65" charset="-120"/>
              </a:rPr>
              <a:t>調解件數共計</a:t>
            </a:r>
            <a:r>
              <a:rPr lang="en-US" altLang="zh-TW" sz="2800" b="1" dirty="0" smtClean="0">
                <a:latin typeface="標楷體" pitchFamily="65" charset="-120"/>
                <a:ea typeface="標楷體" pitchFamily="65" charset="-120"/>
              </a:rPr>
              <a:t>10</a:t>
            </a:r>
            <a:r>
              <a:rPr lang="zh-TW" altLang="zh-TW" sz="2800" b="1" dirty="0" smtClean="0">
                <a:latin typeface="標楷體" pitchFamily="65" charset="-120"/>
                <a:ea typeface="標楷體" pitchFamily="65" charset="-120"/>
              </a:rPr>
              <a:t>件：</a:t>
            </a:r>
            <a:endParaRPr lang="zh-TW" altLang="zh-TW" sz="2400" b="1" dirty="0" smtClean="0">
              <a:latin typeface="標楷體" pitchFamily="65" charset="-120"/>
              <a:ea typeface="標楷體" pitchFamily="65" charset="-120"/>
            </a:endParaRPr>
          </a:p>
          <a:p>
            <a:pPr lvl="1"/>
            <a:r>
              <a:rPr lang="en-US" altLang="zh-TW" sz="2400" b="1" dirty="0" smtClean="0">
                <a:latin typeface="標楷體" pitchFamily="65" charset="-120"/>
                <a:ea typeface="標楷體" pitchFamily="65" charset="-120"/>
              </a:rPr>
              <a:t>3</a:t>
            </a:r>
            <a:r>
              <a:rPr lang="zh-TW" altLang="zh-TW" sz="2400" b="1" dirty="0" smtClean="0">
                <a:latin typeface="標楷體" pitchFamily="65" charset="-120"/>
                <a:ea typeface="標楷體" pitchFamily="65" charset="-120"/>
              </a:rPr>
              <a:t>件調解成立</a:t>
            </a:r>
            <a:r>
              <a:rPr lang="en-US" altLang="zh-TW" sz="2400" b="1" dirty="0" smtClean="0">
                <a:latin typeface="標楷體" pitchFamily="65" charset="-120"/>
                <a:ea typeface="標楷體" pitchFamily="65" charset="-120"/>
              </a:rPr>
              <a:t>(30%)</a:t>
            </a:r>
            <a:endParaRPr lang="zh-TW" altLang="zh-TW" sz="2000" b="1" dirty="0" smtClean="0">
              <a:latin typeface="標楷體" pitchFamily="65" charset="-120"/>
              <a:ea typeface="標楷體" pitchFamily="65" charset="-120"/>
            </a:endParaRPr>
          </a:p>
          <a:p>
            <a:pPr lvl="1"/>
            <a:r>
              <a:rPr lang="en-US" altLang="zh-TW" sz="2400" b="1" dirty="0" smtClean="0">
                <a:latin typeface="標楷體" pitchFamily="65" charset="-120"/>
                <a:ea typeface="標楷體" pitchFamily="65" charset="-120"/>
              </a:rPr>
              <a:t>5</a:t>
            </a:r>
            <a:r>
              <a:rPr lang="zh-TW" altLang="zh-TW" sz="2400" b="1" dirty="0" smtClean="0">
                <a:latin typeface="標楷體" pitchFamily="65" charset="-120"/>
                <a:ea typeface="標楷體" pitchFamily="65" charset="-120"/>
              </a:rPr>
              <a:t>件調解不成立</a:t>
            </a:r>
            <a:r>
              <a:rPr lang="en-US" altLang="zh-TW" sz="2400" b="1" dirty="0" smtClean="0">
                <a:latin typeface="標楷體" pitchFamily="65" charset="-120"/>
                <a:ea typeface="標楷體" pitchFamily="65" charset="-120"/>
              </a:rPr>
              <a:t>(50%)</a:t>
            </a:r>
            <a:endParaRPr lang="zh-TW" altLang="zh-TW" sz="2000" b="1" dirty="0" smtClean="0">
              <a:latin typeface="標楷體" pitchFamily="65" charset="-120"/>
              <a:ea typeface="標楷體" pitchFamily="65" charset="-120"/>
            </a:endParaRPr>
          </a:p>
          <a:p>
            <a:pPr lvl="1"/>
            <a:r>
              <a:rPr lang="en-US" altLang="zh-TW" sz="2400" b="1" dirty="0" smtClean="0">
                <a:latin typeface="標楷體" pitchFamily="65" charset="-120"/>
                <a:ea typeface="標楷體" pitchFamily="65" charset="-120"/>
              </a:rPr>
              <a:t>2</a:t>
            </a:r>
            <a:r>
              <a:rPr lang="zh-TW" altLang="zh-TW" sz="2400" b="1" dirty="0" smtClean="0">
                <a:latin typeface="標楷體" pitchFamily="65" charset="-120"/>
                <a:ea typeface="標楷體" pitchFamily="65" charset="-120"/>
              </a:rPr>
              <a:t>件撤案（</a:t>
            </a:r>
            <a:r>
              <a:rPr lang="en-US" altLang="zh-TW" sz="2400" b="1" dirty="0" smtClean="0">
                <a:latin typeface="標楷體" pitchFamily="65" charset="-120"/>
                <a:ea typeface="標楷體" pitchFamily="65" charset="-120"/>
              </a:rPr>
              <a:t>20%</a:t>
            </a:r>
            <a:r>
              <a:rPr lang="zh-TW" altLang="zh-TW" sz="2400" b="1" dirty="0" smtClean="0">
                <a:latin typeface="標楷體" pitchFamily="65" charset="-120"/>
                <a:ea typeface="標楷體" pitchFamily="65" charset="-120"/>
              </a:rPr>
              <a:t>）</a:t>
            </a:r>
            <a:endParaRPr lang="en-US" altLang="zh-TW" sz="2400" b="1" dirty="0" smtClean="0">
              <a:latin typeface="標楷體" pitchFamily="65" charset="-120"/>
              <a:ea typeface="標楷體" pitchFamily="65" charset="-120"/>
            </a:endParaRPr>
          </a:p>
          <a:p>
            <a:pPr lvl="1"/>
            <a:endParaRPr lang="zh-TW" altLang="zh-TW" sz="2000" b="1" dirty="0" smtClean="0">
              <a:latin typeface="標楷體" pitchFamily="65" charset="-120"/>
              <a:ea typeface="標楷體" pitchFamily="65" charset="-120"/>
            </a:endParaRPr>
          </a:p>
          <a:p>
            <a:pPr lvl="0"/>
            <a:r>
              <a:rPr lang="zh-TW" altLang="zh-TW" sz="2800" b="1" dirty="0" smtClean="0">
                <a:latin typeface="標楷體" pitchFamily="65" charset="-120"/>
                <a:ea typeface="標楷體" pitchFamily="65" charset="-120"/>
              </a:rPr>
              <a:t>醫療院所分級統計：</a:t>
            </a:r>
            <a:endParaRPr lang="zh-TW" altLang="zh-TW" sz="2400" b="1" dirty="0" smtClean="0">
              <a:latin typeface="標楷體" pitchFamily="65" charset="-120"/>
              <a:ea typeface="標楷體" pitchFamily="65" charset="-120"/>
            </a:endParaRPr>
          </a:p>
          <a:p>
            <a:pPr lvl="1"/>
            <a:r>
              <a:rPr lang="zh-TW" altLang="zh-TW" sz="2400" b="1" dirty="0" smtClean="0">
                <a:latin typeface="標楷體" pitchFamily="65" charset="-120"/>
                <a:ea typeface="標楷體" pitchFamily="65" charset="-120"/>
              </a:rPr>
              <a:t>醫學中心：</a:t>
            </a:r>
            <a:r>
              <a:rPr lang="en-US" altLang="zh-TW" sz="2400" b="1" dirty="0" smtClean="0">
                <a:latin typeface="標楷體" pitchFamily="65" charset="-120"/>
                <a:ea typeface="標楷體" pitchFamily="65" charset="-120"/>
              </a:rPr>
              <a:t>4</a:t>
            </a:r>
            <a:r>
              <a:rPr lang="zh-TW" altLang="zh-TW" sz="2400" b="1" dirty="0" smtClean="0">
                <a:latin typeface="標楷體" pitchFamily="65" charset="-120"/>
                <a:ea typeface="標楷體" pitchFamily="65" charset="-120"/>
              </a:rPr>
              <a:t>件</a:t>
            </a:r>
            <a:endParaRPr lang="zh-TW" altLang="zh-TW" sz="2000" b="1" dirty="0" smtClean="0">
              <a:latin typeface="標楷體" pitchFamily="65" charset="-120"/>
              <a:ea typeface="標楷體" pitchFamily="65" charset="-120"/>
            </a:endParaRPr>
          </a:p>
          <a:p>
            <a:pPr lvl="1"/>
            <a:r>
              <a:rPr lang="zh-TW" altLang="zh-TW" sz="2400" b="1" dirty="0" smtClean="0">
                <a:latin typeface="標楷體" pitchFamily="65" charset="-120"/>
                <a:ea typeface="標楷體" pitchFamily="65" charset="-120"/>
              </a:rPr>
              <a:t>地區醫院、區域醫院：</a:t>
            </a:r>
            <a:r>
              <a:rPr lang="en-US" altLang="zh-TW" sz="2400" b="1" dirty="0" smtClean="0">
                <a:latin typeface="標楷體" pitchFamily="65" charset="-120"/>
                <a:ea typeface="標楷體" pitchFamily="65" charset="-120"/>
              </a:rPr>
              <a:t>1</a:t>
            </a:r>
            <a:r>
              <a:rPr lang="zh-TW" altLang="zh-TW" sz="2400" b="1" dirty="0" smtClean="0">
                <a:latin typeface="標楷體" pitchFamily="65" charset="-120"/>
                <a:ea typeface="標楷體" pitchFamily="65" charset="-120"/>
              </a:rPr>
              <a:t>件</a:t>
            </a:r>
            <a:endParaRPr lang="zh-TW" altLang="zh-TW" sz="2000" b="1" dirty="0" smtClean="0">
              <a:latin typeface="標楷體" pitchFamily="65" charset="-120"/>
              <a:ea typeface="標楷體" pitchFamily="65" charset="-120"/>
            </a:endParaRPr>
          </a:p>
          <a:p>
            <a:pPr lvl="1"/>
            <a:r>
              <a:rPr lang="zh-TW" altLang="zh-TW" sz="2400" b="1" dirty="0" smtClean="0">
                <a:latin typeface="標楷體" pitchFamily="65" charset="-120"/>
                <a:ea typeface="標楷體" pitchFamily="65" charset="-120"/>
              </a:rPr>
              <a:t>基層診所：</a:t>
            </a:r>
            <a:r>
              <a:rPr lang="en-US" altLang="zh-TW" sz="2400" b="1" dirty="0" smtClean="0">
                <a:latin typeface="標楷體" pitchFamily="65" charset="-120"/>
                <a:ea typeface="標楷體" pitchFamily="65" charset="-120"/>
              </a:rPr>
              <a:t>5</a:t>
            </a:r>
            <a:r>
              <a:rPr lang="zh-TW" altLang="zh-TW" sz="2400" b="1" dirty="0" smtClean="0">
                <a:latin typeface="標楷體" pitchFamily="65" charset="-120"/>
                <a:ea typeface="標楷體" pitchFamily="65" charset="-120"/>
              </a:rPr>
              <a:t>件</a:t>
            </a:r>
            <a:endParaRPr lang="zh-TW" altLang="zh-TW" sz="2000" b="1" dirty="0" smtClean="0">
              <a:latin typeface="標楷體" pitchFamily="65" charset="-120"/>
              <a:ea typeface="標楷體" pitchFamily="65" charset="-120"/>
            </a:endParaRPr>
          </a:p>
          <a:p>
            <a:endParaRPr lang="zh-TW" alt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320040"/>
            <a:ext cx="7239000" cy="804704"/>
          </a:xfrm>
        </p:spPr>
        <p:txBody>
          <a:bodyPr/>
          <a:lstStyle/>
          <a:p>
            <a:r>
              <a:rPr lang="zh-TW" altLang="en-US" dirty="0" smtClean="0">
                <a:ea typeface="中國龍粗魏碑" pitchFamily="49" charset="-120"/>
              </a:rPr>
              <a:t>臺中市醫師公會調解概況</a:t>
            </a:r>
            <a:r>
              <a:rPr lang="en-US" altLang="zh-TW" dirty="0" smtClean="0">
                <a:ea typeface="中國龍粗魏碑" pitchFamily="49" charset="-120"/>
              </a:rPr>
              <a:t>100</a:t>
            </a:r>
            <a:r>
              <a:rPr lang="zh-TW" altLang="en-US" dirty="0" smtClean="0">
                <a:ea typeface="中國龍粗魏碑" pitchFamily="49" charset="-120"/>
              </a:rPr>
              <a:t>年度</a:t>
            </a:r>
            <a:endParaRPr lang="zh-TW" altLang="en-US" dirty="0"/>
          </a:p>
        </p:txBody>
      </p:sp>
      <p:graphicFrame>
        <p:nvGraphicFramePr>
          <p:cNvPr id="4" name="內容版面配置區 3"/>
          <p:cNvGraphicFramePr>
            <a:graphicFrameLocks noGrp="1"/>
          </p:cNvGraphicFramePr>
          <p:nvPr>
            <p:ph idx="1"/>
          </p:nvPr>
        </p:nvGraphicFramePr>
        <p:xfrm>
          <a:off x="457200" y="1341438"/>
          <a:ext cx="7239000" cy="4895872"/>
        </p:xfrm>
        <a:graphic>
          <a:graphicData uri="http://schemas.openxmlformats.org/drawingml/2006/table">
            <a:tbl>
              <a:tblPr firstRow="1" bandRow="1">
                <a:tableStyleId>{5C22544A-7EE6-4342-B048-85BDC9FD1C3A}</a:tableStyleId>
              </a:tblPr>
              <a:tblGrid>
                <a:gridCol w="1206500"/>
                <a:gridCol w="1206500"/>
                <a:gridCol w="1206500"/>
                <a:gridCol w="1206500"/>
                <a:gridCol w="1206500"/>
                <a:gridCol w="1206500"/>
              </a:tblGrid>
              <a:tr h="611984">
                <a:tc>
                  <a:txBody>
                    <a:bodyPr/>
                    <a:lstStyle/>
                    <a:p>
                      <a:pPr algn="ctr"/>
                      <a:r>
                        <a:rPr lang="zh-TW" altLang="en-US" dirty="0" smtClean="0">
                          <a:latin typeface="標楷體" pitchFamily="65" charset="-120"/>
                          <a:ea typeface="標楷體" pitchFamily="65" charset="-120"/>
                        </a:rPr>
                        <a:t>科別</a:t>
                      </a:r>
                      <a:endParaRPr lang="zh-TW" altLang="en-US" dirty="0">
                        <a:latin typeface="標楷體" pitchFamily="65" charset="-120"/>
                        <a:ea typeface="標楷體" pitchFamily="65" charset="-120"/>
                      </a:endParaRPr>
                    </a:p>
                  </a:txBody>
                  <a:tcPr/>
                </a:tc>
                <a:tc>
                  <a:txBody>
                    <a:bodyPr/>
                    <a:lstStyle/>
                    <a:p>
                      <a:pPr algn="ctr"/>
                      <a:r>
                        <a:rPr lang="zh-TW" altLang="en-US" dirty="0" smtClean="0">
                          <a:latin typeface="標楷體" pitchFamily="65" charset="-120"/>
                          <a:ea typeface="標楷體" pitchFamily="65" charset="-120"/>
                        </a:rPr>
                        <a:t>件數</a:t>
                      </a:r>
                      <a:endParaRPr lang="zh-TW" altLang="en-US" dirty="0">
                        <a:latin typeface="標楷體" pitchFamily="65" charset="-120"/>
                        <a:ea typeface="標楷體" pitchFamily="65" charset="-12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TW" altLang="en-US" dirty="0" smtClean="0">
                          <a:latin typeface="標楷體" pitchFamily="65" charset="-120"/>
                          <a:ea typeface="標楷體" pitchFamily="65" charset="-120"/>
                        </a:rPr>
                        <a:t>科別</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TW" altLang="en-US" dirty="0" smtClean="0">
                          <a:latin typeface="標楷體" pitchFamily="65" charset="-120"/>
                          <a:ea typeface="標楷體" pitchFamily="65" charset="-120"/>
                        </a:rPr>
                        <a:t>件數</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TW" altLang="en-US" dirty="0" smtClean="0">
                          <a:latin typeface="標楷體" pitchFamily="65" charset="-120"/>
                          <a:ea typeface="標楷體" pitchFamily="65" charset="-120"/>
                        </a:rPr>
                        <a:t>科別</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TW" altLang="en-US" dirty="0" smtClean="0">
                          <a:latin typeface="標楷體" pitchFamily="65" charset="-120"/>
                          <a:ea typeface="標楷體" pitchFamily="65" charset="-120"/>
                        </a:rPr>
                        <a:t>件數</a:t>
                      </a:r>
                    </a:p>
                  </a:txBody>
                  <a:tcPr/>
                </a:tc>
              </a:tr>
              <a:tr h="611984">
                <a:tc>
                  <a:txBody>
                    <a:bodyPr/>
                    <a:lstStyle/>
                    <a:p>
                      <a:pPr algn="ctr"/>
                      <a:r>
                        <a:rPr lang="zh-TW" altLang="en-US" sz="2000" dirty="0" smtClean="0">
                          <a:latin typeface="標楷體" pitchFamily="65" charset="-120"/>
                          <a:ea typeface="標楷體" pitchFamily="65" charset="-120"/>
                        </a:rPr>
                        <a:t>內科</a:t>
                      </a:r>
                      <a:endParaRPr lang="zh-TW" altLang="en-US" sz="2000" dirty="0">
                        <a:latin typeface="標楷體" pitchFamily="65" charset="-120"/>
                        <a:ea typeface="標楷體" pitchFamily="65" charset="-120"/>
                      </a:endParaRPr>
                    </a:p>
                  </a:txBody>
                  <a:tcPr/>
                </a:tc>
                <a:tc>
                  <a:txBody>
                    <a:bodyPr/>
                    <a:lstStyle/>
                    <a:p>
                      <a:pPr algn="ctr"/>
                      <a:r>
                        <a:rPr lang="en-US" altLang="zh-TW" sz="2000" dirty="0" smtClean="0">
                          <a:latin typeface="標楷體" pitchFamily="65" charset="-120"/>
                          <a:ea typeface="標楷體" pitchFamily="65" charset="-120"/>
                        </a:rPr>
                        <a:t>1</a:t>
                      </a:r>
                      <a:endParaRPr lang="zh-TW" altLang="en-US" sz="2000" dirty="0">
                        <a:latin typeface="標楷體" pitchFamily="65" charset="-120"/>
                        <a:ea typeface="標楷體" pitchFamily="65" charset="-120"/>
                      </a:endParaRPr>
                    </a:p>
                  </a:txBody>
                  <a:tcPr/>
                </a:tc>
                <a:tc>
                  <a:txBody>
                    <a:bodyPr/>
                    <a:lstStyle/>
                    <a:p>
                      <a:pPr algn="ctr"/>
                      <a:r>
                        <a:rPr lang="zh-TW" altLang="en-US" sz="2000" dirty="0" smtClean="0">
                          <a:latin typeface="標楷體" pitchFamily="65" charset="-120"/>
                          <a:ea typeface="標楷體" pitchFamily="65" charset="-120"/>
                        </a:rPr>
                        <a:t>整形外科</a:t>
                      </a:r>
                      <a:endParaRPr lang="zh-TW" altLang="en-US" sz="2000" dirty="0">
                        <a:latin typeface="標楷體" pitchFamily="65" charset="-120"/>
                        <a:ea typeface="標楷體" pitchFamily="65" charset="-120"/>
                      </a:endParaRPr>
                    </a:p>
                  </a:txBody>
                  <a:tcPr/>
                </a:tc>
                <a:tc>
                  <a:txBody>
                    <a:bodyPr/>
                    <a:lstStyle/>
                    <a:p>
                      <a:pPr algn="ctr"/>
                      <a:r>
                        <a:rPr lang="en-US" altLang="zh-TW" sz="2000" dirty="0" smtClean="0">
                          <a:latin typeface="標楷體" pitchFamily="65" charset="-120"/>
                          <a:ea typeface="標楷體" pitchFamily="65" charset="-120"/>
                        </a:rPr>
                        <a:t>1</a:t>
                      </a:r>
                      <a:endParaRPr lang="zh-TW" altLang="en-US" sz="2000" dirty="0">
                        <a:latin typeface="標楷體" pitchFamily="65" charset="-120"/>
                        <a:ea typeface="標楷體" pitchFamily="65" charset="-120"/>
                      </a:endParaRPr>
                    </a:p>
                  </a:txBody>
                  <a:tcPr/>
                </a:tc>
                <a:tc>
                  <a:txBody>
                    <a:bodyPr/>
                    <a:lstStyle/>
                    <a:p>
                      <a:pPr algn="ctr"/>
                      <a:r>
                        <a:rPr lang="zh-TW" altLang="en-US" sz="2000" dirty="0" smtClean="0">
                          <a:latin typeface="標楷體" pitchFamily="65" charset="-120"/>
                          <a:ea typeface="標楷體" pitchFamily="65" charset="-120"/>
                        </a:rPr>
                        <a:t>腎臟科</a:t>
                      </a:r>
                      <a:endParaRPr lang="zh-TW" altLang="en-US" sz="2000" dirty="0">
                        <a:latin typeface="標楷體" pitchFamily="65" charset="-120"/>
                        <a:ea typeface="標楷體" pitchFamily="65" charset="-120"/>
                      </a:endParaRPr>
                    </a:p>
                  </a:txBody>
                  <a:tcPr/>
                </a:tc>
                <a:tc>
                  <a:txBody>
                    <a:bodyPr/>
                    <a:lstStyle/>
                    <a:p>
                      <a:pPr algn="ctr"/>
                      <a:endParaRPr lang="zh-TW" altLang="en-US" sz="2000" dirty="0">
                        <a:latin typeface="標楷體" pitchFamily="65" charset="-120"/>
                        <a:ea typeface="標楷體" pitchFamily="65" charset="-120"/>
                      </a:endParaRPr>
                    </a:p>
                  </a:txBody>
                  <a:tcPr/>
                </a:tc>
              </a:tr>
              <a:tr h="611984">
                <a:tc>
                  <a:txBody>
                    <a:bodyPr/>
                    <a:lstStyle/>
                    <a:p>
                      <a:pPr algn="ctr"/>
                      <a:r>
                        <a:rPr lang="zh-TW" altLang="en-US" sz="2000" dirty="0" smtClean="0">
                          <a:latin typeface="標楷體" pitchFamily="65" charset="-120"/>
                          <a:ea typeface="標楷體" pitchFamily="65" charset="-120"/>
                        </a:rPr>
                        <a:t>外科</a:t>
                      </a:r>
                      <a:endParaRPr lang="zh-TW" altLang="en-US" sz="2000" dirty="0">
                        <a:latin typeface="標楷體" pitchFamily="65" charset="-120"/>
                        <a:ea typeface="標楷體" pitchFamily="65" charset="-120"/>
                      </a:endParaRPr>
                    </a:p>
                  </a:txBody>
                  <a:tcPr/>
                </a:tc>
                <a:tc>
                  <a:txBody>
                    <a:bodyPr/>
                    <a:lstStyle/>
                    <a:p>
                      <a:pPr algn="ctr"/>
                      <a:endParaRPr lang="zh-TW" altLang="en-US" sz="2000">
                        <a:latin typeface="標楷體" pitchFamily="65" charset="-120"/>
                        <a:ea typeface="標楷體" pitchFamily="65" charset="-120"/>
                      </a:endParaRPr>
                    </a:p>
                  </a:txBody>
                  <a:tcPr/>
                </a:tc>
                <a:tc>
                  <a:txBody>
                    <a:bodyPr/>
                    <a:lstStyle/>
                    <a:p>
                      <a:pPr algn="ctr"/>
                      <a:r>
                        <a:rPr lang="zh-TW" altLang="en-US" sz="2000" dirty="0" smtClean="0">
                          <a:latin typeface="標楷體" pitchFamily="65" charset="-120"/>
                          <a:ea typeface="標楷體" pitchFamily="65" charset="-120"/>
                        </a:rPr>
                        <a:t>眼科</a:t>
                      </a:r>
                      <a:endParaRPr lang="zh-TW" altLang="en-US" sz="2000" dirty="0">
                        <a:latin typeface="標楷體" pitchFamily="65" charset="-120"/>
                        <a:ea typeface="標楷體" pitchFamily="65" charset="-120"/>
                      </a:endParaRPr>
                    </a:p>
                  </a:txBody>
                  <a:tcPr/>
                </a:tc>
                <a:tc>
                  <a:txBody>
                    <a:bodyPr/>
                    <a:lstStyle/>
                    <a:p>
                      <a:pPr algn="ctr"/>
                      <a:endParaRPr lang="zh-TW" altLang="en-US" sz="2000">
                        <a:latin typeface="標楷體" pitchFamily="65" charset="-120"/>
                        <a:ea typeface="標楷體" pitchFamily="65" charset="-120"/>
                      </a:endParaRPr>
                    </a:p>
                  </a:txBody>
                  <a:tcPr/>
                </a:tc>
                <a:tc>
                  <a:txBody>
                    <a:bodyPr/>
                    <a:lstStyle/>
                    <a:p>
                      <a:pPr algn="ctr"/>
                      <a:r>
                        <a:rPr lang="zh-TW" altLang="en-US" sz="2000" dirty="0" smtClean="0">
                          <a:latin typeface="標楷體" pitchFamily="65" charset="-120"/>
                          <a:ea typeface="標楷體" pitchFamily="65" charset="-120"/>
                        </a:rPr>
                        <a:t>急診</a:t>
                      </a:r>
                      <a:endParaRPr lang="zh-TW" altLang="en-US" sz="2000" dirty="0">
                        <a:latin typeface="標楷體" pitchFamily="65" charset="-120"/>
                        <a:ea typeface="標楷體" pitchFamily="65" charset="-120"/>
                      </a:endParaRPr>
                    </a:p>
                  </a:txBody>
                  <a:tcPr/>
                </a:tc>
                <a:tc>
                  <a:txBody>
                    <a:bodyPr/>
                    <a:lstStyle/>
                    <a:p>
                      <a:pPr algn="ctr"/>
                      <a:r>
                        <a:rPr lang="en-US" altLang="zh-TW" sz="2000" dirty="0" smtClean="0">
                          <a:latin typeface="標楷體" pitchFamily="65" charset="-120"/>
                          <a:ea typeface="標楷體" pitchFamily="65" charset="-120"/>
                        </a:rPr>
                        <a:t>1</a:t>
                      </a:r>
                      <a:endParaRPr lang="zh-TW" altLang="en-US" sz="2000" dirty="0">
                        <a:latin typeface="標楷體" pitchFamily="65" charset="-120"/>
                        <a:ea typeface="標楷體" pitchFamily="65" charset="-120"/>
                      </a:endParaRPr>
                    </a:p>
                  </a:txBody>
                  <a:tcPr/>
                </a:tc>
              </a:tr>
              <a:tr h="611984">
                <a:tc>
                  <a:txBody>
                    <a:bodyPr/>
                    <a:lstStyle/>
                    <a:p>
                      <a:pPr algn="ctr"/>
                      <a:r>
                        <a:rPr lang="zh-TW" altLang="en-US" sz="2000" dirty="0" smtClean="0">
                          <a:latin typeface="標楷體" pitchFamily="65" charset="-120"/>
                          <a:ea typeface="標楷體" pitchFamily="65" charset="-120"/>
                        </a:rPr>
                        <a:t>婦產科</a:t>
                      </a:r>
                      <a:endParaRPr lang="zh-TW" altLang="en-US" sz="2000" dirty="0">
                        <a:latin typeface="標楷體" pitchFamily="65" charset="-120"/>
                        <a:ea typeface="標楷體" pitchFamily="65" charset="-120"/>
                      </a:endParaRPr>
                    </a:p>
                  </a:txBody>
                  <a:tcPr/>
                </a:tc>
                <a:tc>
                  <a:txBody>
                    <a:bodyPr/>
                    <a:lstStyle/>
                    <a:p>
                      <a:pPr algn="ctr"/>
                      <a:r>
                        <a:rPr lang="en-US" altLang="zh-TW" sz="2000" dirty="0" smtClean="0">
                          <a:latin typeface="標楷體" pitchFamily="65" charset="-120"/>
                          <a:ea typeface="標楷體" pitchFamily="65" charset="-120"/>
                        </a:rPr>
                        <a:t>1</a:t>
                      </a:r>
                      <a:endParaRPr lang="zh-TW" altLang="en-US" sz="2000" dirty="0">
                        <a:latin typeface="標楷體" pitchFamily="65" charset="-120"/>
                        <a:ea typeface="標楷體" pitchFamily="65" charset="-120"/>
                      </a:endParaRPr>
                    </a:p>
                  </a:txBody>
                  <a:tcPr/>
                </a:tc>
                <a:tc>
                  <a:txBody>
                    <a:bodyPr/>
                    <a:lstStyle/>
                    <a:p>
                      <a:pPr algn="ctr"/>
                      <a:r>
                        <a:rPr lang="zh-TW" altLang="en-US" sz="2000" dirty="0" smtClean="0">
                          <a:latin typeface="標楷體" pitchFamily="65" charset="-120"/>
                          <a:ea typeface="標楷體" pitchFamily="65" charset="-120"/>
                        </a:rPr>
                        <a:t>胸腔外科</a:t>
                      </a:r>
                      <a:endParaRPr lang="zh-TW" altLang="en-US" sz="2000" dirty="0">
                        <a:latin typeface="標楷體" pitchFamily="65" charset="-120"/>
                        <a:ea typeface="標楷體" pitchFamily="65" charset="-120"/>
                      </a:endParaRPr>
                    </a:p>
                  </a:txBody>
                  <a:tcPr/>
                </a:tc>
                <a:tc>
                  <a:txBody>
                    <a:bodyPr/>
                    <a:lstStyle/>
                    <a:p>
                      <a:pPr algn="ctr"/>
                      <a:endParaRPr lang="zh-TW" altLang="en-US" sz="2000">
                        <a:latin typeface="標楷體" pitchFamily="65" charset="-120"/>
                        <a:ea typeface="標楷體" pitchFamily="65" charset="-120"/>
                      </a:endParaRPr>
                    </a:p>
                  </a:txBody>
                  <a:tcPr/>
                </a:tc>
                <a:tc>
                  <a:txBody>
                    <a:bodyPr/>
                    <a:lstStyle/>
                    <a:p>
                      <a:pPr algn="ctr"/>
                      <a:r>
                        <a:rPr lang="zh-TW" altLang="en-US" sz="2000" dirty="0" smtClean="0">
                          <a:latin typeface="標楷體" pitchFamily="65" charset="-120"/>
                          <a:ea typeface="標楷體" pitchFamily="65" charset="-120"/>
                        </a:rPr>
                        <a:t>泌尿科</a:t>
                      </a:r>
                      <a:endParaRPr lang="zh-TW" altLang="en-US" sz="2000" dirty="0">
                        <a:latin typeface="標楷體" pitchFamily="65" charset="-120"/>
                        <a:ea typeface="標楷體" pitchFamily="65" charset="-120"/>
                      </a:endParaRPr>
                    </a:p>
                  </a:txBody>
                  <a:tcPr/>
                </a:tc>
                <a:tc>
                  <a:txBody>
                    <a:bodyPr/>
                    <a:lstStyle/>
                    <a:p>
                      <a:pPr algn="ctr"/>
                      <a:endParaRPr lang="zh-TW" altLang="en-US" sz="2000" dirty="0">
                        <a:latin typeface="標楷體" pitchFamily="65" charset="-120"/>
                        <a:ea typeface="標楷體" pitchFamily="65" charset="-120"/>
                      </a:endParaRPr>
                    </a:p>
                  </a:txBody>
                  <a:tcPr/>
                </a:tc>
              </a:tr>
              <a:tr h="611984">
                <a:tc>
                  <a:txBody>
                    <a:bodyPr/>
                    <a:lstStyle/>
                    <a:p>
                      <a:pPr algn="ctr"/>
                      <a:r>
                        <a:rPr lang="zh-TW" altLang="en-US" sz="2000" dirty="0" smtClean="0">
                          <a:latin typeface="標楷體" pitchFamily="65" charset="-120"/>
                          <a:ea typeface="標楷體" pitchFamily="65" charset="-120"/>
                        </a:rPr>
                        <a:t>小兒科</a:t>
                      </a:r>
                      <a:endParaRPr lang="zh-TW" altLang="en-US" sz="2000" dirty="0">
                        <a:latin typeface="標楷體" pitchFamily="65" charset="-120"/>
                        <a:ea typeface="標楷體" pitchFamily="65" charset="-120"/>
                      </a:endParaRPr>
                    </a:p>
                  </a:txBody>
                  <a:tcPr/>
                </a:tc>
                <a:tc>
                  <a:txBody>
                    <a:bodyPr/>
                    <a:lstStyle/>
                    <a:p>
                      <a:pPr algn="ctr"/>
                      <a:endParaRPr lang="zh-TW" altLang="en-US" sz="2000">
                        <a:latin typeface="標楷體" pitchFamily="65" charset="-120"/>
                        <a:ea typeface="標楷體" pitchFamily="65" charset="-120"/>
                      </a:endParaRPr>
                    </a:p>
                  </a:txBody>
                  <a:tcPr/>
                </a:tc>
                <a:tc>
                  <a:txBody>
                    <a:bodyPr/>
                    <a:lstStyle/>
                    <a:p>
                      <a:pPr algn="ctr"/>
                      <a:r>
                        <a:rPr lang="zh-TW" altLang="en-US" sz="2000" dirty="0" smtClean="0">
                          <a:latin typeface="標楷體" pitchFamily="65" charset="-120"/>
                          <a:ea typeface="標楷體" pitchFamily="65" charset="-120"/>
                        </a:rPr>
                        <a:t>心臟外科</a:t>
                      </a:r>
                      <a:endParaRPr lang="zh-TW" altLang="en-US" sz="2000" dirty="0">
                        <a:latin typeface="標楷體" pitchFamily="65" charset="-120"/>
                        <a:ea typeface="標楷體" pitchFamily="65" charset="-120"/>
                      </a:endParaRPr>
                    </a:p>
                  </a:txBody>
                  <a:tcPr/>
                </a:tc>
                <a:tc>
                  <a:txBody>
                    <a:bodyPr/>
                    <a:lstStyle/>
                    <a:p>
                      <a:pPr algn="ctr"/>
                      <a:endParaRPr lang="zh-TW" altLang="en-US" sz="2000">
                        <a:latin typeface="標楷體" pitchFamily="65" charset="-120"/>
                        <a:ea typeface="標楷體" pitchFamily="65" charset="-120"/>
                      </a:endParaRPr>
                    </a:p>
                  </a:txBody>
                  <a:tcPr/>
                </a:tc>
                <a:tc>
                  <a:txBody>
                    <a:bodyPr/>
                    <a:lstStyle/>
                    <a:p>
                      <a:pPr algn="ctr"/>
                      <a:r>
                        <a:rPr lang="zh-TW" altLang="en-US" sz="2000" dirty="0" smtClean="0">
                          <a:latin typeface="標楷體" pitchFamily="65" charset="-120"/>
                          <a:ea typeface="標楷體" pitchFamily="65" charset="-120"/>
                        </a:rPr>
                        <a:t>心臟內科</a:t>
                      </a:r>
                      <a:endParaRPr lang="zh-TW" altLang="en-US" sz="2000" dirty="0">
                        <a:latin typeface="標楷體" pitchFamily="65" charset="-120"/>
                        <a:ea typeface="標楷體" pitchFamily="65" charset="-120"/>
                      </a:endParaRPr>
                    </a:p>
                  </a:txBody>
                  <a:tcPr/>
                </a:tc>
                <a:tc>
                  <a:txBody>
                    <a:bodyPr/>
                    <a:lstStyle/>
                    <a:p>
                      <a:pPr algn="ctr"/>
                      <a:endParaRPr lang="zh-TW" altLang="en-US" sz="2000" dirty="0">
                        <a:latin typeface="標楷體" pitchFamily="65" charset="-120"/>
                        <a:ea typeface="標楷體" pitchFamily="65" charset="-120"/>
                      </a:endParaRPr>
                    </a:p>
                  </a:txBody>
                  <a:tcPr/>
                </a:tc>
              </a:tr>
              <a:tr h="611984">
                <a:tc>
                  <a:txBody>
                    <a:bodyPr/>
                    <a:lstStyle/>
                    <a:p>
                      <a:pPr algn="ctr"/>
                      <a:r>
                        <a:rPr lang="zh-TW" altLang="en-US" sz="2000" dirty="0" smtClean="0">
                          <a:latin typeface="標楷體" pitchFamily="65" charset="-120"/>
                          <a:ea typeface="標楷體" pitchFamily="65" charset="-120"/>
                        </a:rPr>
                        <a:t>耳鼻喉科</a:t>
                      </a:r>
                      <a:endParaRPr lang="zh-TW" altLang="en-US" sz="2000" dirty="0">
                        <a:latin typeface="標楷體" pitchFamily="65" charset="-120"/>
                        <a:ea typeface="標楷體" pitchFamily="65" charset="-120"/>
                      </a:endParaRPr>
                    </a:p>
                  </a:txBody>
                  <a:tcPr/>
                </a:tc>
                <a:tc>
                  <a:txBody>
                    <a:bodyPr/>
                    <a:lstStyle/>
                    <a:p>
                      <a:pPr algn="ctr"/>
                      <a:endParaRPr lang="zh-TW" altLang="en-US" sz="2000">
                        <a:latin typeface="標楷體" pitchFamily="65" charset="-120"/>
                        <a:ea typeface="標楷體" pitchFamily="65" charset="-120"/>
                      </a:endParaRPr>
                    </a:p>
                  </a:txBody>
                  <a:tcPr/>
                </a:tc>
                <a:tc>
                  <a:txBody>
                    <a:bodyPr/>
                    <a:lstStyle/>
                    <a:p>
                      <a:pPr algn="ctr"/>
                      <a:r>
                        <a:rPr lang="zh-TW" altLang="en-US" sz="2000" dirty="0" smtClean="0">
                          <a:latin typeface="標楷體" pitchFamily="65" charset="-120"/>
                          <a:ea typeface="標楷體" pitchFamily="65" charset="-120"/>
                        </a:rPr>
                        <a:t>家醫科</a:t>
                      </a:r>
                      <a:endParaRPr lang="zh-TW" altLang="en-US" sz="2000" dirty="0">
                        <a:latin typeface="標楷體" pitchFamily="65" charset="-120"/>
                        <a:ea typeface="標楷體" pitchFamily="65" charset="-120"/>
                      </a:endParaRPr>
                    </a:p>
                  </a:txBody>
                  <a:tcPr/>
                </a:tc>
                <a:tc>
                  <a:txBody>
                    <a:bodyPr/>
                    <a:lstStyle/>
                    <a:p>
                      <a:pPr algn="ctr"/>
                      <a:endParaRPr lang="zh-TW" altLang="en-US" sz="2000">
                        <a:latin typeface="標楷體" pitchFamily="65" charset="-120"/>
                        <a:ea typeface="標楷體" pitchFamily="65" charset="-120"/>
                      </a:endParaRPr>
                    </a:p>
                  </a:txBody>
                  <a:tcPr/>
                </a:tc>
                <a:tc>
                  <a:txBody>
                    <a:bodyPr/>
                    <a:lstStyle/>
                    <a:p>
                      <a:pPr algn="ctr"/>
                      <a:r>
                        <a:rPr lang="zh-TW" altLang="en-US" sz="2000" dirty="0" smtClean="0">
                          <a:latin typeface="標楷體" pitchFamily="65" charset="-120"/>
                          <a:ea typeface="標楷體" pitchFamily="65" charset="-120"/>
                        </a:rPr>
                        <a:t>其他</a:t>
                      </a:r>
                      <a:endParaRPr lang="zh-TW" altLang="en-US" sz="2000" dirty="0">
                        <a:latin typeface="標楷體" pitchFamily="65" charset="-120"/>
                        <a:ea typeface="標楷體" pitchFamily="65" charset="-120"/>
                      </a:endParaRPr>
                    </a:p>
                  </a:txBody>
                  <a:tcPr/>
                </a:tc>
                <a:tc>
                  <a:txBody>
                    <a:bodyPr/>
                    <a:lstStyle/>
                    <a:p>
                      <a:pPr algn="ctr"/>
                      <a:r>
                        <a:rPr lang="en-US" altLang="zh-TW" sz="2000" dirty="0" smtClean="0">
                          <a:latin typeface="標楷體" pitchFamily="65" charset="-120"/>
                          <a:ea typeface="標楷體" pitchFamily="65" charset="-120"/>
                        </a:rPr>
                        <a:t>2</a:t>
                      </a:r>
                      <a:endParaRPr lang="zh-TW" altLang="en-US" sz="2000" dirty="0">
                        <a:latin typeface="標楷體" pitchFamily="65" charset="-120"/>
                        <a:ea typeface="標楷體" pitchFamily="65" charset="-120"/>
                      </a:endParaRPr>
                    </a:p>
                  </a:txBody>
                  <a:tcPr/>
                </a:tc>
              </a:tr>
              <a:tr h="611984">
                <a:tc>
                  <a:txBody>
                    <a:bodyPr/>
                    <a:lstStyle/>
                    <a:p>
                      <a:pPr algn="ctr"/>
                      <a:r>
                        <a:rPr lang="zh-TW" altLang="en-US" sz="2000" dirty="0" smtClean="0">
                          <a:latin typeface="標楷體" pitchFamily="65" charset="-120"/>
                          <a:ea typeface="標楷體" pitchFamily="65" charset="-120"/>
                        </a:rPr>
                        <a:t>皮膚科</a:t>
                      </a:r>
                      <a:endParaRPr lang="zh-TW" altLang="en-US" sz="2000" dirty="0">
                        <a:latin typeface="標楷體" pitchFamily="65" charset="-120"/>
                        <a:ea typeface="標楷體" pitchFamily="65" charset="-120"/>
                      </a:endParaRPr>
                    </a:p>
                  </a:txBody>
                  <a:tcPr/>
                </a:tc>
                <a:tc>
                  <a:txBody>
                    <a:bodyPr/>
                    <a:lstStyle/>
                    <a:p>
                      <a:pPr algn="ctr"/>
                      <a:r>
                        <a:rPr lang="en-US" altLang="zh-TW" sz="2000" dirty="0" smtClean="0">
                          <a:latin typeface="標楷體" pitchFamily="65" charset="-120"/>
                          <a:ea typeface="標楷體" pitchFamily="65" charset="-120"/>
                        </a:rPr>
                        <a:t>2</a:t>
                      </a:r>
                      <a:endParaRPr lang="zh-TW" altLang="en-US" sz="2000" dirty="0">
                        <a:latin typeface="標楷體" pitchFamily="65" charset="-120"/>
                        <a:ea typeface="標楷體" pitchFamily="65" charset="-120"/>
                      </a:endParaRPr>
                    </a:p>
                  </a:txBody>
                  <a:tcPr/>
                </a:tc>
                <a:tc>
                  <a:txBody>
                    <a:bodyPr/>
                    <a:lstStyle/>
                    <a:p>
                      <a:pPr algn="ctr"/>
                      <a:r>
                        <a:rPr lang="zh-TW" altLang="en-US" sz="2000" dirty="0" smtClean="0">
                          <a:latin typeface="標楷體" pitchFamily="65" charset="-120"/>
                          <a:ea typeface="標楷體" pitchFamily="65" charset="-120"/>
                        </a:rPr>
                        <a:t>神經外科</a:t>
                      </a:r>
                      <a:endParaRPr lang="zh-TW" altLang="en-US" sz="2000" dirty="0">
                        <a:latin typeface="標楷體" pitchFamily="65" charset="-120"/>
                        <a:ea typeface="標楷體" pitchFamily="65" charset="-120"/>
                      </a:endParaRPr>
                    </a:p>
                  </a:txBody>
                  <a:tcPr/>
                </a:tc>
                <a:tc>
                  <a:txBody>
                    <a:bodyPr/>
                    <a:lstStyle/>
                    <a:p>
                      <a:pPr algn="ctr"/>
                      <a:r>
                        <a:rPr lang="en-US" altLang="zh-TW" sz="2000" dirty="0" smtClean="0">
                          <a:latin typeface="標楷體" pitchFamily="65" charset="-120"/>
                          <a:ea typeface="標楷體" pitchFamily="65" charset="-120"/>
                        </a:rPr>
                        <a:t>1</a:t>
                      </a:r>
                      <a:endParaRPr lang="zh-TW" altLang="en-US" sz="2000" dirty="0">
                        <a:latin typeface="標楷體" pitchFamily="65" charset="-120"/>
                        <a:ea typeface="標楷體" pitchFamily="65" charset="-120"/>
                      </a:endParaRPr>
                    </a:p>
                  </a:txBody>
                  <a:tcPr/>
                </a:tc>
                <a:tc>
                  <a:txBody>
                    <a:bodyPr/>
                    <a:lstStyle/>
                    <a:p>
                      <a:pPr algn="ctr"/>
                      <a:endParaRPr lang="zh-TW" altLang="en-US" sz="2000">
                        <a:latin typeface="標楷體" pitchFamily="65" charset="-120"/>
                        <a:ea typeface="標楷體" pitchFamily="65" charset="-120"/>
                      </a:endParaRPr>
                    </a:p>
                  </a:txBody>
                  <a:tcPr/>
                </a:tc>
                <a:tc>
                  <a:txBody>
                    <a:bodyPr/>
                    <a:lstStyle/>
                    <a:p>
                      <a:pPr algn="ctr"/>
                      <a:endParaRPr lang="zh-TW" altLang="en-US" sz="2000" dirty="0">
                        <a:latin typeface="標楷體" pitchFamily="65" charset="-120"/>
                        <a:ea typeface="標楷體" pitchFamily="65" charset="-120"/>
                      </a:endParaRPr>
                    </a:p>
                  </a:txBody>
                  <a:tcPr/>
                </a:tc>
              </a:tr>
              <a:tr h="611984">
                <a:tc>
                  <a:txBody>
                    <a:bodyPr/>
                    <a:lstStyle/>
                    <a:p>
                      <a:pPr algn="ctr"/>
                      <a:r>
                        <a:rPr lang="zh-TW" altLang="en-US" sz="2000" dirty="0" smtClean="0">
                          <a:latin typeface="標楷體" pitchFamily="65" charset="-120"/>
                          <a:ea typeface="標楷體" pitchFamily="65" charset="-120"/>
                        </a:rPr>
                        <a:t>骨科</a:t>
                      </a:r>
                      <a:endParaRPr lang="zh-TW" altLang="en-US" sz="2000" dirty="0">
                        <a:latin typeface="標楷體" pitchFamily="65" charset="-120"/>
                        <a:ea typeface="標楷體" pitchFamily="65" charset="-120"/>
                      </a:endParaRPr>
                    </a:p>
                  </a:txBody>
                  <a:tcPr/>
                </a:tc>
                <a:tc>
                  <a:txBody>
                    <a:bodyPr/>
                    <a:lstStyle/>
                    <a:p>
                      <a:pPr algn="ctr"/>
                      <a:r>
                        <a:rPr lang="en-US" altLang="zh-TW" sz="2000" dirty="0" smtClean="0">
                          <a:latin typeface="標楷體" pitchFamily="65" charset="-120"/>
                          <a:ea typeface="標楷體" pitchFamily="65" charset="-120"/>
                        </a:rPr>
                        <a:t>1</a:t>
                      </a:r>
                      <a:endParaRPr lang="zh-TW" altLang="en-US" sz="2000" dirty="0">
                        <a:latin typeface="標楷體" pitchFamily="65" charset="-120"/>
                        <a:ea typeface="標楷體" pitchFamily="65" charset="-120"/>
                      </a:endParaRPr>
                    </a:p>
                  </a:txBody>
                  <a:tcPr/>
                </a:tc>
                <a:tc>
                  <a:txBody>
                    <a:bodyPr/>
                    <a:lstStyle/>
                    <a:p>
                      <a:pPr algn="ctr"/>
                      <a:r>
                        <a:rPr lang="zh-TW" altLang="en-US" sz="2000" dirty="0" smtClean="0">
                          <a:latin typeface="標楷體" pitchFamily="65" charset="-120"/>
                          <a:ea typeface="標楷體" pitchFamily="65" charset="-120"/>
                        </a:rPr>
                        <a:t>復健科</a:t>
                      </a:r>
                      <a:endParaRPr lang="zh-TW" altLang="en-US" sz="2000" dirty="0">
                        <a:latin typeface="標楷體" pitchFamily="65" charset="-120"/>
                        <a:ea typeface="標楷體" pitchFamily="65" charset="-120"/>
                      </a:endParaRPr>
                    </a:p>
                  </a:txBody>
                  <a:tcPr/>
                </a:tc>
                <a:tc>
                  <a:txBody>
                    <a:bodyPr/>
                    <a:lstStyle/>
                    <a:p>
                      <a:pPr algn="ctr"/>
                      <a:endParaRPr lang="zh-TW" altLang="en-US" sz="2000" dirty="0">
                        <a:latin typeface="標楷體" pitchFamily="65" charset="-120"/>
                        <a:ea typeface="標楷體" pitchFamily="65" charset="-120"/>
                      </a:endParaRPr>
                    </a:p>
                  </a:txBody>
                  <a:tcPr/>
                </a:tc>
                <a:tc>
                  <a:txBody>
                    <a:bodyPr/>
                    <a:lstStyle/>
                    <a:p>
                      <a:pPr algn="ctr"/>
                      <a:r>
                        <a:rPr lang="zh-TW" altLang="en-US" sz="2000" dirty="0" smtClean="0">
                          <a:latin typeface="標楷體" pitchFamily="65" charset="-120"/>
                          <a:ea typeface="標楷體" pitchFamily="65" charset="-120"/>
                        </a:rPr>
                        <a:t>合計</a:t>
                      </a:r>
                      <a:endParaRPr lang="zh-TW" altLang="en-US" sz="2000" dirty="0">
                        <a:latin typeface="標楷體" pitchFamily="65" charset="-120"/>
                        <a:ea typeface="標楷體" pitchFamily="65" charset="-120"/>
                      </a:endParaRPr>
                    </a:p>
                  </a:txBody>
                  <a:tcPr/>
                </a:tc>
                <a:tc>
                  <a:txBody>
                    <a:bodyPr/>
                    <a:lstStyle/>
                    <a:p>
                      <a:pPr algn="ctr"/>
                      <a:r>
                        <a:rPr lang="en-US" altLang="zh-TW" sz="2000" dirty="0" smtClean="0">
                          <a:latin typeface="標楷體" pitchFamily="65" charset="-120"/>
                          <a:ea typeface="標楷體" pitchFamily="65" charset="-120"/>
                        </a:rPr>
                        <a:t>10</a:t>
                      </a:r>
                      <a:r>
                        <a:rPr lang="zh-TW" altLang="en-US" sz="2000" dirty="0" smtClean="0">
                          <a:latin typeface="標楷體" pitchFamily="65" charset="-120"/>
                          <a:ea typeface="標楷體" pitchFamily="65" charset="-120"/>
                        </a:rPr>
                        <a:t>件</a:t>
                      </a:r>
                      <a:endParaRPr lang="zh-TW" altLang="en-US" sz="2000" dirty="0">
                        <a:latin typeface="標楷體" pitchFamily="65" charset="-120"/>
                        <a:ea typeface="標楷體" pitchFamily="65" charset="-120"/>
                      </a:endParaRPr>
                    </a:p>
                  </a:txBody>
                  <a:tcPr/>
                </a:tc>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4800" dirty="0" smtClean="0">
                <a:ea typeface="中國龍粗魏碑" pitchFamily="49" charset="-120"/>
              </a:rPr>
              <a:t>大綱</a:t>
            </a:r>
            <a:endParaRPr lang="zh-TW" altLang="en-US" sz="4800" dirty="0">
              <a:ea typeface="中國龍粗魏碑" pitchFamily="49" charset="-120"/>
            </a:endParaRPr>
          </a:p>
        </p:txBody>
      </p:sp>
      <p:sp>
        <p:nvSpPr>
          <p:cNvPr id="3" name="內容版面配置區 2"/>
          <p:cNvSpPr>
            <a:spLocks noGrp="1"/>
          </p:cNvSpPr>
          <p:nvPr>
            <p:ph idx="1"/>
          </p:nvPr>
        </p:nvSpPr>
        <p:spPr/>
        <p:txBody>
          <a:bodyPr/>
          <a:lstStyle/>
          <a:p>
            <a:r>
              <a:rPr lang="zh-TW" altLang="en-US" dirty="0" smtClean="0">
                <a:latin typeface="標楷體" pitchFamily="65" charset="-120"/>
                <a:ea typeface="標楷體" pitchFamily="65" charset="-120"/>
              </a:rPr>
              <a:t>醫療糾紛之概況 </a:t>
            </a:r>
            <a:endParaRPr lang="en-US" altLang="zh-TW" dirty="0" smtClean="0">
              <a:latin typeface="標楷體" pitchFamily="65" charset="-120"/>
              <a:ea typeface="標楷體" pitchFamily="65" charset="-120"/>
            </a:endParaRPr>
          </a:p>
          <a:p>
            <a:r>
              <a:rPr lang="zh-TW" altLang="en-US" dirty="0" smtClean="0">
                <a:latin typeface="標楷體" pitchFamily="65" charset="-120"/>
                <a:ea typeface="標楷體" pitchFamily="65" charset="-120"/>
              </a:rPr>
              <a:t>醫療糾紛之定義</a:t>
            </a:r>
            <a:endParaRPr lang="en-US" altLang="zh-TW" dirty="0" smtClean="0">
              <a:latin typeface="標楷體" pitchFamily="65" charset="-120"/>
              <a:ea typeface="標楷體" pitchFamily="65" charset="-120"/>
            </a:endParaRPr>
          </a:p>
          <a:p>
            <a:r>
              <a:rPr lang="zh-TW" altLang="en-US" dirty="0" smtClean="0">
                <a:latin typeface="標楷體" pitchFamily="65" charset="-120"/>
                <a:ea typeface="標楷體" pitchFamily="65" charset="-120"/>
              </a:rPr>
              <a:t>醫療糾紛之解決方式</a:t>
            </a:r>
            <a:endParaRPr lang="en-US" altLang="zh-TW" dirty="0" smtClean="0">
              <a:latin typeface="標楷體" pitchFamily="65" charset="-120"/>
              <a:ea typeface="標楷體" pitchFamily="65" charset="-120"/>
            </a:endParaRPr>
          </a:p>
          <a:p>
            <a:r>
              <a:rPr lang="zh-TW" altLang="en-US" dirty="0" smtClean="0">
                <a:latin typeface="標楷體" pitchFamily="65" charset="-120"/>
                <a:ea typeface="標楷體" pitchFamily="65" charset="-120"/>
              </a:rPr>
              <a:t>台中市醫師公會醫療糾紛調解及互助金概況</a:t>
            </a:r>
            <a:endParaRPr lang="en-US" altLang="zh-TW" dirty="0" smtClean="0">
              <a:latin typeface="標楷體" pitchFamily="65" charset="-120"/>
              <a:ea typeface="標楷體" pitchFamily="65" charset="-120"/>
            </a:endParaRPr>
          </a:p>
          <a:p>
            <a:r>
              <a:rPr lang="zh-TW" altLang="en-US" dirty="0" smtClean="0">
                <a:latin typeface="標楷體" pitchFamily="65" charset="-120"/>
                <a:ea typeface="標楷體" pitchFamily="65" charset="-120"/>
              </a:rPr>
              <a:t>台中市政府衛生局醫糾調處及關懷小組概況</a:t>
            </a:r>
            <a:endParaRPr lang="en-US" altLang="zh-TW" dirty="0" smtClean="0">
              <a:latin typeface="標楷體" pitchFamily="65" charset="-120"/>
              <a:ea typeface="標楷體" pitchFamily="65" charset="-120"/>
            </a:endParaRPr>
          </a:p>
          <a:p>
            <a:r>
              <a:rPr lang="zh-TW" altLang="en-US" dirty="0" smtClean="0">
                <a:latin typeface="標楷體" pitchFamily="65" charset="-120"/>
                <a:ea typeface="標楷體" pitchFamily="65" charset="-120"/>
              </a:rPr>
              <a:t>台中地院醫糾訴訟前調解諮詢鑑定試辦計畫 </a:t>
            </a:r>
            <a:endParaRPr lang="en-US" altLang="zh-TW" dirty="0" smtClean="0">
              <a:latin typeface="標楷體" pitchFamily="65" charset="-120"/>
              <a:ea typeface="標楷體" pitchFamily="65" charset="-120"/>
            </a:endParaRPr>
          </a:p>
          <a:p>
            <a:r>
              <a:rPr lang="zh-TW" altLang="en-US" dirty="0" smtClean="0">
                <a:latin typeface="標楷體" pitchFamily="65" charset="-120"/>
                <a:ea typeface="標楷體" pitchFamily="65" charset="-120"/>
              </a:rPr>
              <a:t>醫療糾紛調解經驗分享</a:t>
            </a:r>
            <a:endParaRPr lang="en-US" altLang="zh-TW" dirty="0" smtClean="0">
              <a:latin typeface="標楷體" pitchFamily="65" charset="-120"/>
              <a:ea typeface="標楷體" pitchFamily="65" charset="-120"/>
            </a:endParaRPr>
          </a:p>
          <a:p>
            <a:r>
              <a:rPr lang="zh-TW" altLang="en-US" dirty="0" smtClean="0">
                <a:latin typeface="標楷體" pitchFamily="65" charset="-120"/>
                <a:ea typeface="標楷體" pitchFamily="65" charset="-120"/>
              </a:rPr>
              <a:t>結語與討論</a:t>
            </a:r>
            <a:endParaRPr lang="en-US" altLang="zh-TW" dirty="0" smtClean="0">
              <a:latin typeface="標楷體" pitchFamily="65" charset="-120"/>
              <a:ea typeface="標楷體" pitchFamily="65" charset="-120"/>
            </a:endParaRPr>
          </a:p>
          <a:p>
            <a:endParaRPr lang="en-US" altLang="zh-TW" dirty="0" smtClean="0"/>
          </a:p>
          <a:p>
            <a:endParaRPr lang="zh-TW" alt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320040"/>
            <a:ext cx="7239000" cy="804704"/>
          </a:xfrm>
        </p:spPr>
        <p:txBody>
          <a:bodyPr/>
          <a:lstStyle/>
          <a:p>
            <a:r>
              <a:rPr lang="zh-TW" altLang="en-US" dirty="0" smtClean="0">
                <a:ea typeface="中國龍粗魏碑" pitchFamily="49" charset="-120"/>
              </a:rPr>
              <a:t>臺中市醫師公會調解概況</a:t>
            </a:r>
            <a:r>
              <a:rPr lang="en-US" altLang="zh-TW" dirty="0" smtClean="0">
                <a:ea typeface="中國龍粗魏碑" pitchFamily="49" charset="-120"/>
              </a:rPr>
              <a:t>101</a:t>
            </a:r>
            <a:r>
              <a:rPr lang="zh-TW" altLang="en-US" dirty="0" smtClean="0">
                <a:ea typeface="中國龍粗魏碑" pitchFamily="49" charset="-120"/>
              </a:rPr>
              <a:t>年度</a:t>
            </a:r>
            <a:endParaRPr lang="zh-TW" altLang="en-US" dirty="0"/>
          </a:p>
        </p:txBody>
      </p:sp>
      <p:sp>
        <p:nvSpPr>
          <p:cNvPr id="3" name="內容版面配置區 2"/>
          <p:cNvSpPr>
            <a:spLocks noGrp="1"/>
          </p:cNvSpPr>
          <p:nvPr>
            <p:ph idx="1"/>
          </p:nvPr>
        </p:nvSpPr>
        <p:spPr>
          <a:xfrm>
            <a:off x="457200" y="1340768"/>
            <a:ext cx="7239000" cy="5114968"/>
          </a:xfrm>
        </p:spPr>
        <p:txBody>
          <a:bodyPr/>
          <a:lstStyle/>
          <a:p>
            <a:pPr lvl="0"/>
            <a:r>
              <a:rPr lang="zh-TW" altLang="zh-TW" sz="2800" b="1" dirty="0" smtClean="0">
                <a:latin typeface="標楷體" pitchFamily="65" charset="-120"/>
                <a:ea typeface="標楷體" pitchFamily="65" charset="-120"/>
              </a:rPr>
              <a:t>調解件數共計</a:t>
            </a:r>
            <a:r>
              <a:rPr lang="en-US" altLang="zh-TW" sz="2800" b="1" dirty="0" smtClean="0">
                <a:latin typeface="標楷體" pitchFamily="65" charset="-120"/>
                <a:ea typeface="標楷體" pitchFamily="65" charset="-120"/>
              </a:rPr>
              <a:t>22</a:t>
            </a:r>
            <a:r>
              <a:rPr lang="zh-TW" altLang="zh-TW" sz="2800" b="1" dirty="0" smtClean="0">
                <a:latin typeface="標楷體" pitchFamily="65" charset="-120"/>
                <a:ea typeface="標楷體" pitchFamily="65" charset="-120"/>
              </a:rPr>
              <a:t>件：</a:t>
            </a:r>
            <a:endParaRPr lang="zh-TW" altLang="zh-TW" sz="2400" b="1" dirty="0" smtClean="0">
              <a:latin typeface="標楷體" pitchFamily="65" charset="-120"/>
              <a:ea typeface="標楷體" pitchFamily="65" charset="-120"/>
            </a:endParaRPr>
          </a:p>
          <a:p>
            <a:pPr lvl="1"/>
            <a:r>
              <a:rPr lang="en-US" altLang="zh-TW" sz="2400" b="1" dirty="0" smtClean="0">
                <a:latin typeface="標楷體" pitchFamily="65" charset="-120"/>
                <a:ea typeface="標楷體" pitchFamily="65" charset="-120"/>
              </a:rPr>
              <a:t>9</a:t>
            </a:r>
            <a:r>
              <a:rPr lang="zh-TW" altLang="zh-TW" sz="2400" b="1" dirty="0" smtClean="0">
                <a:latin typeface="標楷體" pitchFamily="65" charset="-120"/>
                <a:ea typeface="標楷體" pitchFamily="65" charset="-120"/>
              </a:rPr>
              <a:t>件調解成立</a:t>
            </a:r>
            <a:r>
              <a:rPr lang="en-US" altLang="zh-TW" sz="2400" b="1" dirty="0" smtClean="0">
                <a:latin typeface="標楷體" pitchFamily="65" charset="-120"/>
                <a:ea typeface="標楷體" pitchFamily="65" charset="-120"/>
              </a:rPr>
              <a:t>(41%)</a:t>
            </a:r>
            <a:endParaRPr lang="zh-TW" altLang="zh-TW" sz="2000" b="1" dirty="0" smtClean="0">
              <a:latin typeface="標楷體" pitchFamily="65" charset="-120"/>
              <a:ea typeface="標楷體" pitchFamily="65" charset="-120"/>
            </a:endParaRPr>
          </a:p>
          <a:p>
            <a:pPr lvl="1"/>
            <a:r>
              <a:rPr lang="en-US" altLang="zh-TW" sz="2400" b="1" dirty="0" smtClean="0">
                <a:latin typeface="標楷體" pitchFamily="65" charset="-120"/>
                <a:ea typeface="標楷體" pitchFamily="65" charset="-120"/>
              </a:rPr>
              <a:t>12</a:t>
            </a:r>
            <a:r>
              <a:rPr lang="zh-TW" altLang="zh-TW" sz="2400" b="1" dirty="0" smtClean="0">
                <a:latin typeface="標楷體" pitchFamily="65" charset="-120"/>
                <a:ea typeface="標楷體" pitchFamily="65" charset="-120"/>
              </a:rPr>
              <a:t>件調解不成立</a:t>
            </a:r>
            <a:r>
              <a:rPr lang="en-US" altLang="zh-TW" sz="2400" b="1" dirty="0" smtClean="0">
                <a:latin typeface="標楷體" pitchFamily="65" charset="-120"/>
                <a:ea typeface="標楷體" pitchFamily="65" charset="-120"/>
              </a:rPr>
              <a:t>(55%)</a:t>
            </a:r>
            <a:endParaRPr lang="zh-TW" altLang="zh-TW" sz="2000" b="1" dirty="0" smtClean="0">
              <a:latin typeface="標楷體" pitchFamily="65" charset="-120"/>
              <a:ea typeface="標楷體" pitchFamily="65" charset="-120"/>
            </a:endParaRPr>
          </a:p>
          <a:p>
            <a:pPr lvl="1"/>
            <a:r>
              <a:rPr lang="en-US" altLang="zh-TW" sz="2400" b="1" dirty="0" smtClean="0">
                <a:latin typeface="標楷體" pitchFamily="65" charset="-120"/>
                <a:ea typeface="標楷體" pitchFamily="65" charset="-120"/>
              </a:rPr>
              <a:t>1</a:t>
            </a:r>
            <a:r>
              <a:rPr lang="zh-TW" altLang="zh-TW" sz="2400" b="1" dirty="0" smtClean="0">
                <a:latin typeface="標楷體" pitchFamily="65" charset="-120"/>
                <a:ea typeface="標楷體" pitchFamily="65" charset="-120"/>
              </a:rPr>
              <a:t>件撤案（</a:t>
            </a:r>
            <a:r>
              <a:rPr lang="en-US" altLang="zh-TW" sz="2400" b="1" dirty="0" smtClean="0">
                <a:latin typeface="標楷體" pitchFamily="65" charset="-120"/>
                <a:ea typeface="標楷體" pitchFamily="65" charset="-120"/>
              </a:rPr>
              <a:t>4%</a:t>
            </a:r>
            <a:r>
              <a:rPr lang="zh-TW" altLang="zh-TW" sz="2400" b="1" dirty="0" smtClean="0">
                <a:latin typeface="標楷體" pitchFamily="65" charset="-120"/>
                <a:ea typeface="標楷體" pitchFamily="65" charset="-120"/>
              </a:rPr>
              <a:t>）</a:t>
            </a:r>
            <a:endParaRPr lang="en-US" altLang="zh-TW" sz="2400" b="1" dirty="0" smtClean="0">
              <a:latin typeface="標楷體" pitchFamily="65" charset="-120"/>
              <a:ea typeface="標楷體" pitchFamily="65" charset="-120"/>
            </a:endParaRPr>
          </a:p>
          <a:p>
            <a:pPr lvl="1"/>
            <a:endParaRPr lang="zh-TW" altLang="zh-TW" sz="2000" b="1" dirty="0" smtClean="0">
              <a:latin typeface="標楷體" pitchFamily="65" charset="-120"/>
              <a:ea typeface="標楷體" pitchFamily="65" charset="-120"/>
            </a:endParaRPr>
          </a:p>
          <a:p>
            <a:pPr lvl="0"/>
            <a:r>
              <a:rPr lang="zh-TW" altLang="zh-TW" sz="2800" b="1" dirty="0" smtClean="0">
                <a:latin typeface="標楷體" pitchFamily="65" charset="-120"/>
                <a:ea typeface="標楷體" pitchFamily="65" charset="-120"/>
              </a:rPr>
              <a:t>醫療院所分級統計：</a:t>
            </a:r>
            <a:endParaRPr lang="zh-TW" altLang="zh-TW" sz="2400" b="1" dirty="0" smtClean="0">
              <a:latin typeface="標楷體" pitchFamily="65" charset="-120"/>
              <a:ea typeface="標楷體" pitchFamily="65" charset="-120"/>
            </a:endParaRPr>
          </a:p>
          <a:p>
            <a:pPr lvl="1"/>
            <a:r>
              <a:rPr lang="zh-TW" altLang="zh-TW" sz="2400" b="1" dirty="0" smtClean="0">
                <a:latin typeface="標楷體" pitchFamily="65" charset="-120"/>
                <a:ea typeface="標楷體" pitchFamily="65" charset="-120"/>
              </a:rPr>
              <a:t>醫學中心：</a:t>
            </a:r>
            <a:r>
              <a:rPr lang="en-US" altLang="zh-TW" sz="2400" b="1" dirty="0" smtClean="0">
                <a:latin typeface="標楷體" pitchFamily="65" charset="-120"/>
                <a:ea typeface="標楷體" pitchFamily="65" charset="-120"/>
              </a:rPr>
              <a:t>13</a:t>
            </a:r>
            <a:r>
              <a:rPr lang="zh-TW" altLang="zh-TW" sz="2400" b="1" dirty="0" smtClean="0">
                <a:latin typeface="標楷體" pitchFamily="65" charset="-120"/>
                <a:ea typeface="標楷體" pitchFamily="65" charset="-120"/>
              </a:rPr>
              <a:t>件</a:t>
            </a:r>
            <a:endParaRPr lang="zh-TW" altLang="zh-TW" sz="2000" b="1" dirty="0" smtClean="0">
              <a:latin typeface="標楷體" pitchFamily="65" charset="-120"/>
              <a:ea typeface="標楷體" pitchFamily="65" charset="-120"/>
            </a:endParaRPr>
          </a:p>
          <a:p>
            <a:pPr lvl="1"/>
            <a:r>
              <a:rPr lang="zh-TW" altLang="zh-TW" sz="2400" b="1" dirty="0" smtClean="0">
                <a:latin typeface="標楷體" pitchFamily="65" charset="-120"/>
                <a:ea typeface="標楷體" pitchFamily="65" charset="-120"/>
              </a:rPr>
              <a:t>地區醫院、區域醫院：</a:t>
            </a:r>
            <a:r>
              <a:rPr lang="en-US" altLang="zh-TW" sz="2400" b="1" dirty="0" smtClean="0">
                <a:latin typeface="標楷體" pitchFamily="65" charset="-120"/>
                <a:ea typeface="標楷體" pitchFamily="65" charset="-120"/>
              </a:rPr>
              <a:t>6</a:t>
            </a:r>
            <a:r>
              <a:rPr lang="zh-TW" altLang="zh-TW" sz="2400" b="1" dirty="0" smtClean="0">
                <a:latin typeface="標楷體" pitchFamily="65" charset="-120"/>
                <a:ea typeface="標楷體" pitchFamily="65" charset="-120"/>
              </a:rPr>
              <a:t>件</a:t>
            </a:r>
            <a:endParaRPr lang="zh-TW" altLang="zh-TW" sz="2000" b="1" dirty="0" smtClean="0">
              <a:latin typeface="標楷體" pitchFamily="65" charset="-120"/>
              <a:ea typeface="標楷體" pitchFamily="65" charset="-120"/>
            </a:endParaRPr>
          </a:p>
          <a:p>
            <a:pPr lvl="1"/>
            <a:r>
              <a:rPr lang="zh-TW" altLang="zh-TW" sz="2400" b="1" dirty="0" smtClean="0">
                <a:latin typeface="標楷體" pitchFamily="65" charset="-120"/>
                <a:ea typeface="標楷體" pitchFamily="65" charset="-120"/>
              </a:rPr>
              <a:t>基層診所：</a:t>
            </a:r>
            <a:r>
              <a:rPr lang="en-US" altLang="zh-TW" sz="2400" b="1" dirty="0" smtClean="0">
                <a:latin typeface="標楷體" pitchFamily="65" charset="-120"/>
                <a:ea typeface="標楷體" pitchFamily="65" charset="-120"/>
              </a:rPr>
              <a:t>3</a:t>
            </a:r>
            <a:r>
              <a:rPr lang="zh-TW" altLang="zh-TW" sz="2400" b="1" dirty="0" smtClean="0">
                <a:latin typeface="標楷體" pitchFamily="65" charset="-120"/>
                <a:ea typeface="標楷體" pitchFamily="65" charset="-120"/>
              </a:rPr>
              <a:t>件</a:t>
            </a:r>
            <a:endParaRPr lang="zh-TW" altLang="zh-TW" sz="2000" b="1" dirty="0" smtClean="0">
              <a:latin typeface="標楷體" pitchFamily="65" charset="-120"/>
              <a:ea typeface="標楷體" pitchFamily="65" charset="-120"/>
            </a:endParaRPr>
          </a:p>
          <a:p>
            <a:endParaRPr lang="zh-TW" altLang="en-US" b="1" dirty="0">
              <a:latin typeface="標楷體" pitchFamily="65" charset="-120"/>
              <a:ea typeface="標楷體" pitchFamily="65" charset="-12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320040"/>
            <a:ext cx="7239000" cy="804704"/>
          </a:xfrm>
        </p:spPr>
        <p:txBody>
          <a:bodyPr/>
          <a:lstStyle/>
          <a:p>
            <a:r>
              <a:rPr lang="zh-TW" altLang="en-US" dirty="0" smtClean="0">
                <a:ea typeface="中國龍粗魏碑" pitchFamily="49" charset="-120"/>
              </a:rPr>
              <a:t>臺中市醫師公會調解概況</a:t>
            </a:r>
            <a:r>
              <a:rPr lang="en-US" altLang="zh-TW" dirty="0" smtClean="0">
                <a:ea typeface="中國龍粗魏碑" pitchFamily="49" charset="-120"/>
              </a:rPr>
              <a:t>101</a:t>
            </a:r>
            <a:r>
              <a:rPr lang="zh-TW" altLang="en-US" dirty="0" smtClean="0">
                <a:ea typeface="中國龍粗魏碑" pitchFamily="49" charset="-120"/>
              </a:rPr>
              <a:t>年度</a:t>
            </a:r>
            <a:endParaRPr lang="zh-TW" altLang="en-US" dirty="0"/>
          </a:p>
        </p:txBody>
      </p:sp>
      <p:graphicFrame>
        <p:nvGraphicFramePr>
          <p:cNvPr id="4" name="內容版面配置區 3"/>
          <p:cNvGraphicFramePr>
            <a:graphicFrameLocks noGrp="1"/>
          </p:cNvGraphicFramePr>
          <p:nvPr>
            <p:ph idx="1"/>
          </p:nvPr>
        </p:nvGraphicFramePr>
        <p:xfrm>
          <a:off x="457200" y="1341438"/>
          <a:ext cx="7239000" cy="4967880"/>
        </p:xfrm>
        <a:graphic>
          <a:graphicData uri="http://schemas.openxmlformats.org/drawingml/2006/table">
            <a:tbl>
              <a:tblPr firstRow="1" bandRow="1">
                <a:tableStyleId>{5C22544A-7EE6-4342-B048-85BDC9FD1C3A}</a:tableStyleId>
              </a:tblPr>
              <a:tblGrid>
                <a:gridCol w="1206500"/>
                <a:gridCol w="1206500"/>
                <a:gridCol w="1206500"/>
                <a:gridCol w="1206500"/>
                <a:gridCol w="1206500"/>
                <a:gridCol w="1206500"/>
              </a:tblGrid>
              <a:tr h="620985">
                <a:tc>
                  <a:txBody>
                    <a:bodyPr/>
                    <a:lstStyle/>
                    <a:p>
                      <a:endParaRPr lang="zh-TW" altLang="en-US" dirty="0"/>
                    </a:p>
                  </a:txBody>
                  <a:tcPr/>
                </a:tc>
                <a:tc>
                  <a:txBody>
                    <a:bodyPr/>
                    <a:lstStyle/>
                    <a:p>
                      <a:endParaRPr lang="zh-TW" altLang="en-US"/>
                    </a:p>
                  </a:txBody>
                  <a:tcPr/>
                </a:tc>
                <a:tc>
                  <a:txBody>
                    <a:bodyPr/>
                    <a:lstStyle/>
                    <a:p>
                      <a:endParaRPr lang="zh-TW" altLang="en-US"/>
                    </a:p>
                  </a:txBody>
                  <a:tcPr/>
                </a:tc>
                <a:tc>
                  <a:txBody>
                    <a:bodyPr/>
                    <a:lstStyle/>
                    <a:p>
                      <a:endParaRPr lang="zh-TW" altLang="en-US"/>
                    </a:p>
                  </a:txBody>
                  <a:tcPr/>
                </a:tc>
                <a:tc>
                  <a:txBody>
                    <a:bodyPr/>
                    <a:lstStyle/>
                    <a:p>
                      <a:endParaRPr lang="zh-TW" altLang="en-US"/>
                    </a:p>
                  </a:txBody>
                  <a:tcPr/>
                </a:tc>
                <a:tc>
                  <a:txBody>
                    <a:bodyPr/>
                    <a:lstStyle/>
                    <a:p>
                      <a:endParaRPr lang="zh-TW" altLang="en-US"/>
                    </a:p>
                  </a:txBody>
                  <a:tcPr/>
                </a:tc>
              </a:tr>
              <a:tr h="620985">
                <a:tc>
                  <a:txBody>
                    <a:bodyPr/>
                    <a:lstStyle/>
                    <a:p>
                      <a:endParaRPr lang="zh-TW" altLang="en-US"/>
                    </a:p>
                  </a:txBody>
                  <a:tcPr/>
                </a:tc>
                <a:tc>
                  <a:txBody>
                    <a:bodyPr/>
                    <a:lstStyle/>
                    <a:p>
                      <a:endParaRPr lang="zh-TW" altLang="en-US"/>
                    </a:p>
                  </a:txBody>
                  <a:tcPr/>
                </a:tc>
                <a:tc>
                  <a:txBody>
                    <a:bodyPr/>
                    <a:lstStyle/>
                    <a:p>
                      <a:endParaRPr lang="zh-TW" altLang="en-US"/>
                    </a:p>
                  </a:txBody>
                  <a:tcPr/>
                </a:tc>
                <a:tc>
                  <a:txBody>
                    <a:bodyPr/>
                    <a:lstStyle/>
                    <a:p>
                      <a:endParaRPr lang="zh-TW" altLang="en-US"/>
                    </a:p>
                  </a:txBody>
                  <a:tcPr/>
                </a:tc>
                <a:tc>
                  <a:txBody>
                    <a:bodyPr/>
                    <a:lstStyle/>
                    <a:p>
                      <a:endParaRPr lang="zh-TW" altLang="en-US"/>
                    </a:p>
                  </a:txBody>
                  <a:tcPr/>
                </a:tc>
                <a:tc>
                  <a:txBody>
                    <a:bodyPr/>
                    <a:lstStyle/>
                    <a:p>
                      <a:endParaRPr lang="zh-TW" altLang="en-US"/>
                    </a:p>
                  </a:txBody>
                  <a:tcPr/>
                </a:tc>
              </a:tr>
              <a:tr h="620985">
                <a:tc>
                  <a:txBody>
                    <a:bodyPr/>
                    <a:lstStyle/>
                    <a:p>
                      <a:endParaRPr lang="zh-TW" altLang="en-US"/>
                    </a:p>
                  </a:txBody>
                  <a:tcPr/>
                </a:tc>
                <a:tc>
                  <a:txBody>
                    <a:bodyPr/>
                    <a:lstStyle/>
                    <a:p>
                      <a:endParaRPr lang="zh-TW" altLang="en-US"/>
                    </a:p>
                  </a:txBody>
                  <a:tcPr/>
                </a:tc>
                <a:tc>
                  <a:txBody>
                    <a:bodyPr/>
                    <a:lstStyle/>
                    <a:p>
                      <a:endParaRPr lang="zh-TW" altLang="en-US"/>
                    </a:p>
                  </a:txBody>
                  <a:tcPr/>
                </a:tc>
                <a:tc>
                  <a:txBody>
                    <a:bodyPr/>
                    <a:lstStyle/>
                    <a:p>
                      <a:endParaRPr lang="zh-TW" altLang="en-US"/>
                    </a:p>
                  </a:txBody>
                  <a:tcPr/>
                </a:tc>
                <a:tc>
                  <a:txBody>
                    <a:bodyPr/>
                    <a:lstStyle/>
                    <a:p>
                      <a:endParaRPr lang="zh-TW" altLang="en-US"/>
                    </a:p>
                  </a:txBody>
                  <a:tcPr/>
                </a:tc>
                <a:tc>
                  <a:txBody>
                    <a:bodyPr/>
                    <a:lstStyle/>
                    <a:p>
                      <a:endParaRPr lang="zh-TW" altLang="en-US"/>
                    </a:p>
                  </a:txBody>
                  <a:tcPr/>
                </a:tc>
              </a:tr>
              <a:tr h="620985">
                <a:tc>
                  <a:txBody>
                    <a:bodyPr/>
                    <a:lstStyle/>
                    <a:p>
                      <a:endParaRPr lang="zh-TW" altLang="en-US"/>
                    </a:p>
                  </a:txBody>
                  <a:tcPr/>
                </a:tc>
                <a:tc>
                  <a:txBody>
                    <a:bodyPr/>
                    <a:lstStyle/>
                    <a:p>
                      <a:endParaRPr lang="zh-TW" altLang="en-US"/>
                    </a:p>
                  </a:txBody>
                  <a:tcPr/>
                </a:tc>
                <a:tc>
                  <a:txBody>
                    <a:bodyPr/>
                    <a:lstStyle/>
                    <a:p>
                      <a:endParaRPr lang="zh-TW" altLang="en-US"/>
                    </a:p>
                  </a:txBody>
                  <a:tcPr/>
                </a:tc>
                <a:tc>
                  <a:txBody>
                    <a:bodyPr/>
                    <a:lstStyle/>
                    <a:p>
                      <a:endParaRPr lang="zh-TW" altLang="en-US"/>
                    </a:p>
                  </a:txBody>
                  <a:tcPr/>
                </a:tc>
                <a:tc>
                  <a:txBody>
                    <a:bodyPr/>
                    <a:lstStyle/>
                    <a:p>
                      <a:endParaRPr lang="zh-TW" altLang="en-US"/>
                    </a:p>
                  </a:txBody>
                  <a:tcPr/>
                </a:tc>
                <a:tc>
                  <a:txBody>
                    <a:bodyPr/>
                    <a:lstStyle/>
                    <a:p>
                      <a:endParaRPr lang="zh-TW" altLang="en-US"/>
                    </a:p>
                  </a:txBody>
                  <a:tcPr/>
                </a:tc>
              </a:tr>
              <a:tr h="620985">
                <a:tc>
                  <a:txBody>
                    <a:bodyPr/>
                    <a:lstStyle/>
                    <a:p>
                      <a:endParaRPr lang="zh-TW" altLang="en-US"/>
                    </a:p>
                  </a:txBody>
                  <a:tcPr/>
                </a:tc>
                <a:tc>
                  <a:txBody>
                    <a:bodyPr/>
                    <a:lstStyle/>
                    <a:p>
                      <a:endParaRPr lang="zh-TW" altLang="en-US"/>
                    </a:p>
                  </a:txBody>
                  <a:tcPr/>
                </a:tc>
                <a:tc>
                  <a:txBody>
                    <a:bodyPr/>
                    <a:lstStyle/>
                    <a:p>
                      <a:endParaRPr lang="zh-TW" altLang="en-US"/>
                    </a:p>
                  </a:txBody>
                  <a:tcPr/>
                </a:tc>
                <a:tc>
                  <a:txBody>
                    <a:bodyPr/>
                    <a:lstStyle/>
                    <a:p>
                      <a:endParaRPr lang="zh-TW" altLang="en-US"/>
                    </a:p>
                  </a:txBody>
                  <a:tcPr/>
                </a:tc>
                <a:tc>
                  <a:txBody>
                    <a:bodyPr/>
                    <a:lstStyle/>
                    <a:p>
                      <a:endParaRPr lang="zh-TW" altLang="en-US"/>
                    </a:p>
                  </a:txBody>
                  <a:tcPr/>
                </a:tc>
                <a:tc>
                  <a:txBody>
                    <a:bodyPr/>
                    <a:lstStyle/>
                    <a:p>
                      <a:endParaRPr lang="zh-TW" altLang="en-US"/>
                    </a:p>
                  </a:txBody>
                  <a:tcPr/>
                </a:tc>
              </a:tr>
              <a:tr h="620985">
                <a:tc>
                  <a:txBody>
                    <a:bodyPr/>
                    <a:lstStyle/>
                    <a:p>
                      <a:endParaRPr lang="zh-TW" altLang="en-US"/>
                    </a:p>
                  </a:txBody>
                  <a:tcPr/>
                </a:tc>
                <a:tc>
                  <a:txBody>
                    <a:bodyPr/>
                    <a:lstStyle/>
                    <a:p>
                      <a:endParaRPr lang="zh-TW" altLang="en-US"/>
                    </a:p>
                  </a:txBody>
                  <a:tcPr/>
                </a:tc>
                <a:tc>
                  <a:txBody>
                    <a:bodyPr/>
                    <a:lstStyle/>
                    <a:p>
                      <a:endParaRPr lang="zh-TW" altLang="en-US"/>
                    </a:p>
                  </a:txBody>
                  <a:tcPr/>
                </a:tc>
                <a:tc>
                  <a:txBody>
                    <a:bodyPr/>
                    <a:lstStyle/>
                    <a:p>
                      <a:endParaRPr lang="zh-TW" altLang="en-US"/>
                    </a:p>
                  </a:txBody>
                  <a:tcPr/>
                </a:tc>
                <a:tc>
                  <a:txBody>
                    <a:bodyPr/>
                    <a:lstStyle/>
                    <a:p>
                      <a:endParaRPr lang="zh-TW" altLang="en-US"/>
                    </a:p>
                  </a:txBody>
                  <a:tcPr/>
                </a:tc>
                <a:tc>
                  <a:txBody>
                    <a:bodyPr/>
                    <a:lstStyle/>
                    <a:p>
                      <a:endParaRPr lang="zh-TW" altLang="en-US"/>
                    </a:p>
                  </a:txBody>
                  <a:tcPr/>
                </a:tc>
              </a:tr>
              <a:tr h="620985">
                <a:tc>
                  <a:txBody>
                    <a:bodyPr/>
                    <a:lstStyle/>
                    <a:p>
                      <a:endParaRPr lang="zh-TW" altLang="en-US"/>
                    </a:p>
                  </a:txBody>
                  <a:tcPr/>
                </a:tc>
                <a:tc>
                  <a:txBody>
                    <a:bodyPr/>
                    <a:lstStyle/>
                    <a:p>
                      <a:endParaRPr lang="zh-TW" altLang="en-US"/>
                    </a:p>
                  </a:txBody>
                  <a:tcPr/>
                </a:tc>
                <a:tc>
                  <a:txBody>
                    <a:bodyPr/>
                    <a:lstStyle/>
                    <a:p>
                      <a:endParaRPr lang="zh-TW" altLang="en-US"/>
                    </a:p>
                  </a:txBody>
                  <a:tcPr/>
                </a:tc>
                <a:tc>
                  <a:txBody>
                    <a:bodyPr/>
                    <a:lstStyle/>
                    <a:p>
                      <a:endParaRPr lang="zh-TW" altLang="en-US"/>
                    </a:p>
                  </a:txBody>
                  <a:tcPr/>
                </a:tc>
                <a:tc>
                  <a:txBody>
                    <a:bodyPr/>
                    <a:lstStyle/>
                    <a:p>
                      <a:endParaRPr lang="zh-TW" altLang="en-US"/>
                    </a:p>
                  </a:txBody>
                  <a:tcPr/>
                </a:tc>
                <a:tc>
                  <a:txBody>
                    <a:bodyPr/>
                    <a:lstStyle/>
                    <a:p>
                      <a:endParaRPr lang="zh-TW" altLang="en-US"/>
                    </a:p>
                  </a:txBody>
                  <a:tcPr/>
                </a:tc>
              </a:tr>
              <a:tr h="620985">
                <a:tc>
                  <a:txBody>
                    <a:bodyPr/>
                    <a:lstStyle/>
                    <a:p>
                      <a:endParaRPr lang="zh-TW" altLang="en-US"/>
                    </a:p>
                  </a:txBody>
                  <a:tcPr/>
                </a:tc>
                <a:tc>
                  <a:txBody>
                    <a:bodyPr/>
                    <a:lstStyle/>
                    <a:p>
                      <a:endParaRPr lang="zh-TW" altLang="en-US"/>
                    </a:p>
                  </a:txBody>
                  <a:tcPr/>
                </a:tc>
                <a:tc>
                  <a:txBody>
                    <a:bodyPr/>
                    <a:lstStyle/>
                    <a:p>
                      <a:endParaRPr lang="zh-TW" altLang="en-US"/>
                    </a:p>
                  </a:txBody>
                  <a:tcPr/>
                </a:tc>
                <a:tc>
                  <a:txBody>
                    <a:bodyPr/>
                    <a:lstStyle/>
                    <a:p>
                      <a:endParaRPr lang="zh-TW" altLang="en-US"/>
                    </a:p>
                  </a:txBody>
                  <a:tcPr/>
                </a:tc>
                <a:tc>
                  <a:txBody>
                    <a:bodyPr/>
                    <a:lstStyle/>
                    <a:p>
                      <a:endParaRPr lang="zh-TW" altLang="en-US"/>
                    </a:p>
                  </a:txBody>
                  <a:tcPr/>
                </a:tc>
                <a:tc>
                  <a:txBody>
                    <a:bodyPr/>
                    <a:lstStyle/>
                    <a:p>
                      <a:endParaRPr lang="zh-TW" altLang="en-US" dirty="0"/>
                    </a:p>
                  </a:txBody>
                  <a:tcPr/>
                </a:tc>
              </a:tr>
            </a:tbl>
          </a:graphicData>
        </a:graphic>
      </p:graphicFrame>
      <p:graphicFrame>
        <p:nvGraphicFramePr>
          <p:cNvPr id="5" name="表格 4"/>
          <p:cNvGraphicFramePr>
            <a:graphicFrameLocks noGrp="1"/>
          </p:cNvGraphicFramePr>
          <p:nvPr/>
        </p:nvGraphicFramePr>
        <p:xfrm>
          <a:off x="467544" y="1340766"/>
          <a:ext cx="7381056" cy="5048944"/>
        </p:xfrm>
        <a:graphic>
          <a:graphicData uri="http://schemas.openxmlformats.org/drawingml/2006/table">
            <a:tbl>
              <a:tblPr firstRow="1" bandRow="1">
                <a:tableStyleId>{5C22544A-7EE6-4342-B048-85BDC9FD1C3A}</a:tableStyleId>
              </a:tblPr>
              <a:tblGrid>
                <a:gridCol w="1230176"/>
                <a:gridCol w="1230176"/>
                <a:gridCol w="1230176"/>
                <a:gridCol w="1230176"/>
                <a:gridCol w="1230176"/>
                <a:gridCol w="1230176"/>
              </a:tblGrid>
              <a:tr h="631118">
                <a:tc>
                  <a:txBody>
                    <a:bodyPr/>
                    <a:lstStyle/>
                    <a:p>
                      <a:pPr algn="ctr"/>
                      <a:r>
                        <a:rPr lang="zh-TW" altLang="en-US" dirty="0" smtClean="0">
                          <a:latin typeface="標楷體" pitchFamily="65" charset="-120"/>
                          <a:ea typeface="標楷體" pitchFamily="65" charset="-120"/>
                        </a:rPr>
                        <a:t>科別</a:t>
                      </a:r>
                      <a:endParaRPr lang="zh-TW" altLang="en-US" dirty="0">
                        <a:latin typeface="標楷體" pitchFamily="65" charset="-120"/>
                        <a:ea typeface="標楷體" pitchFamily="65" charset="-120"/>
                      </a:endParaRPr>
                    </a:p>
                  </a:txBody>
                  <a:tcPr/>
                </a:tc>
                <a:tc>
                  <a:txBody>
                    <a:bodyPr/>
                    <a:lstStyle/>
                    <a:p>
                      <a:pPr algn="ctr"/>
                      <a:r>
                        <a:rPr lang="zh-TW" altLang="en-US" dirty="0" smtClean="0">
                          <a:latin typeface="標楷體" pitchFamily="65" charset="-120"/>
                          <a:ea typeface="標楷體" pitchFamily="65" charset="-120"/>
                        </a:rPr>
                        <a:t>件數</a:t>
                      </a:r>
                      <a:endParaRPr lang="zh-TW" altLang="en-US" dirty="0">
                        <a:latin typeface="標楷體" pitchFamily="65" charset="-120"/>
                        <a:ea typeface="標楷體" pitchFamily="65" charset="-12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TW" altLang="en-US" dirty="0" smtClean="0">
                          <a:latin typeface="標楷體" pitchFamily="65" charset="-120"/>
                          <a:ea typeface="標楷體" pitchFamily="65" charset="-120"/>
                        </a:rPr>
                        <a:t>科別</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TW" altLang="en-US" dirty="0" smtClean="0">
                          <a:latin typeface="標楷體" pitchFamily="65" charset="-120"/>
                          <a:ea typeface="標楷體" pitchFamily="65" charset="-120"/>
                        </a:rPr>
                        <a:t>件數</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TW" altLang="en-US" dirty="0" smtClean="0">
                          <a:latin typeface="標楷體" pitchFamily="65" charset="-120"/>
                          <a:ea typeface="標楷體" pitchFamily="65" charset="-120"/>
                        </a:rPr>
                        <a:t>科別</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TW" altLang="en-US" dirty="0" smtClean="0">
                          <a:latin typeface="標楷體" pitchFamily="65" charset="-120"/>
                          <a:ea typeface="標楷體" pitchFamily="65" charset="-120"/>
                        </a:rPr>
                        <a:t>件數</a:t>
                      </a:r>
                    </a:p>
                  </a:txBody>
                  <a:tcPr/>
                </a:tc>
              </a:tr>
              <a:tr h="631118">
                <a:tc>
                  <a:txBody>
                    <a:bodyPr/>
                    <a:lstStyle/>
                    <a:p>
                      <a:pPr algn="ctr"/>
                      <a:r>
                        <a:rPr lang="zh-TW" altLang="en-US" sz="2000" dirty="0" smtClean="0">
                          <a:latin typeface="標楷體" pitchFamily="65" charset="-120"/>
                          <a:ea typeface="標楷體" pitchFamily="65" charset="-120"/>
                        </a:rPr>
                        <a:t>內科</a:t>
                      </a:r>
                      <a:endParaRPr lang="zh-TW" altLang="en-US" sz="2000" dirty="0">
                        <a:latin typeface="標楷體" pitchFamily="65" charset="-120"/>
                        <a:ea typeface="標楷體" pitchFamily="65" charset="-120"/>
                      </a:endParaRPr>
                    </a:p>
                  </a:txBody>
                  <a:tcPr/>
                </a:tc>
                <a:tc>
                  <a:txBody>
                    <a:bodyPr/>
                    <a:lstStyle/>
                    <a:p>
                      <a:pPr algn="ctr"/>
                      <a:r>
                        <a:rPr lang="en-US" altLang="zh-TW" sz="2000" dirty="0" smtClean="0">
                          <a:latin typeface="標楷體" pitchFamily="65" charset="-120"/>
                          <a:ea typeface="標楷體" pitchFamily="65" charset="-120"/>
                        </a:rPr>
                        <a:t>2</a:t>
                      </a:r>
                      <a:endParaRPr lang="zh-TW" altLang="en-US" sz="2000" dirty="0">
                        <a:latin typeface="標楷體" pitchFamily="65" charset="-120"/>
                        <a:ea typeface="標楷體" pitchFamily="65" charset="-120"/>
                      </a:endParaRPr>
                    </a:p>
                  </a:txBody>
                  <a:tcPr/>
                </a:tc>
                <a:tc>
                  <a:txBody>
                    <a:bodyPr/>
                    <a:lstStyle/>
                    <a:p>
                      <a:pPr algn="ctr"/>
                      <a:r>
                        <a:rPr lang="zh-TW" altLang="en-US" sz="2000" dirty="0" smtClean="0">
                          <a:latin typeface="標楷體" pitchFamily="65" charset="-120"/>
                          <a:ea typeface="標楷體" pitchFamily="65" charset="-120"/>
                        </a:rPr>
                        <a:t>整形外科</a:t>
                      </a:r>
                      <a:endParaRPr lang="zh-TW" altLang="en-US" sz="2000" dirty="0">
                        <a:latin typeface="標楷體" pitchFamily="65" charset="-120"/>
                        <a:ea typeface="標楷體" pitchFamily="65" charset="-120"/>
                      </a:endParaRPr>
                    </a:p>
                  </a:txBody>
                  <a:tcPr/>
                </a:tc>
                <a:tc>
                  <a:txBody>
                    <a:bodyPr/>
                    <a:lstStyle/>
                    <a:p>
                      <a:pPr algn="ctr"/>
                      <a:r>
                        <a:rPr lang="en-US" altLang="zh-TW" sz="2000" dirty="0" smtClean="0">
                          <a:latin typeface="標楷體" pitchFamily="65" charset="-120"/>
                          <a:ea typeface="標楷體" pitchFamily="65" charset="-120"/>
                        </a:rPr>
                        <a:t>1</a:t>
                      </a:r>
                      <a:endParaRPr lang="zh-TW" altLang="en-US" sz="2000" dirty="0">
                        <a:latin typeface="標楷體" pitchFamily="65" charset="-120"/>
                        <a:ea typeface="標楷體" pitchFamily="65" charset="-120"/>
                      </a:endParaRPr>
                    </a:p>
                  </a:txBody>
                  <a:tcPr/>
                </a:tc>
                <a:tc>
                  <a:txBody>
                    <a:bodyPr/>
                    <a:lstStyle/>
                    <a:p>
                      <a:pPr algn="ctr"/>
                      <a:r>
                        <a:rPr lang="zh-TW" altLang="en-US" sz="2000" dirty="0" smtClean="0">
                          <a:latin typeface="標楷體" pitchFamily="65" charset="-120"/>
                          <a:ea typeface="標楷體" pitchFamily="65" charset="-120"/>
                        </a:rPr>
                        <a:t>腎臟科</a:t>
                      </a:r>
                      <a:endParaRPr lang="zh-TW" altLang="en-US" sz="2000" dirty="0">
                        <a:latin typeface="標楷體" pitchFamily="65" charset="-120"/>
                        <a:ea typeface="標楷體" pitchFamily="65" charset="-120"/>
                      </a:endParaRPr>
                    </a:p>
                  </a:txBody>
                  <a:tcPr/>
                </a:tc>
                <a:tc>
                  <a:txBody>
                    <a:bodyPr/>
                    <a:lstStyle/>
                    <a:p>
                      <a:pPr algn="ctr"/>
                      <a:endParaRPr lang="zh-TW" altLang="en-US" sz="2000" dirty="0">
                        <a:latin typeface="標楷體" pitchFamily="65" charset="-120"/>
                        <a:ea typeface="標楷體" pitchFamily="65" charset="-120"/>
                      </a:endParaRPr>
                    </a:p>
                  </a:txBody>
                  <a:tcPr/>
                </a:tc>
              </a:tr>
              <a:tr h="631118">
                <a:tc>
                  <a:txBody>
                    <a:bodyPr/>
                    <a:lstStyle/>
                    <a:p>
                      <a:pPr algn="ctr"/>
                      <a:r>
                        <a:rPr lang="zh-TW" altLang="en-US" sz="2000" dirty="0" smtClean="0">
                          <a:latin typeface="標楷體" pitchFamily="65" charset="-120"/>
                          <a:ea typeface="標楷體" pitchFamily="65" charset="-120"/>
                        </a:rPr>
                        <a:t>外科</a:t>
                      </a:r>
                      <a:endParaRPr lang="zh-TW" altLang="en-US" sz="2000" dirty="0">
                        <a:latin typeface="標楷體" pitchFamily="65" charset="-120"/>
                        <a:ea typeface="標楷體" pitchFamily="65" charset="-120"/>
                      </a:endParaRPr>
                    </a:p>
                  </a:txBody>
                  <a:tcPr/>
                </a:tc>
                <a:tc>
                  <a:txBody>
                    <a:bodyPr/>
                    <a:lstStyle/>
                    <a:p>
                      <a:pPr algn="ctr"/>
                      <a:r>
                        <a:rPr lang="en-US" altLang="zh-TW" sz="2000" dirty="0" smtClean="0">
                          <a:latin typeface="標楷體" pitchFamily="65" charset="-120"/>
                          <a:ea typeface="標楷體" pitchFamily="65" charset="-120"/>
                        </a:rPr>
                        <a:t>2</a:t>
                      </a:r>
                      <a:endParaRPr lang="zh-TW" altLang="en-US" sz="2000" dirty="0">
                        <a:latin typeface="標楷體" pitchFamily="65" charset="-120"/>
                        <a:ea typeface="標楷體" pitchFamily="65" charset="-120"/>
                      </a:endParaRPr>
                    </a:p>
                  </a:txBody>
                  <a:tcPr/>
                </a:tc>
                <a:tc>
                  <a:txBody>
                    <a:bodyPr/>
                    <a:lstStyle/>
                    <a:p>
                      <a:pPr algn="ctr"/>
                      <a:r>
                        <a:rPr lang="zh-TW" altLang="en-US" sz="2000" dirty="0" smtClean="0">
                          <a:latin typeface="標楷體" pitchFamily="65" charset="-120"/>
                          <a:ea typeface="標楷體" pitchFamily="65" charset="-120"/>
                        </a:rPr>
                        <a:t>眼科</a:t>
                      </a:r>
                      <a:endParaRPr lang="zh-TW" altLang="en-US" sz="2000" dirty="0">
                        <a:latin typeface="標楷體" pitchFamily="65" charset="-120"/>
                        <a:ea typeface="標楷體" pitchFamily="65" charset="-120"/>
                      </a:endParaRPr>
                    </a:p>
                  </a:txBody>
                  <a:tcPr/>
                </a:tc>
                <a:tc>
                  <a:txBody>
                    <a:bodyPr/>
                    <a:lstStyle/>
                    <a:p>
                      <a:pPr algn="ctr"/>
                      <a:r>
                        <a:rPr lang="en-US" altLang="zh-TW" sz="2000" dirty="0" smtClean="0">
                          <a:latin typeface="標楷體" pitchFamily="65" charset="-120"/>
                          <a:ea typeface="標楷體" pitchFamily="65" charset="-120"/>
                        </a:rPr>
                        <a:t>2</a:t>
                      </a:r>
                      <a:endParaRPr lang="zh-TW" altLang="en-US" sz="2000" dirty="0">
                        <a:latin typeface="標楷體" pitchFamily="65" charset="-120"/>
                        <a:ea typeface="標楷體" pitchFamily="65" charset="-120"/>
                      </a:endParaRPr>
                    </a:p>
                  </a:txBody>
                  <a:tcPr/>
                </a:tc>
                <a:tc>
                  <a:txBody>
                    <a:bodyPr/>
                    <a:lstStyle/>
                    <a:p>
                      <a:pPr algn="ctr"/>
                      <a:r>
                        <a:rPr lang="zh-TW" altLang="en-US" sz="2000" dirty="0" smtClean="0">
                          <a:latin typeface="標楷體" pitchFamily="65" charset="-120"/>
                          <a:ea typeface="標楷體" pitchFamily="65" charset="-120"/>
                        </a:rPr>
                        <a:t>急診</a:t>
                      </a:r>
                      <a:endParaRPr lang="zh-TW" altLang="en-US" sz="2000" dirty="0">
                        <a:latin typeface="標楷體" pitchFamily="65" charset="-120"/>
                        <a:ea typeface="標楷體" pitchFamily="65" charset="-120"/>
                      </a:endParaRPr>
                    </a:p>
                  </a:txBody>
                  <a:tcPr/>
                </a:tc>
                <a:tc>
                  <a:txBody>
                    <a:bodyPr/>
                    <a:lstStyle/>
                    <a:p>
                      <a:pPr algn="ctr"/>
                      <a:r>
                        <a:rPr lang="en-US" altLang="zh-TW" sz="2000" dirty="0" smtClean="0">
                          <a:latin typeface="標楷體" pitchFamily="65" charset="-120"/>
                          <a:ea typeface="標楷體" pitchFamily="65" charset="-120"/>
                        </a:rPr>
                        <a:t>1</a:t>
                      </a:r>
                      <a:endParaRPr lang="zh-TW" altLang="en-US" sz="2000" dirty="0">
                        <a:latin typeface="標楷體" pitchFamily="65" charset="-120"/>
                        <a:ea typeface="標楷體" pitchFamily="65" charset="-120"/>
                      </a:endParaRPr>
                    </a:p>
                  </a:txBody>
                  <a:tcPr/>
                </a:tc>
              </a:tr>
              <a:tr h="631118">
                <a:tc>
                  <a:txBody>
                    <a:bodyPr/>
                    <a:lstStyle/>
                    <a:p>
                      <a:pPr algn="ctr"/>
                      <a:r>
                        <a:rPr lang="zh-TW" altLang="en-US" sz="2000" dirty="0" smtClean="0">
                          <a:latin typeface="標楷體" pitchFamily="65" charset="-120"/>
                          <a:ea typeface="標楷體" pitchFamily="65" charset="-120"/>
                        </a:rPr>
                        <a:t>婦產科</a:t>
                      </a:r>
                      <a:endParaRPr lang="zh-TW" altLang="en-US" sz="2000" dirty="0">
                        <a:latin typeface="標楷體" pitchFamily="65" charset="-120"/>
                        <a:ea typeface="標楷體" pitchFamily="65" charset="-120"/>
                      </a:endParaRPr>
                    </a:p>
                  </a:txBody>
                  <a:tcPr/>
                </a:tc>
                <a:tc>
                  <a:txBody>
                    <a:bodyPr/>
                    <a:lstStyle/>
                    <a:p>
                      <a:pPr algn="ctr"/>
                      <a:r>
                        <a:rPr lang="en-US" altLang="zh-TW" sz="2000" dirty="0" smtClean="0">
                          <a:latin typeface="標楷體" pitchFamily="65" charset="-120"/>
                          <a:ea typeface="標楷體" pitchFamily="65" charset="-120"/>
                        </a:rPr>
                        <a:t>2</a:t>
                      </a:r>
                      <a:endParaRPr lang="zh-TW" altLang="en-US" sz="2000" dirty="0">
                        <a:latin typeface="標楷體" pitchFamily="65" charset="-120"/>
                        <a:ea typeface="標楷體" pitchFamily="65" charset="-120"/>
                      </a:endParaRPr>
                    </a:p>
                  </a:txBody>
                  <a:tcPr/>
                </a:tc>
                <a:tc>
                  <a:txBody>
                    <a:bodyPr/>
                    <a:lstStyle/>
                    <a:p>
                      <a:pPr algn="ctr"/>
                      <a:r>
                        <a:rPr lang="zh-TW" altLang="en-US" sz="2000" dirty="0" smtClean="0">
                          <a:latin typeface="標楷體" pitchFamily="65" charset="-120"/>
                          <a:ea typeface="標楷體" pitchFamily="65" charset="-120"/>
                        </a:rPr>
                        <a:t>胸腔外科</a:t>
                      </a:r>
                      <a:endParaRPr lang="zh-TW" altLang="en-US" sz="2000" dirty="0">
                        <a:latin typeface="標楷體" pitchFamily="65" charset="-120"/>
                        <a:ea typeface="標楷體" pitchFamily="65" charset="-120"/>
                      </a:endParaRPr>
                    </a:p>
                  </a:txBody>
                  <a:tcPr/>
                </a:tc>
                <a:tc>
                  <a:txBody>
                    <a:bodyPr/>
                    <a:lstStyle/>
                    <a:p>
                      <a:pPr algn="ctr"/>
                      <a:r>
                        <a:rPr lang="en-US" altLang="zh-TW" sz="2000" dirty="0" smtClean="0">
                          <a:latin typeface="標楷體" pitchFamily="65" charset="-120"/>
                          <a:ea typeface="標楷體" pitchFamily="65" charset="-120"/>
                        </a:rPr>
                        <a:t>1</a:t>
                      </a:r>
                      <a:endParaRPr lang="zh-TW" altLang="en-US" sz="2000" dirty="0">
                        <a:latin typeface="標楷體" pitchFamily="65" charset="-120"/>
                        <a:ea typeface="標楷體" pitchFamily="65" charset="-120"/>
                      </a:endParaRPr>
                    </a:p>
                  </a:txBody>
                  <a:tcPr/>
                </a:tc>
                <a:tc>
                  <a:txBody>
                    <a:bodyPr/>
                    <a:lstStyle/>
                    <a:p>
                      <a:pPr algn="ctr"/>
                      <a:r>
                        <a:rPr lang="zh-TW" altLang="en-US" sz="2000" dirty="0" smtClean="0">
                          <a:latin typeface="標楷體" pitchFamily="65" charset="-120"/>
                          <a:ea typeface="標楷體" pitchFamily="65" charset="-120"/>
                        </a:rPr>
                        <a:t>泌尿科</a:t>
                      </a:r>
                      <a:endParaRPr lang="zh-TW" altLang="en-US" sz="2000" dirty="0">
                        <a:latin typeface="標楷體" pitchFamily="65" charset="-120"/>
                        <a:ea typeface="標楷體" pitchFamily="65" charset="-120"/>
                      </a:endParaRPr>
                    </a:p>
                  </a:txBody>
                  <a:tcPr/>
                </a:tc>
                <a:tc>
                  <a:txBody>
                    <a:bodyPr/>
                    <a:lstStyle/>
                    <a:p>
                      <a:pPr algn="ctr"/>
                      <a:r>
                        <a:rPr lang="en-US" altLang="zh-TW" sz="2000" dirty="0" smtClean="0">
                          <a:latin typeface="標楷體" pitchFamily="65" charset="-120"/>
                          <a:ea typeface="標楷體" pitchFamily="65" charset="-120"/>
                        </a:rPr>
                        <a:t>3</a:t>
                      </a:r>
                      <a:endParaRPr lang="zh-TW" altLang="en-US" sz="2000" dirty="0">
                        <a:latin typeface="標楷體" pitchFamily="65" charset="-120"/>
                        <a:ea typeface="標楷體" pitchFamily="65" charset="-120"/>
                      </a:endParaRPr>
                    </a:p>
                  </a:txBody>
                  <a:tcPr/>
                </a:tc>
              </a:tr>
              <a:tr h="631118">
                <a:tc>
                  <a:txBody>
                    <a:bodyPr/>
                    <a:lstStyle/>
                    <a:p>
                      <a:pPr algn="ctr"/>
                      <a:r>
                        <a:rPr lang="zh-TW" altLang="en-US" sz="2000" dirty="0" smtClean="0">
                          <a:latin typeface="標楷體" pitchFamily="65" charset="-120"/>
                          <a:ea typeface="標楷體" pitchFamily="65" charset="-120"/>
                        </a:rPr>
                        <a:t>小兒科</a:t>
                      </a:r>
                      <a:endParaRPr lang="zh-TW" altLang="en-US" sz="2000" dirty="0">
                        <a:latin typeface="標楷體" pitchFamily="65" charset="-120"/>
                        <a:ea typeface="標楷體" pitchFamily="65" charset="-120"/>
                      </a:endParaRPr>
                    </a:p>
                  </a:txBody>
                  <a:tcPr/>
                </a:tc>
                <a:tc>
                  <a:txBody>
                    <a:bodyPr/>
                    <a:lstStyle/>
                    <a:p>
                      <a:pPr algn="ctr"/>
                      <a:endParaRPr lang="zh-TW" altLang="en-US" sz="2000">
                        <a:latin typeface="標楷體" pitchFamily="65" charset="-120"/>
                        <a:ea typeface="標楷體" pitchFamily="65" charset="-120"/>
                      </a:endParaRPr>
                    </a:p>
                  </a:txBody>
                  <a:tcPr/>
                </a:tc>
                <a:tc>
                  <a:txBody>
                    <a:bodyPr/>
                    <a:lstStyle/>
                    <a:p>
                      <a:pPr algn="ctr"/>
                      <a:r>
                        <a:rPr lang="zh-TW" altLang="en-US" sz="2000" dirty="0" smtClean="0">
                          <a:latin typeface="標楷體" pitchFamily="65" charset="-120"/>
                          <a:ea typeface="標楷體" pitchFamily="65" charset="-120"/>
                        </a:rPr>
                        <a:t>心臟外科</a:t>
                      </a:r>
                      <a:endParaRPr lang="zh-TW" altLang="en-US" sz="2000" dirty="0">
                        <a:latin typeface="標楷體" pitchFamily="65" charset="-120"/>
                        <a:ea typeface="標楷體" pitchFamily="65" charset="-120"/>
                      </a:endParaRPr>
                    </a:p>
                  </a:txBody>
                  <a:tcPr/>
                </a:tc>
                <a:tc>
                  <a:txBody>
                    <a:bodyPr/>
                    <a:lstStyle/>
                    <a:p>
                      <a:pPr algn="ctr"/>
                      <a:r>
                        <a:rPr lang="en-US" altLang="zh-TW" sz="2000" dirty="0" smtClean="0">
                          <a:latin typeface="標楷體" pitchFamily="65" charset="-120"/>
                          <a:ea typeface="標楷體" pitchFamily="65" charset="-120"/>
                        </a:rPr>
                        <a:t>2</a:t>
                      </a:r>
                      <a:endParaRPr lang="zh-TW" altLang="en-US" sz="2000" dirty="0">
                        <a:latin typeface="標楷體" pitchFamily="65" charset="-120"/>
                        <a:ea typeface="標楷體" pitchFamily="65" charset="-120"/>
                      </a:endParaRPr>
                    </a:p>
                  </a:txBody>
                  <a:tcPr/>
                </a:tc>
                <a:tc>
                  <a:txBody>
                    <a:bodyPr/>
                    <a:lstStyle/>
                    <a:p>
                      <a:pPr algn="ctr"/>
                      <a:r>
                        <a:rPr lang="zh-TW" altLang="en-US" sz="2000" dirty="0" smtClean="0">
                          <a:latin typeface="標楷體" pitchFamily="65" charset="-120"/>
                          <a:ea typeface="標楷體" pitchFamily="65" charset="-120"/>
                        </a:rPr>
                        <a:t>心臟內科</a:t>
                      </a:r>
                      <a:endParaRPr lang="zh-TW" altLang="en-US" sz="2000" dirty="0">
                        <a:latin typeface="標楷體" pitchFamily="65" charset="-120"/>
                        <a:ea typeface="標楷體" pitchFamily="65" charset="-120"/>
                      </a:endParaRPr>
                    </a:p>
                  </a:txBody>
                  <a:tcPr/>
                </a:tc>
                <a:tc>
                  <a:txBody>
                    <a:bodyPr/>
                    <a:lstStyle/>
                    <a:p>
                      <a:pPr algn="ctr"/>
                      <a:r>
                        <a:rPr lang="en-US" altLang="zh-TW" sz="2000" dirty="0" smtClean="0">
                          <a:latin typeface="標楷體" pitchFamily="65" charset="-120"/>
                          <a:ea typeface="標楷體" pitchFamily="65" charset="-120"/>
                        </a:rPr>
                        <a:t>3</a:t>
                      </a:r>
                      <a:endParaRPr lang="zh-TW" altLang="en-US" sz="2000" dirty="0">
                        <a:latin typeface="標楷體" pitchFamily="65" charset="-120"/>
                        <a:ea typeface="標楷體" pitchFamily="65" charset="-120"/>
                      </a:endParaRPr>
                    </a:p>
                  </a:txBody>
                  <a:tcPr/>
                </a:tc>
              </a:tr>
              <a:tr h="631118">
                <a:tc>
                  <a:txBody>
                    <a:bodyPr/>
                    <a:lstStyle/>
                    <a:p>
                      <a:pPr algn="ctr"/>
                      <a:r>
                        <a:rPr lang="zh-TW" altLang="en-US" sz="2000" dirty="0" smtClean="0">
                          <a:latin typeface="標楷體" pitchFamily="65" charset="-120"/>
                          <a:ea typeface="標楷體" pitchFamily="65" charset="-120"/>
                        </a:rPr>
                        <a:t>耳鼻喉科</a:t>
                      </a:r>
                      <a:endParaRPr lang="zh-TW" altLang="en-US" sz="2000" dirty="0">
                        <a:latin typeface="標楷體" pitchFamily="65" charset="-120"/>
                        <a:ea typeface="標楷體" pitchFamily="65" charset="-120"/>
                      </a:endParaRPr>
                    </a:p>
                  </a:txBody>
                  <a:tcPr/>
                </a:tc>
                <a:tc>
                  <a:txBody>
                    <a:bodyPr/>
                    <a:lstStyle/>
                    <a:p>
                      <a:pPr algn="ctr"/>
                      <a:r>
                        <a:rPr lang="en-US" altLang="zh-TW" sz="2000" dirty="0" smtClean="0">
                          <a:latin typeface="標楷體" pitchFamily="65" charset="-120"/>
                          <a:ea typeface="標楷體" pitchFamily="65" charset="-120"/>
                        </a:rPr>
                        <a:t>1</a:t>
                      </a:r>
                      <a:endParaRPr lang="zh-TW" altLang="en-US" sz="2000" dirty="0">
                        <a:latin typeface="標楷體" pitchFamily="65" charset="-120"/>
                        <a:ea typeface="標楷體" pitchFamily="65" charset="-120"/>
                      </a:endParaRPr>
                    </a:p>
                  </a:txBody>
                  <a:tcPr/>
                </a:tc>
                <a:tc>
                  <a:txBody>
                    <a:bodyPr/>
                    <a:lstStyle/>
                    <a:p>
                      <a:pPr algn="ctr"/>
                      <a:r>
                        <a:rPr lang="zh-TW" altLang="en-US" sz="2000" dirty="0" smtClean="0">
                          <a:latin typeface="標楷體" pitchFamily="65" charset="-120"/>
                          <a:ea typeface="標楷體" pitchFamily="65" charset="-120"/>
                        </a:rPr>
                        <a:t>家醫科</a:t>
                      </a:r>
                      <a:endParaRPr lang="zh-TW" altLang="en-US" sz="2000" dirty="0">
                        <a:latin typeface="標楷體" pitchFamily="65" charset="-120"/>
                        <a:ea typeface="標楷體" pitchFamily="65" charset="-120"/>
                      </a:endParaRPr>
                    </a:p>
                  </a:txBody>
                  <a:tcPr/>
                </a:tc>
                <a:tc>
                  <a:txBody>
                    <a:bodyPr/>
                    <a:lstStyle/>
                    <a:p>
                      <a:pPr algn="ctr"/>
                      <a:endParaRPr lang="zh-TW" altLang="en-US" sz="2000">
                        <a:latin typeface="標楷體" pitchFamily="65" charset="-120"/>
                        <a:ea typeface="標楷體" pitchFamily="65" charset="-120"/>
                      </a:endParaRPr>
                    </a:p>
                  </a:txBody>
                  <a:tcPr/>
                </a:tc>
                <a:tc>
                  <a:txBody>
                    <a:bodyPr/>
                    <a:lstStyle/>
                    <a:p>
                      <a:pPr algn="ctr"/>
                      <a:r>
                        <a:rPr lang="zh-TW" altLang="en-US" sz="2000" dirty="0" smtClean="0">
                          <a:latin typeface="標楷體" pitchFamily="65" charset="-120"/>
                          <a:ea typeface="標楷體" pitchFamily="65" charset="-120"/>
                        </a:rPr>
                        <a:t>健檢</a:t>
                      </a:r>
                      <a:endParaRPr lang="zh-TW" altLang="en-US" sz="2000" dirty="0">
                        <a:latin typeface="標楷體" pitchFamily="65" charset="-120"/>
                        <a:ea typeface="標楷體" pitchFamily="65" charset="-120"/>
                      </a:endParaRPr>
                    </a:p>
                  </a:txBody>
                  <a:tcPr/>
                </a:tc>
                <a:tc>
                  <a:txBody>
                    <a:bodyPr/>
                    <a:lstStyle/>
                    <a:p>
                      <a:pPr algn="ctr"/>
                      <a:r>
                        <a:rPr lang="en-US" altLang="zh-TW" sz="2000" dirty="0" smtClean="0">
                          <a:latin typeface="標楷體" pitchFamily="65" charset="-120"/>
                          <a:ea typeface="標楷體" pitchFamily="65" charset="-120"/>
                        </a:rPr>
                        <a:t>1</a:t>
                      </a:r>
                      <a:endParaRPr lang="zh-TW" altLang="en-US" sz="2000" dirty="0">
                        <a:latin typeface="標楷體" pitchFamily="65" charset="-120"/>
                        <a:ea typeface="標楷體" pitchFamily="65" charset="-120"/>
                      </a:endParaRPr>
                    </a:p>
                  </a:txBody>
                  <a:tcPr/>
                </a:tc>
              </a:tr>
              <a:tr h="631118">
                <a:tc>
                  <a:txBody>
                    <a:bodyPr/>
                    <a:lstStyle/>
                    <a:p>
                      <a:pPr algn="ctr"/>
                      <a:r>
                        <a:rPr lang="zh-TW" altLang="en-US" sz="2000" dirty="0" smtClean="0">
                          <a:latin typeface="標楷體" pitchFamily="65" charset="-120"/>
                          <a:ea typeface="標楷體" pitchFamily="65" charset="-120"/>
                        </a:rPr>
                        <a:t>皮膚科</a:t>
                      </a:r>
                      <a:endParaRPr lang="zh-TW" altLang="en-US" sz="2000" dirty="0">
                        <a:latin typeface="標楷體" pitchFamily="65" charset="-120"/>
                        <a:ea typeface="標楷體" pitchFamily="65" charset="-120"/>
                      </a:endParaRPr>
                    </a:p>
                  </a:txBody>
                  <a:tcPr/>
                </a:tc>
                <a:tc>
                  <a:txBody>
                    <a:bodyPr/>
                    <a:lstStyle/>
                    <a:p>
                      <a:pPr algn="ctr"/>
                      <a:r>
                        <a:rPr lang="zh-TW" altLang="en-US" sz="2000" dirty="0" smtClean="0">
                          <a:latin typeface="標楷體" pitchFamily="65" charset="-120"/>
                          <a:ea typeface="標楷體" pitchFamily="65" charset="-120"/>
                        </a:rPr>
                        <a:t> </a:t>
                      </a:r>
                      <a:endParaRPr lang="zh-TW" altLang="en-US" sz="2000" dirty="0">
                        <a:latin typeface="標楷體" pitchFamily="65" charset="-120"/>
                        <a:ea typeface="標楷體" pitchFamily="65" charset="-120"/>
                      </a:endParaRPr>
                    </a:p>
                  </a:txBody>
                  <a:tcPr/>
                </a:tc>
                <a:tc>
                  <a:txBody>
                    <a:bodyPr/>
                    <a:lstStyle/>
                    <a:p>
                      <a:pPr algn="ctr"/>
                      <a:r>
                        <a:rPr lang="zh-TW" altLang="en-US" sz="2000" dirty="0" smtClean="0">
                          <a:latin typeface="標楷體" pitchFamily="65" charset="-120"/>
                          <a:ea typeface="標楷體" pitchFamily="65" charset="-120"/>
                        </a:rPr>
                        <a:t>神經外科</a:t>
                      </a:r>
                      <a:endParaRPr lang="zh-TW" altLang="en-US" sz="2000" dirty="0">
                        <a:latin typeface="標楷體" pitchFamily="65" charset="-120"/>
                        <a:ea typeface="標楷體" pitchFamily="65" charset="-120"/>
                      </a:endParaRPr>
                    </a:p>
                  </a:txBody>
                  <a:tcPr/>
                </a:tc>
                <a:tc>
                  <a:txBody>
                    <a:bodyPr/>
                    <a:lstStyle/>
                    <a:p>
                      <a:pPr algn="ctr"/>
                      <a:r>
                        <a:rPr lang="zh-TW" altLang="en-US" sz="2000" dirty="0" smtClean="0">
                          <a:latin typeface="標楷體" pitchFamily="65" charset="-120"/>
                          <a:ea typeface="標楷體" pitchFamily="65" charset="-120"/>
                        </a:rPr>
                        <a:t> </a:t>
                      </a:r>
                      <a:endParaRPr lang="zh-TW" altLang="en-US" sz="2000" dirty="0">
                        <a:latin typeface="標楷體" pitchFamily="65" charset="-120"/>
                        <a:ea typeface="標楷體" pitchFamily="65" charset="-120"/>
                      </a:endParaRPr>
                    </a:p>
                  </a:txBody>
                  <a:tcPr/>
                </a:tc>
                <a:tc>
                  <a:txBody>
                    <a:bodyPr/>
                    <a:lstStyle/>
                    <a:p>
                      <a:pPr algn="ctr"/>
                      <a:endParaRPr lang="zh-TW" altLang="en-US" sz="2000">
                        <a:latin typeface="標楷體" pitchFamily="65" charset="-120"/>
                        <a:ea typeface="標楷體" pitchFamily="65" charset="-120"/>
                      </a:endParaRPr>
                    </a:p>
                  </a:txBody>
                  <a:tcPr/>
                </a:tc>
                <a:tc>
                  <a:txBody>
                    <a:bodyPr/>
                    <a:lstStyle/>
                    <a:p>
                      <a:pPr algn="ctr"/>
                      <a:endParaRPr lang="zh-TW" altLang="en-US" sz="2000" dirty="0">
                        <a:latin typeface="標楷體" pitchFamily="65" charset="-120"/>
                        <a:ea typeface="標楷體" pitchFamily="65" charset="-120"/>
                      </a:endParaRPr>
                    </a:p>
                  </a:txBody>
                  <a:tcPr/>
                </a:tc>
              </a:tr>
              <a:tr h="631118">
                <a:tc>
                  <a:txBody>
                    <a:bodyPr/>
                    <a:lstStyle/>
                    <a:p>
                      <a:pPr algn="ctr"/>
                      <a:r>
                        <a:rPr lang="zh-TW" altLang="en-US" sz="2000" dirty="0" smtClean="0">
                          <a:latin typeface="標楷體" pitchFamily="65" charset="-120"/>
                          <a:ea typeface="標楷體" pitchFamily="65" charset="-120"/>
                        </a:rPr>
                        <a:t>骨科</a:t>
                      </a:r>
                      <a:endParaRPr lang="zh-TW" altLang="en-US" sz="2000" dirty="0">
                        <a:latin typeface="標楷體" pitchFamily="65" charset="-120"/>
                        <a:ea typeface="標楷體" pitchFamily="65" charset="-120"/>
                      </a:endParaRPr>
                    </a:p>
                  </a:txBody>
                  <a:tcPr/>
                </a:tc>
                <a:tc>
                  <a:txBody>
                    <a:bodyPr/>
                    <a:lstStyle/>
                    <a:p>
                      <a:pPr algn="ctr"/>
                      <a:r>
                        <a:rPr lang="en-US" altLang="zh-TW" sz="2000" dirty="0" smtClean="0">
                          <a:latin typeface="標楷體" pitchFamily="65" charset="-120"/>
                          <a:ea typeface="標楷體" pitchFamily="65" charset="-120"/>
                        </a:rPr>
                        <a:t>1</a:t>
                      </a:r>
                      <a:endParaRPr lang="zh-TW" altLang="en-US" sz="2000" dirty="0">
                        <a:latin typeface="標楷體" pitchFamily="65" charset="-120"/>
                        <a:ea typeface="標楷體" pitchFamily="65" charset="-120"/>
                      </a:endParaRPr>
                    </a:p>
                  </a:txBody>
                  <a:tcPr/>
                </a:tc>
                <a:tc>
                  <a:txBody>
                    <a:bodyPr/>
                    <a:lstStyle/>
                    <a:p>
                      <a:pPr algn="ctr"/>
                      <a:r>
                        <a:rPr lang="zh-TW" altLang="en-US" sz="2000" dirty="0" smtClean="0">
                          <a:latin typeface="標楷體" pitchFamily="65" charset="-120"/>
                          <a:ea typeface="標楷體" pitchFamily="65" charset="-120"/>
                        </a:rPr>
                        <a:t>復健科</a:t>
                      </a:r>
                      <a:endParaRPr lang="zh-TW" altLang="en-US" sz="2000" dirty="0">
                        <a:latin typeface="標楷體" pitchFamily="65" charset="-120"/>
                        <a:ea typeface="標楷體" pitchFamily="65" charset="-120"/>
                      </a:endParaRPr>
                    </a:p>
                  </a:txBody>
                  <a:tcPr/>
                </a:tc>
                <a:tc>
                  <a:txBody>
                    <a:bodyPr/>
                    <a:lstStyle/>
                    <a:p>
                      <a:pPr algn="ctr"/>
                      <a:endParaRPr lang="zh-TW" altLang="en-US" sz="2000">
                        <a:latin typeface="標楷體" pitchFamily="65" charset="-120"/>
                        <a:ea typeface="標楷體" pitchFamily="65" charset="-120"/>
                      </a:endParaRPr>
                    </a:p>
                  </a:txBody>
                  <a:tcPr/>
                </a:tc>
                <a:tc>
                  <a:txBody>
                    <a:bodyPr/>
                    <a:lstStyle/>
                    <a:p>
                      <a:pPr algn="ctr"/>
                      <a:r>
                        <a:rPr lang="zh-TW" altLang="en-US" sz="2000" dirty="0" smtClean="0">
                          <a:latin typeface="標楷體" pitchFamily="65" charset="-120"/>
                          <a:ea typeface="標楷體" pitchFamily="65" charset="-120"/>
                        </a:rPr>
                        <a:t>合計</a:t>
                      </a:r>
                      <a:endParaRPr lang="zh-TW" altLang="en-US" sz="2000" dirty="0">
                        <a:latin typeface="標楷體" pitchFamily="65" charset="-120"/>
                        <a:ea typeface="標楷體" pitchFamily="65" charset="-120"/>
                      </a:endParaRPr>
                    </a:p>
                  </a:txBody>
                  <a:tcPr/>
                </a:tc>
                <a:tc>
                  <a:txBody>
                    <a:bodyPr/>
                    <a:lstStyle/>
                    <a:p>
                      <a:pPr algn="ctr"/>
                      <a:r>
                        <a:rPr lang="en-US" altLang="zh-TW" sz="2000" dirty="0" smtClean="0">
                          <a:latin typeface="標楷體" pitchFamily="65" charset="-120"/>
                          <a:ea typeface="標楷體" pitchFamily="65" charset="-120"/>
                        </a:rPr>
                        <a:t>22</a:t>
                      </a:r>
                      <a:r>
                        <a:rPr lang="zh-TW" altLang="en-US" sz="2000" dirty="0" smtClean="0">
                          <a:latin typeface="標楷體" pitchFamily="65" charset="-120"/>
                          <a:ea typeface="標楷體" pitchFamily="65" charset="-120"/>
                        </a:rPr>
                        <a:t>件</a:t>
                      </a:r>
                      <a:endParaRPr lang="zh-TW" altLang="en-US" sz="2000" dirty="0">
                        <a:latin typeface="標楷體" pitchFamily="65" charset="-120"/>
                        <a:ea typeface="標楷體" pitchFamily="65" charset="-120"/>
                      </a:endParaRPr>
                    </a:p>
                  </a:txBody>
                  <a:tcPr/>
                </a:tc>
              </a:tr>
            </a:tbl>
          </a:graphicData>
        </a:graphic>
      </p:graphicFrame>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320040"/>
            <a:ext cx="7239000" cy="804704"/>
          </a:xfrm>
        </p:spPr>
        <p:txBody>
          <a:bodyPr/>
          <a:lstStyle/>
          <a:p>
            <a:r>
              <a:rPr lang="zh-TW" altLang="en-US" dirty="0" smtClean="0">
                <a:ea typeface="中國龍粗魏碑" pitchFamily="49" charset="-120"/>
              </a:rPr>
              <a:t>臺中市醫師公會調解概況</a:t>
            </a:r>
            <a:r>
              <a:rPr lang="en-US" altLang="zh-TW" dirty="0" smtClean="0">
                <a:ea typeface="中國龍粗魏碑" pitchFamily="49" charset="-120"/>
              </a:rPr>
              <a:t>102</a:t>
            </a:r>
            <a:r>
              <a:rPr lang="zh-TW" altLang="en-US" dirty="0" smtClean="0">
                <a:ea typeface="中國龍粗魏碑" pitchFamily="49" charset="-120"/>
              </a:rPr>
              <a:t>年度</a:t>
            </a:r>
            <a:endParaRPr lang="zh-TW" altLang="en-US" dirty="0"/>
          </a:p>
        </p:txBody>
      </p:sp>
      <p:sp>
        <p:nvSpPr>
          <p:cNvPr id="3" name="內容版面配置區 2"/>
          <p:cNvSpPr>
            <a:spLocks noGrp="1"/>
          </p:cNvSpPr>
          <p:nvPr>
            <p:ph idx="1"/>
          </p:nvPr>
        </p:nvSpPr>
        <p:spPr>
          <a:xfrm>
            <a:off x="457200" y="1268760"/>
            <a:ext cx="7239000" cy="5186976"/>
          </a:xfrm>
        </p:spPr>
        <p:txBody>
          <a:bodyPr/>
          <a:lstStyle/>
          <a:p>
            <a:pPr lvl="0"/>
            <a:r>
              <a:rPr lang="zh-TW" altLang="zh-TW" sz="2800" b="1" dirty="0" smtClean="0">
                <a:latin typeface="標楷體" pitchFamily="65" charset="-120"/>
                <a:ea typeface="標楷體" pitchFamily="65" charset="-120"/>
              </a:rPr>
              <a:t>調解件數共計</a:t>
            </a:r>
            <a:r>
              <a:rPr lang="en-US" altLang="zh-TW" sz="2800" b="1" dirty="0" smtClean="0">
                <a:latin typeface="標楷體" pitchFamily="65" charset="-120"/>
                <a:ea typeface="標楷體" pitchFamily="65" charset="-120"/>
              </a:rPr>
              <a:t>14</a:t>
            </a:r>
            <a:r>
              <a:rPr lang="zh-TW" altLang="zh-TW" sz="2800" b="1" dirty="0" smtClean="0">
                <a:latin typeface="標楷體" pitchFamily="65" charset="-120"/>
                <a:ea typeface="標楷體" pitchFamily="65" charset="-120"/>
              </a:rPr>
              <a:t>件：</a:t>
            </a:r>
            <a:endParaRPr lang="zh-TW" altLang="zh-TW" sz="2400" b="1" dirty="0" smtClean="0">
              <a:latin typeface="標楷體" pitchFamily="65" charset="-120"/>
              <a:ea typeface="標楷體" pitchFamily="65" charset="-120"/>
            </a:endParaRPr>
          </a:p>
          <a:p>
            <a:pPr lvl="1"/>
            <a:r>
              <a:rPr lang="en-US" altLang="zh-TW" sz="2400" b="1" dirty="0" smtClean="0">
                <a:latin typeface="標楷體" pitchFamily="65" charset="-120"/>
                <a:ea typeface="標楷體" pitchFamily="65" charset="-120"/>
              </a:rPr>
              <a:t>10</a:t>
            </a:r>
            <a:r>
              <a:rPr lang="zh-TW" altLang="zh-TW" sz="2400" b="1" dirty="0" smtClean="0">
                <a:latin typeface="標楷體" pitchFamily="65" charset="-120"/>
                <a:ea typeface="標楷體" pitchFamily="65" charset="-120"/>
              </a:rPr>
              <a:t>件調解成立</a:t>
            </a:r>
            <a:r>
              <a:rPr lang="en-US" altLang="zh-TW" sz="2400" b="1" dirty="0" smtClean="0">
                <a:latin typeface="標楷體" pitchFamily="65" charset="-120"/>
                <a:ea typeface="標楷體" pitchFamily="65" charset="-120"/>
              </a:rPr>
              <a:t>(71.43%)</a:t>
            </a:r>
            <a:endParaRPr lang="zh-TW" altLang="zh-TW" sz="2000" b="1" dirty="0" smtClean="0">
              <a:latin typeface="標楷體" pitchFamily="65" charset="-120"/>
              <a:ea typeface="標楷體" pitchFamily="65" charset="-120"/>
            </a:endParaRPr>
          </a:p>
          <a:p>
            <a:pPr>
              <a:buNone/>
            </a:pPr>
            <a:r>
              <a:rPr lang="zh-TW" altLang="en-US" sz="2800" b="1" dirty="0" smtClean="0">
                <a:latin typeface="標楷體" pitchFamily="65" charset="-120"/>
                <a:ea typeface="標楷體" pitchFamily="65" charset="-120"/>
              </a:rPr>
              <a:t>   </a:t>
            </a:r>
            <a:r>
              <a:rPr lang="en-US" altLang="zh-TW" sz="2800" b="1" dirty="0" smtClean="0">
                <a:latin typeface="標楷體" pitchFamily="65" charset="-120"/>
                <a:ea typeface="標楷體" pitchFamily="65" charset="-120"/>
              </a:rPr>
              <a:t>4</a:t>
            </a:r>
            <a:r>
              <a:rPr lang="zh-TW" altLang="zh-TW" sz="2800" b="1" dirty="0" smtClean="0">
                <a:latin typeface="標楷體" pitchFamily="65" charset="-120"/>
                <a:ea typeface="標楷體" pitchFamily="65" charset="-120"/>
              </a:rPr>
              <a:t>件調解不成立</a:t>
            </a:r>
            <a:r>
              <a:rPr lang="en-US" altLang="zh-TW" sz="2800" b="1" dirty="0" smtClean="0">
                <a:latin typeface="標楷體" pitchFamily="65" charset="-120"/>
                <a:ea typeface="標楷體" pitchFamily="65" charset="-120"/>
              </a:rPr>
              <a:t>(28.57%)</a:t>
            </a:r>
          </a:p>
          <a:p>
            <a:pPr>
              <a:buNone/>
            </a:pPr>
            <a:endParaRPr lang="en-US" altLang="zh-TW" sz="2800" b="1" dirty="0" smtClean="0">
              <a:latin typeface="標楷體" pitchFamily="65" charset="-120"/>
              <a:ea typeface="標楷體" pitchFamily="65" charset="-120"/>
            </a:endParaRPr>
          </a:p>
          <a:p>
            <a:pPr lvl="0"/>
            <a:r>
              <a:rPr lang="zh-TW" altLang="zh-TW" sz="2800" b="1" dirty="0" smtClean="0">
                <a:latin typeface="標楷體" pitchFamily="65" charset="-120"/>
                <a:ea typeface="標楷體" pitchFamily="65" charset="-120"/>
              </a:rPr>
              <a:t>醫療院所分級統計：</a:t>
            </a:r>
            <a:endParaRPr lang="zh-TW" altLang="zh-TW" sz="2400" b="1" dirty="0" smtClean="0">
              <a:latin typeface="標楷體" pitchFamily="65" charset="-120"/>
              <a:ea typeface="標楷體" pitchFamily="65" charset="-120"/>
            </a:endParaRPr>
          </a:p>
          <a:p>
            <a:pPr lvl="1"/>
            <a:r>
              <a:rPr lang="zh-TW" altLang="zh-TW" sz="2400" b="1" dirty="0" smtClean="0">
                <a:latin typeface="標楷體" pitchFamily="65" charset="-120"/>
                <a:ea typeface="標楷體" pitchFamily="65" charset="-120"/>
              </a:rPr>
              <a:t>醫學中心：</a:t>
            </a:r>
            <a:r>
              <a:rPr lang="en-US" altLang="zh-TW" sz="2400" b="1" dirty="0" smtClean="0">
                <a:latin typeface="標楷體" pitchFamily="65" charset="-120"/>
                <a:ea typeface="標楷體" pitchFamily="65" charset="-120"/>
              </a:rPr>
              <a:t>5</a:t>
            </a:r>
            <a:r>
              <a:rPr lang="zh-TW" altLang="zh-TW" sz="2400" b="1" dirty="0" smtClean="0">
                <a:latin typeface="標楷體" pitchFamily="65" charset="-120"/>
                <a:ea typeface="標楷體" pitchFamily="65" charset="-120"/>
              </a:rPr>
              <a:t>件</a:t>
            </a:r>
            <a:endParaRPr lang="zh-TW" altLang="zh-TW" sz="2000" b="1" dirty="0" smtClean="0">
              <a:latin typeface="標楷體" pitchFamily="65" charset="-120"/>
              <a:ea typeface="標楷體" pitchFamily="65" charset="-120"/>
            </a:endParaRPr>
          </a:p>
          <a:p>
            <a:pPr lvl="1"/>
            <a:r>
              <a:rPr lang="zh-TW" altLang="zh-TW" sz="2400" b="1" dirty="0" smtClean="0">
                <a:latin typeface="標楷體" pitchFamily="65" charset="-120"/>
                <a:ea typeface="標楷體" pitchFamily="65" charset="-120"/>
              </a:rPr>
              <a:t>區域醫院：</a:t>
            </a:r>
            <a:r>
              <a:rPr lang="en-US" altLang="zh-TW" sz="2400" b="1" dirty="0" smtClean="0">
                <a:latin typeface="標楷體" pitchFamily="65" charset="-120"/>
                <a:ea typeface="標楷體" pitchFamily="65" charset="-120"/>
              </a:rPr>
              <a:t>1</a:t>
            </a:r>
            <a:r>
              <a:rPr lang="zh-TW" altLang="zh-TW" sz="2400" b="1" dirty="0" smtClean="0">
                <a:latin typeface="標楷體" pitchFamily="65" charset="-120"/>
                <a:ea typeface="標楷體" pitchFamily="65" charset="-120"/>
              </a:rPr>
              <a:t>件</a:t>
            </a:r>
            <a:endParaRPr lang="zh-TW" altLang="zh-TW" sz="2000" b="1" dirty="0" smtClean="0">
              <a:latin typeface="標楷體" pitchFamily="65" charset="-120"/>
              <a:ea typeface="標楷體" pitchFamily="65" charset="-120"/>
            </a:endParaRPr>
          </a:p>
          <a:p>
            <a:pPr lvl="1"/>
            <a:r>
              <a:rPr lang="zh-TW" altLang="zh-TW" sz="2400" b="1" dirty="0" smtClean="0">
                <a:latin typeface="標楷體" pitchFamily="65" charset="-120"/>
                <a:ea typeface="標楷體" pitchFamily="65" charset="-120"/>
              </a:rPr>
              <a:t>地區醫院：</a:t>
            </a:r>
            <a:r>
              <a:rPr lang="en-US" altLang="zh-TW" sz="2400" b="1" dirty="0" smtClean="0">
                <a:latin typeface="標楷體" pitchFamily="65" charset="-120"/>
                <a:ea typeface="標楷體" pitchFamily="65" charset="-120"/>
              </a:rPr>
              <a:t>0</a:t>
            </a:r>
            <a:r>
              <a:rPr lang="zh-TW" altLang="zh-TW" sz="2400" b="1" dirty="0" smtClean="0">
                <a:latin typeface="標楷體" pitchFamily="65" charset="-120"/>
                <a:ea typeface="標楷體" pitchFamily="65" charset="-120"/>
              </a:rPr>
              <a:t>件</a:t>
            </a:r>
            <a:endParaRPr lang="zh-TW" altLang="zh-TW" sz="2000" b="1" dirty="0" smtClean="0">
              <a:latin typeface="標楷體" pitchFamily="65" charset="-120"/>
              <a:ea typeface="標楷體" pitchFamily="65" charset="-120"/>
            </a:endParaRPr>
          </a:p>
          <a:p>
            <a:pPr lvl="1"/>
            <a:r>
              <a:rPr lang="zh-TW" altLang="zh-TW" sz="2400" b="1" dirty="0" smtClean="0">
                <a:latin typeface="標楷體" pitchFamily="65" charset="-120"/>
                <a:ea typeface="標楷體" pitchFamily="65" charset="-120"/>
              </a:rPr>
              <a:t>基層診所：</a:t>
            </a:r>
            <a:r>
              <a:rPr lang="en-US" altLang="zh-TW" sz="2400" b="1" dirty="0" smtClean="0">
                <a:latin typeface="標楷體" pitchFamily="65" charset="-120"/>
                <a:ea typeface="標楷體" pitchFamily="65" charset="-120"/>
              </a:rPr>
              <a:t>8</a:t>
            </a:r>
            <a:r>
              <a:rPr lang="zh-TW" altLang="zh-TW" sz="2400" b="1" dirty="0" smtClean="0">
                <a:latin typeface="標楷體" pitchFamily="65" charset="-120"/>
                <a:ea typeface="標楷體" pitchFamily="65" charset="-120"/>
              </a:rPr>
              <a:t>件</a:t>
            </a:r>
            <a:endParaRPr lang="zh-TW" altLang="zh-TW" sz="2000" b="1" dirty="0" smtClean="0">
              <a:latin typeface="標楷體" pitchFamily="65" charset="-120"/>
              <a:ea typeface="標楷體" pitchFamily="65" charset="-120"/>
            </a:endParaRPr>
          </a:p>
          <a:p>
            <a:pPr>
              <a:buNone/>
            </a:pPr>
            <a:endParaRPr lang="zh-TW" alt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320040"/>
            <a:ext cx="7239000" cy="804704"/>
          </a:xfrm>
        </p:spPr>
        <p:txBody>
          <a:bodyPr/>
          <a:lstStyle/>
          <a:p>
            <a:r>
              <a:rPr lang="zh-TW" altLang="en-US" dirty="0" smtClean="0">
                <a:ea typeface="中國龍粗魏碑" pitchFamily="49" charset="-120"/>
              </a:rPr>
              <a:t>臺中市醫師公會調解概況</a:t>
            </a:r>
            <a:r>
              <a:rPr lang="en-US" altLang="zh-TW" dirty="0" smtClean="0">
                <a:ea typeface="中國龍粗魏碑" pitchFamily="49" charset="-120"/>
              </a:rPr>
              <a:t>102</a:t>
            </a:r>
            <a:r>
              <a:rPr lang="zh-TW" altLang="en-US" dirty="0" smtClean="0">
                <a:ea typeface="中國龍粗魏碑" pitchFamily="49" charset="-120"/>
              </a:rPr>
              <a:t>年度</a:t>
            </a:r>
            <a:endParaRPr lang="zh-TW" altLang="en-US" dirty="0"/>
          </a:p>
        </p:txBody>
      </p:sp>
      <p:graphicFrame>
        <p:nvGraphicFramePr>
          <p:cNvPr id="4" name="內容版面配置區 3"/>
          <p:cNvGraphicFramePr>
            <a:graphicFrameLocks noGrp="1"/>
          </p:cNvGraphicFramePr>
          <p:nvPr>
            <p:ph idx="1"/>
          </p:nvPr>
        </p:nvGraphicFramePr>
        <p:xfrm>
          <a:off x="457200" y="1341438"/>
          <a:ext cx="7239000" cy="4967880"/>
        </p:xfrm>
        <a:graphic>
          <a:graphicData uri="http://schemas.openxmlformats.org/drawingml/2006/table">
            <a:tbl>
              <a:tblPr firstRow="1" bandRow="1">
                <a:tableStyleId>{5C22544A-7EE6-4342-B048-85BDC9FD1C3A}</a:tableStyleId>
              </a:tblPr>
              <a:tblGrid>
                <a:gridCol w="1206500"/>
                <a:gridCol w="1206500"/>
                <a:gridCol w="1206500"/>
                <a:gridCol w="1206500"/>
                <a:gridCol w="1206500"/>
                <a:gridCol w="1206500"/>
              </a:tblGrid>
              <a:tr h="620985">
                <a:tc>
                  <a:txBody>
                    <a:bodyPr/>
                    <a:lstStyle/>
                    <a:p>
                      <a:endParaRPr lang="zh-TW" altLang="en-US" dirty="0"/>
                    </a:p>
                  </a:txBody>
                  <a:tcPr/>
                </a:tc>
                <a:tc>
                  <a:txBody>
                    <a:bodyPr/>
                    <a:lstStyle/>
                    <a:p>
                      <a:endParaRPr lang="zh-TW" altLang="en-US"/>
                    </a:p>
                  </a:txBody>
                  <a:tcPr/>
                </a:tc>
                <a:tc>
                  <a:txBody>
                    <a:bodyPr/>
                    <a:lstStyle/>
                    <a:p>
                      <a:endParaRPr lang="zh-TW" altLang="en-US"/>
                    </a:p>
                  </a:txBody>
                  <a:tcPr/>
                </a:tc>
                <a:tc>
                  <a:txBody>
                    <a:bodyPr/>
                    <a:lstStyle/>
                    <a:p>
                      <a:endParaRPr lang="zh-TW" altLang="en-US"/>
                    </a:p>
                  </a:txBody>
                  <a:tcPr/>
                </a:tc>
                <a:tc>
                  <a:txBody>
                    <a:bodyPr/>
                    <a:lstStyle/>
                    <a:p>
                      <a:endParaRPr lang="zh-TW" altLang="en-US"/>
                    </a:p>
                  </a:txBody>
                  <a:tcPr/>
                </a:tc>
                <a:tc>
                  <a:txBody>
                    <a:bodyPr/>
                    <a:lstStyle/>
                    <a:p>
                      <a:endParaRPr lang="zh-TW" altLang="en-US"/>
                    </a:p>
                  </a:txBody>
                  <a:tcPr/>
                </a:tc>
              </a:tr>
              <a:tr h="620985">
                <a:tc>
                  <a:txBody>
                    <a:bodyPr/>
                    <a:lstStyle/>
                    <a:p>
                      <a:endParaRPr lang="zh-TW" altLang="en-US"/>
                    </a:p>
                  </a:txBody>
                  <a:tcPr/>
                </a:tc>
                <a:tc>
                  <a:txBody>
                    <a:bodyPr/>
                    <a:lstStyle/>
                    <a:p>
                      <a:endParaRPr lang="zh-TW" altLang="en-US"/>
                    </a:p>
                  </a:txBody>
                  <a:tcPr/>
                </a:tc>
                <a:tc>
                  <a:txBody>
                    <a:bodyPr/>
                    <a:lstStyle/>
                    <a:p>
                      <a:endParaRPr lang="zh-TW" altLang="en-US"/>
                    </a:p>
                  </a:txBody>
                  <a:tcPr/>
                </a:tc>
                <a:tc>
                  <a:txBody>
                    <a:bodyPr/>
                    <a:lstStyle/>
                    <a:p>
                      <a:endParaRPr lang="zh-TW" altLang="en-US"/>
                    </a:p>
                  </a:txBody>
                  <a:tcPr/>
                </a:tc>
                <a:tc>
                  <a:txBody>
                    <a:bodyPr/>
                    <a:lstStyle/>
                    <a:p>
                      <a:endParaRPr lang="zh-TW" altLang="en-US"/>
                    </a:p>
                  </a:txBody>
                  <a:tcPr/>
                </a:tc>
                <a:tc>
                  <a:txBody>
                    <a:bodyPr/>
                    <a:lstStyle/>
                    <a:p>
                      <a:endParaRPr lang="zh-TW" altLang="en-US"/>
                    </a:p>
                  </a:txBody>
                  <a:tcPr/>
                </a:tc>
              </a:tr>
              <a:tr h="620985">
                <a:tc>
                  <a:txBody>
                    <a:bodyPr/>
                    <a:lstStyle/>
                    <a:p>
                      <a:endParaRPr lang="zh-TW" altLang="en-US"/>
                    </a:p>
                  </a:txBody>
                  <a:tcPr/>
                </a:tc>
                <a:tc>
                  <a:txBody>
                    <a:bodyPr/>
                    <a:lstStyle/>
                    <a:p>
                      <a:endParaRPr lang="zh-TW" altLang="en-US"/>
                    </a:p>
                  </a:txBody>
                  <a:tcPr/>
                </a:tc>
                <a:tc>
                  <a:txBody>
                    <a:bodyPr/>
                    <a:lstStyle/>
                    <a:p>
                      <a:endParaRPr lang="zh-TW" altLang="en-US"/>
                    </a:p>
                  </a:txBody>
                  <a:tcPr/>
                </a:tc>
                <a:tc>
                  <a:txBody>
                    <a:bodyPr/>
                    <a:lstStyle/>
                    <a:p>
                      <a:endParaRPr lang="zh-TW" altLang="en-US"/>
                    </a:p>
                  </a:txBody>
                  <a:tcPr/>
                </a:tc>
                <a:tc>
                  <a:txBody>
                    <a:bodyPr/>
                    <a:lstStyle/>
                    <a:p>
                      <a:endParaRPr lang="zh-TW" altLang="en-US"/>
                    </a:p>
                  </a:txBody>
                  <a:tcPr/>
                </a:tc>
                <a:tc>
                  <a:txBody>
                    <a:bodyPr/>
                    <a:lstStyle/>
                    <a:p>
                      <a:endParaRPr lang="zh-TW" altLang="en-US"/>
                    </a:p>
                  </a:txBody>
                  <a:tcPr/>
                </a:tc>
              </a:tr>
              <a:tr h="620985">
                <a:tc>
                  <a:txBody>
                    <a:bodyPr/>
                    <a:lstStyle/>
                    <a:p>
                      <a:endParaRPr lang="zh-TW" altLang="en-US"/>
                    </a:p>
                  </a:txBody>
                  <a:tcPr/>
                </a:tc>
                <a:tc>
                  <a:txBody>
                    <a:bodyPr/>
                    <a:lstStyle/>
                    <a:p>
                      <a:endParaRPr lang="zh-TW" altLang="en-US"/>
                    </a:p>
                  </a:txBody>
                  <a:tcPr/>
                </a:tc>
                <a:tc>
                  <a:txBody>
                    <a:bodyPr/>
                    <a:lstStyle/>
                    <a:p>
                      <a:endParaRPr lang="zh-TW" altLang="en-US"/>
                    </a:p>
                  </a:txBody>
                  <a:tcPr/>
                </a:tc>
                <a:tc>
                  <a:txBody>
                    <a:bodyPr/>
                    <a:lstStyle/>
                    <a:p>
                      <a:endParaRPr lang="zh-TW" altLang="en-US"/>
                    </a:p>
                  </a:txBody>
                  <a:tcPr/>
                </a:tc>
                <a:tc>
                  <a:txBody>
                    <a:bodyPr/>
                    <a:lstStyle/>
                    <a:p>
                      <a:endParaRPr lang="zh-TW" altLang="en-US"/>
                    </a:p>
                  </a:txBody>
                  <a:tcPr/>
                </a:tc>
                <a:tc>
                  <a:txBody>
                    <a:bodyPr/>
                    <a:lstStyle/>
                    <a:p>
                      <a:endParaRPr lang="zh-TW" altLang="en-US"/>
                    </a:p>
                  </a:txBody>
                  <a:tcPr/>
                </a:tc>
              </a:tr>
              <a:tr h="620985">
                <a:tc>
                  <a:txBody>
                    <a:bodyPr/>
                    <a:lstStyle/>
                    <a:p>
                      <a:endParaRPr lang="zh-TW" altLang="en-US"/>
                    </a:p>
                  </a:txBody>
                  <a:tcPr/>
                </a:tc>
                <a:tc>
                  <a:txBody>
                    <a:bodyPr/>
                    <a:lstStyle/>
                    <a:p>
                      <a:endParaRPr lang="zh-TW" altLang="en-US"/>
                    </a:p>
                  </a:txBody>
                  <a:tcPr/>
                </a:tc>
                <a:tc>
                  <a:txBody>
                    <a:bodyPr/>
                    <a:lstStyle/>
                    <a:p>
                      <a:endParaRPr lang="zh-TW" altLang="en-US"/>
                    </a:p>
                  </a:txBody>
                  <a:tcPr/>
                </a:tc>
                <a:tc>
                  <a:txBody>
                    <a:bodyPr/>
                    <a:lstStyle/>
                    <a:p>
                      <a:endParaRPr lang="zh-TW" altLang="en-US"/>
                    </a:p>
                  </a:txBody>
                  <a:tcPr/>
                </a:tc>
                <a:tc>
                  <a:txBody>
                    <a:bodyPr/>
                    <a:lstStyle/>
                    <a:p>
                      <a:endParaRPr lang="zh-TW" altLang="en-US"/>
                    </a:p>
                  </a:txBody>
                  <a:tcPr/>
                </a:tc>
                <a:tc>
                  <a:txBody>
                    <a:bodyPr/>
                    <a:lstStyle/>
                    <a:p>
                      <a:endParaRPr lang="zh-TW" altLang="en-US"/>
                    </a:p>
                  </a:txBody>
                  <a:tcPr/>
                </a:tc>
              </a:tr>
              <a:tr h="620985">
                <a:tc>
                  <a:txBody>
                    <a:bodyPr/>
                    <a:lstStyle/>
                    <a:p>
                      <a:endParaRPr lang="zh-TW" altLang="en-US"/>
                    </a:p>
                  </a:txBody>
                  <a:tcPr/>
                </a:tc>
                <a:tc>
                  <a:txBody>
                    <a:bodyPr/>
                    <a:lstStyle/>
                    <a:p>
                      <a:endParaRPr lang="zh-TW" altLang="en-US"/>
                    </a:p>
                  </a:txBody>
                  <a:tcPr/>
                </a:tc>
                <a:tc>
                  <a:txBody>
                    <a:bodyPr/>
                    <a:lstStyle/>
                    <a:p>
                      <a:endParaRPr lang="zh-TW" altLang="en-US"/>
                    </a:p>
                  </a:txBody>
                  <a:tcPr/>
                </a:tc>
                <a:tc>
                  <a:txBody>
                    <a:bodyPr/>
                    <a:lstStyle/>
                    <a:p>
                      <a:endParaRPr lang="zh-TW" altLang="en-US"/>
                    </a:p>
                  </a:txBody>
                  <a:tcPr/>
                </a:tc>
                <a:tc>
                  <a:txBody>
                    <a:bodyPr/>
                    <a:lstStyle/>
                    <a:p>
                      <a:endParaRPr lang="zh-TW" altLang="en-US"/>
                    </a:p>
                  </a:txBody>
                  <a:tcPr/>
                </a:tc>
                <a:tc>
                  <a:txBody>
                    <a:bodyPr/>
                    <a:lstStyle/>
                    <a:p>
                      <a:endParaRPr lang="zh-TW" altLang="en-US"/>
                    </a:p>
                  </a:txBody>
                  <a:tcPr/>
                </a:tc>
              </a:tr>
              <a:tr h="620985">
                <a:tc>
                  <a:txBody>
                    <a:bodyPr/>
                    <a:lstStyle/>
                    <a:p>
                      <a:endParaRPr lang="zh-TW" altLang="en-US"/>
                    </a:p>
                  </a:txBody>
                  <a:tcPr/>
                </a:tc>
                <a:tc>
                  <a:txBody>
                    <a:bodyPr/>
                    <a:lstStyle/>
                    <a:p>
                      <a:endParaRPr lang="zh-TW" altLang="en-US"/>
                    </a:p>
                  </a:txBody>
                  <a:tcPr/>
                </a:tc>
                <a:tc>
                  <a:txBody>
                    <a:bodyPr/>
                    <a:lstStyle/>
                    <a:p>
                      <a:endParaRPr lang="zh-TW" altLang="en-US"/>
                    </a:p>
                  </a:txBody>
                  <a:tcPr/>
                </a:tc>
                <a:tc>
                  <a:txBody>
                    <a:bodyPr/>
                    <a:lstStyle/>
                    <a:p>
                      <a:endParaRPr lang="zh-TW" altLang="en-US"/>
                    </a:p>
                  </a:txBody>
                  <a:tcPr/>
                </a:tc>
                <a:tc>
                  <a:txBody>
                    <a:bodyPr/>
                    <a:lstStyle/>
                    <a:p>
                      <a:endParaRPr lang="zh-TW" altLang="en-US"/>
                    </a:p>
                  </a:txBody>
                  <a:tcPr/>
                </a:tc>
                <a:tc>
                  <a:txBody>
                    <a:bodyPr/>
                    <a:lstStyle/>
                    <a:p>
                      <a:endParaRPr lang="zh-TW" altLang="en-US"/>
                    </a:p>
                  </a:txBody>
                  <a:tcPr/>
                </a:tc>
              </a:tr>
              <a:tr h="620985">
                <a:tc>
                  <a:txBody>
                    <a:bodyPr/>
                    <a:lstStyle/>
                    <a:p>
                      <a:endParaRPr lang="zh-TW" altLang="en-US"/>
                    </a:p>
                  </a:txBody>
                  <a:tcPr/>
                </a:tc>
                <a:tc>
                  <a:txBody>
                    <a:bodyPr/>
                    <a:lstStyle/>
                    <a:p>
                      <a:endParaRPr lang="zh-TW" altLang="en-US"/>
                    </a:p>
                  </a:txBody>
                  <a:tcPr/>
                </a:tc>
                <a:tc>
                  <a:txBody>
                    <a:bodyPr/>
                    <a:lstStyle/>
                    <a:p>
                      <a:endParaRPr lang="zh-TW" altLang="en-US"/>
                    </a:p>
                  </a:txBody>
                  <a:tcPr/>
                </a:tc>
                <a:tc>
                  <a:txBody>
                    <a:bodyPr/>
                    <a:lstStyle/>
                    <a:p>
                      <a:endParaRPr lang="zh-TW" altLang="en-US"/>
                    </a:p>
                  </a:txBody>
                  <a:tcPr/>
                </a:tc>
                <a:tc>
                  <a:txBody>
                    <a:bodyPr/>
                    <a:lstStyle/>
                    <a:p>
                      <a:endParaRPr lang="zh-TW" altLang="en-US"/>
                    </a:p>
                  </a:txBody>
                  <a:tcPr/>
                </a:tc>
                <a:tc>
                  <a:txBody>
                    <a:bodyPr/>
                    <a:lstStyle/>
                    <a:p>
                      <a:endParaRPr lang="zh-TW" altLang="en-US" dirty="0"/>
                    </a:p>
                  </a:txBody>
                  <a:tcPr/>
                </a:tc>
              </a:tr>
            </a:tbl>
          </a:graphicData>
        </a:graphic>
      </p:graphicFrame>
      <p:graphicFrame>
        <p:nvGraphicFramePr>
          <p:cNvPr id="5" name="表格 4"/>
          <p:cNvGraphicFramePr>
            <a:graphicFrameLocks noGrp="1"/>
          </p:cNvGraphicFramePr>
          <p:nvPr/>
        </p:nvGraphicFramePr>
        <p:xfrm>
          <a:off x="467544" y="1340766"/>
          <a:ext cx="7381056" cy="5048944"/>
        </p:xfrm>
        <a:graphic>
          <a:graphicData uri="http://schemas.openxmlformats.org/drawingml/2006/table">
            <a:tbl>
              <a:tblPr firstRow="1" bandRow="1">
                <a:tableStyleId>{5C22544A-7EE6-4342-B048-85BDC9FD1C3A}</a:tableStyleId>
              </a:tblPr>
              <a:tblGrid>
                <a:gridCol w="1230176"/>
                <a:gridCol w="1230176"/>
                <a:gridCol w="1230176"/>
                <a:gridCol w="1230176"/>
                <a:gridCol w="1230176"/>
                <a:gridCol w="1230176"/>
              </a:tblGrid>
              <a:tr h="631118">
                <a:tc>
                  <a:txBody>
                    <a:bodyPr/>
                    <a:lstStyle/>
                    <a:p>
                      <a:pPr algn="ctr"/>
                      <a:r>
                        <a:rPr lang="zh-TW" altLang="en-US" dirty="0" smtClean="0">
                          <a:latin typeface="標楷體" pitchFamily="65" charset="-120"/>
                          <a:ea typeface="標楷體" pitchFamily="65" charset="-120"/>
                        </a:rPr>
                        <a:t>科別</a:t>
                      </a:r>
                      <a:endParaRPr lang="zh-TW" altLang="en-US" dirty="0">
                        <a:latin typeface="標楷體" pitchFamily="65" charset="-120"/>
                        <a:ea typeface="標楷體" pitchFamily="65" charset="-120"/>
                      </a:endParaRPr>
                    </a:p>
                  </a:txBody>
                  <a:tcPr/>
                </a:tc>
                <a:tc>
                  <a:txBody>
                    <a:bodyPr/>
                    <a:lstStyle/>
                    <a:p>
                      <a:pPr algn="ctr"/>
                      <a:r>
                        <a:rPr lang="zh-TW" altLang="en-US" dirty="0" smtClean="0">
                          <a:latin typeface="標楷體" pitchFamily="65" charset="-120"/>
                          <a:ea typeface="標楷體" pitchFamily="65" charset="-120"/>
                        </a:rPr>
                        <a:t>件數</a:t>
                      </a:r>
                      <a:endParaRPr lang="zh-TW" altLang="en-US" dirty="0">
                        <a:latin typeface="標楷體" pitchFamily="65" charset="-120"/>
                        <a:ea typeface="標楷體" pitchFamily="65" charset="-12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TW" altLang="en-US" dirty="0" smtClean="0">
                          <a:latin typeface="標楷體" pitchFamily="65" charset="-120"/>
                          <a:ea typeface="標楷體" pitchFamily="65" charset="-120"/>
                        </a:rPr>
                        <a:t>科別</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TW" altLang="en-US" dirty="0" smtClean="0">
                          <a:latin typeface="標楷體" pitchFamily="65" charset="-120"/>
                          <a:ea typeface="標楷體" pitchFamily="65" charset="-120"/>
                        </a:rPr>
                        <a:t>件數</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TW" altLang="en-US" dirty="0" smtClean="0">
                          <a:latin typeface="標楷體" pitchFamily="65" charset="-120"/>
                          <a:ea typeface="標楷體" pitchFamily="65" charset="-120"/>
                        </a:rPr>
                        <a:t>科別</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TW" altLang="en-US" dirty="0" smtClean="0">
                          <a:latin typeface="標楷體" pitchFamily="65" charset="-120"/>
                          <a:ea typeface="標楷體" pitchFamily="65" charset="-120"/>
                        </a:rPr>
                        <a:t>件數</a:t>
                      </a:r>
                    </a:p>
                  </a:txBody>
                  <a:tcPr/>
                </a:tc>
              </a:tr>
              <a:tr h="631118">
                <a:tc>
                  <a:txBody>
                    <a:bodyPr/>
                    <a:lstStyle/>
                    <a:p>
                      <a:pPr algn="ctr"/>
                      <a:r>
                        <a:rPr lang="zh-TW" altLang="en-US" sz="2000" dirty="0" smtClean="0">
                          <a:latin typeface="標楷體" pitchFamily="65" charset="-120"/>
                          <a:ea typeface="標楷體" pitchFamily="65" charset="-120"/>
                        </a:rPr>
                        <a:t>內科</a:t>
                      </a:r>
                      <a:endParaRPr lang="zh-TW" altLang="en-US" sz="2000" dirty="0">
                        <a:latin typeface="標楷體" pitchFamily="65" charset="-120"/>
                        <a:ea typeface="標楷體" pitchFamily="65" charset="-120"/>
                      </a:endParaRPr>
                    </a:p>
                  </a:txBody>
                  <a:tcPr/>
                </a:tc>
                <a:tc>
                  <a:txBody>
                    <a:bodyPr/>
                    <a:lstStyle/>
                    <a:p>
                      <a:pPr algn="ctr"/>
                      <a:r>
                        <a:rPr lang="zh-TW" altLang="en-US" sz="2000" dirty="0" smtClean="0">
                          <a:latin typeface="標楷體" pitchFamily="65" charset="-120"/>
                          <a:ea typeface="標楷體" pitchFamily="65" charset="-120"/>
                        </a:rPr>
                        <a:t> </a:t>
                      </a:r>
                      <a:endParaRPr lang="zh-TW" altLang="en-US" sz="2000" dirty="0">
                        <a:latin typeface="標楷體" pitchFamily="65" charset="-120"/>
                        <a:ea typeface="標楷體" pitchFamily="65" charset="-120"/>
                      </a:endParaRPr>
                    </a:p>
                  </a:txBody>
                  <a:tcPr/>
                </a:tc>
                <a:tc>
                  <a:txBody>
                    <a:bodyPr/>
                    <a:lstStyle/>
                    <a:p>
                      <a:pPr algn="ctr"/>
                      <a:r>
                        <a:rPr lang="zh-TW" altLang="en-US" sz="2000" dirty="0" smtClean="0">
                          <a:solidFill>
                            <a:srgbClr val="FF0000"/>
                          </a:solidFill>
                          <a:latin typeface="標楷體" pitchFamily="65" charset="-120"/>
                          <a:ea typeface="標楷體" pitchFamily="65" charset="-120"/>
                        </a:rPr>
                        <a:t>整形外科</a:t>
                      </a:r>
                      <a:endParaRPr lang="zh-TW" altLang="en-US" sz="2000" dirty="0">
                        <a:solidFill>
                          <a:srgbClr val="FF0000"/>
                        </a:solidFill>
                        <a:latin typeface="標楷體" pitchFamily="65" charset="-120"/>
                        <a:ea typeface="標楷體" pitchFamily="65" charset="-120"/>
                      </a:endParaRPr>
                    </a:p>
                  </a:txBody>
                  <a:tcPr/>
                </a:tc>
                <a:tc>
                  <a:txBody>
                    <a:bodyPr/>
                    <a:lstStyle/>
                    <a:p>
                      <a:pPr algn="ctr"/>
                      <a:r>
                        <a:rPr lang="en-US" altLang="zh-TW" sz="2000" dirty="0" smtClean="0">
                          <a:latin typeface="標楷體" pitchFamily="65" charset="-120"/>
                          <a:ea typeface="標楷體" pitchFamily="65" charset="-120"/>
                        </a:rPr>
                        <a:t>4</a:t>
                      </a:r>
                      <a:endParaRPr lang="zh-TW" altLang="en-US" sz="2000" dirty="0">
                        <a:latin typeface="標楷體" pitchFamily="65" charset="-120"/>
                        <a:ea typeface="標楷體" pitchFamily="65" charset="-120"/>
                      </a:endParaRPr>
                    </a:p>
                  </a:txBody>
                  <a:tcPr/>
                </a:tc>
                <a:tc>
                  <a:txBody>
                    <a:bodyPr/>
                    <a:lstStyle/>
                    <a:p>
                      <a:pPr algn="ctr"/>
                      <a:r>
                        <a:rPr lang="zh-TW" altLang="en-US" sz="2000" dirty="0" smtClean="0">
                          <a:latin typeface="標楷體" pitchFamily="65" charset="-120"/>
                          <a:ea typeface="標楷體" pitchFamily="65" charset="-120"/>
                        </a:rPr>
                        <a:t>腎臟科</a:t>
                      </a:r>
                      <a:endParaRPr lang="zh-TW" altLang="en-US" sz="2000" dirty="0">
                        <a:latin typeface="標楷體" pitchFamily="65" charset="-120"/>
                        <a:ea typeface="標楷體" pitchFamily="65" charset="-120"/>
                      </a:endParaRPr>
                    </a:p>
                  </a:txBody>
                  <a:tcPr/>
                </a:tc>
                <a:tc>
                  <a:txBody>
                    <a:bodyPr/>
                    <a:lstStyle/>
                    <a:p>
                      <a:pPr algn="ctr"/>
                      <a:endParaRPr lang="zh-TW" altLang="en-US" sz="2000" dirty="0">
                        <a:latin typeface="標楷體" pitchFamily="65" charset="-120"/>
                        <a:ea typeface="標楷體" pitchFamily="65" charset="-120"/>
                      </a:endParaRPr>
                    </a:p>
                  </a:txBody>
                  <a:tcPr/>
                </a:tc>
              </a:tr>
              <a:tr h="631118">
                <a:tc>
                  <a:txBody>
                    <a:bodyPr/>
                    <a:lstStyle/>
                    <a:p>
                      <a:pPr algn="ctr"/>
                      <a:r>
                        <a:rPr lang="zh-TW" altLang="en-US" sz="2000" dirty="0" smtClean="0">
                          <a:latin typeface="標楷體" pitchFamily="65" charset="-120"/>
                          <a:ea typeface="標楷體" pitchFamily="65" charset="-120"/>
                        </a:rPr>
                        <a:t>外科</a:t>
                      </a:r>
                      <a:endParaRPr lang="zh-TW" altLang="en-US" sz="2000" dirty="0">
                        <a:latin typeface="標楷體" pitchFamily="65" charset="-120"/>
                        <a:ea typeface="標楷體" pitchFamily="65" charset="-120"/>
                      </a:endParaRPr>
                    </a:p>
                  </a:txBody>
                  <a:tcPr/>
                </a:tc>
                <a:tc>
                  <a:txBody>
                    <a:bodyPr/>
                    <a:lstStyle/>
                    <a:p>
                      <a:pPr algn="ctr"/>
                      <a:r>
                        <a:rPr lang="zh-TW" altLang="en-US" sz="2000" dirty="0" smtClean="0">
                          <a:latin typeface="標楷體" pitchFamily="65" charset="-120"/>
                          <a:ea typeface="標楷體" pitchFamily="65" charset="-120"/>
                        </a:rPr>
                        <a:t> </a:t>
                      </a:r>
                      <a:endParaRPr lang="zh-TW" altLang="en-US" sz="2000" dirty="0">
                        <a:latin typeface="標楷體" pitchFamily="65" charset="-120"/>
                        <a:ea typeface="標楷體" pitchFamily="65" charset="-120"/>
                      </a:endParaRPr>
                    </a:p>
                  </a:txBody>
                  <a:tcPr/>
                </a:tc>
                <a:tc>
                  <a:txBody>
                    <a:bodyPr/>
                    <a:lstStyle/>
                    <a:p>
                      <a:pPr algn="ctr"/>
                      <a:r>
                        <a:rPr lang="zh-TW" altLang="en-US" sz="2000" dirty="0" smtClean="0">
                          <a:latin typeface="標楷體" pitchFamily="65" charset="-120"/>
                          <a:ea typeface="標楷體" pitchFamily="65" charset="-120"/>
                        </a:rPr>
                        <a:t>眼科</a:t>
                      </a:r>
                      <a:endParaRPr lang="zh-TW" altLang="en-US" sz="2000" dirty="0">
                        <a:latin typeface="標楷體" pitchFamily="65" charset="-120"/>
                        <a:ea typeface="標楷體" pitchFamily="65" charset="-120"/>
                      </a:endParaRPr>
                    </a:p>
                  </a:txBody>
                  <a:tcPr/>
                </a:tc>
                <a:tc>
                  <a:txBody>
                    <a:bodyPr/>
                    <a:lstStyle/>
                    <a:p>
                      <a:pPr algn="ctr"/>
                      <a:r>
                        <a:rPr lang="en-US" altLang="zh-TW" sz="2000" dirty="0" smtClean="0">
                          <a:latin typeface="標楷體" pitchFamily="65" charset="-120"/>
                          <a:ea typeface="標楷體" pitchFamily="65" charset="-120"/>
                        </a:rPr>
                        <a:t>1</a:t>
                      </a:r>
                      <a:endParaRPr lang="zh-TW" altLang="en-US" sz="2000" dirty="0">
                        <a:latin typeface="標楷體" pitchFamily="65" charset="-120"/>
                        <a:ea typeface="標楷體" pitchFamily="65" charset="-120"/>
                      </a:endParaRPr>
                    </a:p>
                  </a:txBody>
                  <a:tcPr/>
                </a:tc>
                <a:tc>
                  <a:txBody>
                    <a:bodyPr/>
                    <a:lstStyle/>
                    <a:p>
                      <a:pPr algn="ctr"/>
                      <a:r>
                        <a:rPr lang="zh-TW" altLang="en-US" sz="2000" dirty="0" smtClean="0">
                          <a:latin typeface="標楷體" pitchFamily="65" charset="-120"/>
                          <a:ea typeface="標楷體" pitchFamily="65" charset="-120"/>
                        </a:rPr>
                        <a:t>急診</a:t>
                      </a:r>
                      <a:endParaRPr lang="zh-TW" altLang="en-US" sz="2000" dirty="0">
                        <a:latin typeface="標楷體" pitchFamily="65" charset="-120"/>
                        <a:ea typeface="標楷體" pitchFamily="65" charset="-120"/>
                      </a:endParaRPr>
                    </a:p>
                  </a:txBody>
                  <a:tcPr/>
                </a:tc>
                <a:tc>
                  <a:txBody>
                    <a:bodyPr/>
                    <a:lstStyle/>
                    <a:p>
                      <a:pPr algn="ctr"/>
                      <a:r>
                        <a:rPr lang="en-US" altLang="zh-TW" sz="2000" dirty="0" smtClean="0">
                          <a:latin typeface="標楷體" pitchFamily="65" charset="-120"/>
                          <a:ea typeface="標楷體" pitchFamily="65" charset="-120"/>
                        </a:rPr>
                        <a:t>1</a:t>
                      </a:r>
                      <a:endParaRPr lang="zh-TW" altLang="en-US" sz="2000" dirty="0">
                        <a:latin typeface="標楷體" pitchFamily="65" charset="-120"/>
                        <a:ea typeface="標楷體" pitchFamily="65" charset="-120"/>
                      </a:endParaRPr>
                    </a:p>
                  </a:txBody>
                  <a:tcPr/>
                </a:tc>
              </a:tr>
              <a:tr h="631118">
                <a:tc>
                  <a:txBody>
                    <a:bodyPr/>
                    <a:lstStyle/>
                    <a:p>
                      <a:pPr algn="ctr"/>
                      <a:r>
                        <a:rPr lang="zh-TW" altLang="en-US" sz="2000" dirty="0" smtClean="0">
                          <a:latin typeface="標楷體" pitchFamily="65" charset="-120"/>
                          <a:ea typeface="標楷體" pitchFamily="65" charset="-120"/>
                        </a:rPr>
                        <a:t>婦產科</a:t>
                      </a:r>
                      <a:endParaRPr lang="zh-TW" altLang="en-US" sz="2000" dirty="0">
                        <a:latin typeface="標楷體" pitchFamily="65" charset="-120"/>
                        <a:ea typeface="標楷體" pitchFamily="65" charset="-120"/>
                      </a:endParaRPr>
                    </a:p>
                  </a:txBody>
                  <a:tcPr/>
                </a:tc>
                <a:tc>
                  <a:txBody>
                    <a:bodyPr/>
                    <a:lstStyle/>
                    <a:p>
                      <a:pPr algn="ctr"/>
                      <a:r>
                        <a:rPr lang="en-US" altLang="zh-TW" sz="2000" dirty="0" smtClean="0">
                          <a:latin typeface="標楷體" pitchFamily="65" charset="-120"/>
                          <a:ea typeface="標楷體" pitchFamily="65" charset="-120"/>
                        </a:rPr>
                        <a:t>1</a:t>
                      </a:r>
                      <a:endParaRPr lang="zh-TW" altLang="en-US" sz="2000" dirty="0">
                        <a:latin typeface="標楷體" pitchFamily="65" charset="-120"/>
                        <a:ea typeface="標楷體" pitchFamily="65" charset="-120"/>
                      </a:endParaRPr>
                    </a:p>
                  </a:txBody>
                  <a:tcPr/>
                </a:tc>
                <a:tc>
                  <a:txBody>
                    <a:bodyPr/>
                    <a:lstStyle/>
                    <a:p>
                      <a:pPr algn="ctr"/>
                      <a:r>
                        <a:rPr lang="zh-TW" altLang="en-US" sz="2000" dirty="0" smtClean="0">
                          <a:latin typeface="標楷體" pitchFamily="65" charset="-120"/>
                          <a:ea typeface="標楷體" pitchFamily="65" charset="-120"/>
                        </a:rPr>
                        <a:t>胸腔外科</a:t>
                      </a:r>
                      <a:endParaRPr lang="zh-TW" altLang="en-US" sz="2000" dirty="0">
                        <a:latin typeface="標楷體" pitchFamily="65" charset="-120"/>
                        <a:ea typeface="標楷體" pitchFamily="65" charset="-120"/>
                      </a:endParaRPr>
                    </a:p>
                  </a:txBody>
                  <a:tcPr/>
                </a:tc>
                <a:tc>
                  <a:txBody>
                    <a:bodyPr/>
                    <a:lstStyle/>
                    <a:p>
                      <a:pPr algn="ctr"/>
                      <a:r>
                        <a:rPr lang="zh-TW" altLang="en-US" sz="2000" dirty="0" smtClean="0">
                          <a:latin typeface="標楷體" pitchFamily="65" charset="-120"/>
                          <a:ea typeface="標楷體" pitchFamily="65" charset="-120"/>
                        </a:rPr>
                        <a:t> </a:t>
                      </a:r>
                      <a:endParaRPr lang="zh-TW" altLang="en-US" sz="2000" dirty="0">
                        <a:latin typeface="標楷體" pitchFamily="65" charset="-120"/>
                        <a:ea typeface="標楷體" pitchFamily="65" charset="-120"/>
                      </a:endParaRPr>
                    </a:p>
                  </a:txBody>
                  <a:tcPr/>
                </a:tc>
                <a:tc>
                  <a:txBody>
                    <a:bodyPr/>
                    <a:lstStyle/>
                    <a:p>
                      <a:pPr algn="ctr"/>
                      <a:r>
                        <a:rPr lang="zh-TW" altLang="en-US" sz="2000" dirty="0" smtClean="0">
                          <a:latin typeface="標楷體" pitchFamily="65" charset="-120"/>
                          <a:ea typeface="標楷體" pitchFamily="65" charset="-120"/>
                        </a:rPr>
                        <a:t>泌尿科</a:t>
                      </a:r>
                      <a:endParaRPr lang="zh-TW" altLang="en-US" sz="2000" dirty="0">
                        <a:latin typeface="標楷體" pitchFamily="65" charset="-120"/>
                        <a:ea typeface="標楷體" pitchFamily="65" charset="-120"/>
                      </a:endParaRPr>
                    </a:p>
                  </a:txBody>
                  <a:tcPr/>
                </a:tc>
                <a:tc>
                  <a:txBody>
                    <a:bodyPr/>
                    <a:lstStyle/>
                    <a:p>
                      <a:pPr algn="ctr"/>
                      <a:r>
                        <a:rPr lang="zh-TW" altLang="en-US" sz="2000" dirty="0" smtClean="0">
                          <a:latin typeface="標楷體" pitchFamily="65" charset="-120"/>
                          <a:ea typeface="標楷體" pitchFamily="65" charset="-120"/>
                        </a:rPr>
                        <a:t> </a:t>
                      </a:r>
                      <a:endParaRPr lang="zh-TW" altLang="en-US" sz="2000" dirty="0">
                        <a:latin typeface="標楷體" pitchFamily="65" charset="-120"/>
                        <a:ea typeface="標楷體" pitchFamily="65" charset="-120"/>
                      </a:endParaRPr>
                    </a:p>
                  </a:txBody>
                  <a:tcPr/>
                </a:tc>
              </a:tr>
              <a:tr h="631118">
                <a:tc>
                  <a:txBody>
                    <a:bodyPr/>
                    <a:lstStyle/>
                    <a:p>
                      <a:pPr algn="ctr"/>
                      <a:r>
                        <a:rPr lang="zh-TW" altLang="en-US" sz="2000" dirty="0" smtClean="0">
                          <a:latin typeface="標楷體" pitchFamily="65" charset="-120"/>
                          <a:ea typeface="標楷體" pitchFamily="65" charset="-120"/>
                        </a:rPr>
                        <a:t>小兒科</a:t>
                      </a:r>
                      <a:endParaRPr lang="zh-TW" altLang="en-US" sz="2000" dirty="0">
                        <a:latin typeface="標楷體" pitchFamily="65" charset="-120"/>
                        <a:ea typeface="標楷體" pitchFamily="65" charset="-120"/>
                      </a:endParaRPr>
                    </a:p>
                  </a:txBody>
                  <a:tcPr/>
                </a:tc>
                <a:tc>
                  <a:txBody>
                    <a:bodyPr/>
                    <a:lstStyle/>
                    <a:p>
                      <a:pPr algn="ctr"/>
                      <a:endParaRPr lang="zh-TW" altLang="en-US" sz="2000">
                        <a:latin typeface="標楷體" pitchFamily="65" charset="-120"/>
                        <a:ea typeface="標楷體" pitchFamily="65" charset="-120"/>
                      </a:endParaRPr>
                    </a:p>
                  </a:txBody>
                  <a:tcPr/>
                </a:tc>
                <a:tc>
                  <a:txBody>
                    <a:bodyPr/>
                    <a:lstStyle/>
                    <a:p>
                      <a:pPr algn="ctr"/>
                      <a:r>
                        <a:rPr lang="zh-TW" altLang="en-US" sz="2000" dirty="0" smtClean="0">
                          <a:latin typeface="標楷體" pitchFamily="65" charset="-120"/>
                          <a:ea typeface="標楷體" pitchFamily="65" charset="-120"/>
                        </a:rPr>
                        <a:t>心臟外科</a:t>
                      </a:r>
                      <a:endParaRPr lang="zh-TW" altLang="en-US" sz="2000" dirty="0">
                        <a:latin typeface="標楷體" pitchFamily="65" charset="-120"/>
                        <a:ea typeface="標楷體" pitchFamily="65" charset="-120"/>
                      </a:endParaRPr>
                    </a:p>
                  </a:txBody>
                  <a:tcPr/>
                </a:tc>
                <a:tc>
                  <a:txBody>
                    <a:bodyPr/>
                    <a:lstStyle/>
                    <a:p>
                      <a:pPr algn="ctr"/>
                      <a:r>
                        <a:rPr lang="en-US" altLang="zh-TW" sz="2000" dirty="0" smtClean="0">
                          <a:latin typeface="標楷體" pitchFamily="65" charset="-120"/>
                          <a:ea typeface="標楷體" pitchFamily="65" charset="-120"/>
                        </a:rPr>
                        <a:t>1</a:t>
                      </a:r>
                      <a:endParaRPr lang="zh-TW" altLang="en-US" sz="2000" dirty="0">
                        <a:latin typeface="標楷體" pitchFamily="65" charset="-120"/>
                        <a:ea typeface="標楷體" pitchFamily="65" charset="-120"/>
                      </a:endParaRPr>
                    </a:p>
                  </a:txBody>
                  <a:tcPr/>
                </a:tc>
                <a:tc>
                  <a:txBody>
                    <a:bodyPr/>
                    <a:lstStyle/>
                    <a:p>
                      <a:pPr algn="ctr"/>
                      <a:r>
                        <a:rPr lang="zh-TW" altLang="en-US" sz="2000" dirty="0" smtClean="0">
                          <a:latin typeface="標楷體" pitchFamily="65" charset="-120"/>
                          <a:ea typeface="標楷體" pitchFamily="65" charset="-120"/>
                        </a:rPr>
                        <a:t>心臟內科</a:t>
                      </a:r>
                      <a:endParaRPr lang="zh-TW" altLang="en-US" sz="2000" dirty="0">
                        <a:latin typeface="標楷體" pitchFamily="65" charset="-120"/>
                        <a:ea typeface="標楷體" pitchFamily="65" charset="-120"/>
                      </a:endParaRPr>
                    </a:p>
                  </a:txBody>
                  <a:tcPr/>
                </a:tc>
                <a:tc>
                  <a:txBody>
                    <a:bodyPr/>
                    <a:lstStyle/>
                    <a:p>
                      <a:pPr algn="ctr"/>
                      <a:r>
                        <a:rPr lang="zh-TW" altLang="en-US" sz="2000" dirty="0" smtClean="0">
                          <a:latin typeface="標楷體" pitchFamily="65" charset="-120"/>
                          <a:ea typeface="標楷體" pitchFamily="65" charset="-120"/>
                        </a:rPr>
                        <a:t> </a:t>
                      </a:r>
                      <a:endParaRPr lang="zh-TW" altLang="en-US" sz="2000" dirty="0">
                        <a:latin typeface="標楷體" pitchFamily="65" charset="-120"/>
                        <a:ea typeface="標楷體" pitchFamily="65" charset="-120"/>
                      </a:endParaRPr>
                    </a:p>
                  </a:txBody>
                  <a:tcPr/>
                </a:tc>
              </a:tr>
              <a:tr h="631118">
                <a:tc>
                  <a:txBody>
                    <a:bodyPr/>
                    <a:lstStyle/>
                    <a:p>
                      <a:pPr algn="ctr"/>
                      <a:r>
                        <a:rPr lang="zh-TW" altLang="en-US" sz="2000" dirty="0" smtClean="0">
                          <a:latin typeface="標楷體" pitchFamily="65" charset="-120"/>
                          <a:ea typeface="標楷體" pitchFamily="65" charset="-120"/>
                        </a:rPr>
                        <a:t>耳鼻喉科</a:t>
                      </a:r>
                      <a:endParaRPr lang="zh-TW" altLang="en-US" sz="2000" dirty="0">
                        <a:latin typeface="標楷體" pitchFamily="65" charset="-120"/>
                        <a:ea typeface="標楷體" pitchFamily="65" charset="-120"/>
                      </a:endParaRPr>
                    </a:p>
                  </a:txBody>
                  <a:tcPr/>
                </a:tc>
                <a:tc>
                  <a:txBody>
                    <a:bodyPr/>
                    <a:lstStyle/>
                    <a:p>
                      <a:pPr algn="ctr"/>
                      <a:r>
                        <a:rPr lang="zh-TW" altLang="en-US" sz="2000" dirty="0" smtClean="0">
                          <a:latin typeface="標楷體" pitchFamily="65" charset="-120"/>
                          <a:ea typeface="標楷體" pitchFamily="65" charset="-120"/>
                        </a:rPr>
                        <a:t> </a:t>
                      </a:r>
                      <a:endParaRPr lang="zh-TW" altLang="en-US" sz="2000" dirty="0">
                        <a:latin typeface="標楷體" pitchFamily="65" charset="-120"/>
                        <a:ea typeface="標楷體" pitchFamily="65" charset="-120"/>
                      </a:endParaRPr>
                    </a:p>
                  </a:txBody>
                  <a:tcPr/>
                </a:tc>
                <a:tc>
                  <a:txBody>
                    <a:bodyPr/>
                    <a:lstStyle/>
                    <a:p>
                      <a:pPr algn="ctr"/>
                      <a:r>
                        <a:rPr lang="zh-TW" altLang="en-US" sz="2000" dirty="0" smtClean="0">
                          <a:latin typeface="標楷體" pitchFamily="65" charset="-120"/>
                          <a:ea typeface="標楷體" pitchFamily="65" charset="-120"/>
                        </a:rPr>
                        <a:t>家醫科</a:t>
                      </a:r>
                      <a:endParaRPr lang="zh-TW" altLang="en-US" sz="2000" dirty="0">
                        <a:latin typeface="標楷體" pitchFamily="65" charset="-120"/>
                        <a:ea typeface="標楷體" pitchFamily="65" charset="-120"/>
                      </a:endParaRPr>
                    </a:p>
                  </a:txBody>
                  <a:tcPr/>
                </a:tc>
                <a:tc>
                  <a:txBody>
                    <a:bodyPr/>
                    <a:lstStyle/>
                    <a:p>
                      <a:pPr algn="ctr"/>
                      <a:r>
                        <a:rPr lang="en-US" altLang="zh-TW" sz="2000" dirty="0" smtClean="0">
                          <a:latin typeface="標楷體" pitchFamily="65" charset="-120"/>
                          <a:ea typeface="標楷體" pitchFamily="65" charset="-120"/>
                        </a:rPr>
                        <a:t>1</a:t>
                      </a:r>
                      <a:endParaRPr lang="zh-TW" altLang="en-US" sz="2000" dirty="0">
                        <a:latin typeface="標楷體" pitchFamily="65" charset="-120"/>
                        <a:ea typeface="標楷體" pitchFamily="65" charset="-120"/>
                      </a:endParaRPr>
                    </a:p>
                  </a:txBody>
                  <a:tcPr/>
                </a:tc>
                <a:tc>
                  <a:txBody>
                    <a:bodyPr/>
                    <a:lstStyle/>
                    <a:p>
                      <a:pPr algn="ctr"/>
                      <a:r>
                        <a:rPr lang="zh-TW" altLang="en-US" sz="2000" dirty="0" smtClean="0">
                          <a:solidFill>
                            <a:srgbClr val="FF0000"/>
                          </a:solidFill>
                          <a:latin typeface="標楷體" pitchFamily="65" charset="-120"/>
                          <a:ea typeface="標楷體" pitchFamily="65" charset="-120"/>
                        </a:rPr>
                        <a:t>美容醫學</a:t>
                      </a:r>
                      <a:endParaRPr lang="zh-TW" altLang="en-US" sz="2000" dirty="0">
                        <a:solidFill>
                          <a:srgbClr val="FF0000"/>
                        </a:solidFill>
                        <a:latin typeface="標楷體" pitchFamily="65" charset="-120"/>
                        <a:ea typeface="標楷體" pitchFamily="65" charset="-120"/>
                      </a:endParaRPr>
                    </a:p>
                  </a:txBody>
                  <a:tcPr/>
                </a:tc>
                <a:tc>
                  <a:txBody>
                    <a:bodyPr/>
                    <a:lstStyle/>
                    <a:p>
                      <a:pPr algn="ctr"/>
                      <a:r>
                        <a:rPr lang="en-US" altLang="zh-TW" sz="2000" dirty="0" smtClean="0">
                          <a:latin typeface="標楷體" pitchFamily="65" charset="-120"/>
                          <a:ea typeface="標楷體" pitchFamily="65" charset="-120"/>
                        </a:rPr>
                        <a:t>1</a:t>
                      </a:r>
                      <a:endParaRPr lang="zh-TW" altLang="en-US" sz="2000" dirty="0">
                        <a:latin typeface="標楷體" pitchFamily="65" charset="-120"/>
                        <a:ea typeface="標楷體" pitchFamily="65" charset="-120"/>
                      </a:endParaRPr>
                    </a:p>
                  </a:txBody>
                  <a:tcPr/>
                </a:tc>
              </a:tr>
              <a:tr h="631118">
                <a:tc>
                  <a:txBody>
                    <a:bodyPr/>
                    <a:lstStyle/>
                    <a:p>
                      <a:pPr algn="ctr"/>
                      <a:r>
                        <a:rPr lang="zh-TW" altLang="en-US" sz="2000" dirty="0" smtClean="0">
                          <a:latin typeface="標楷體" pitchFamily="65" charset="-120"/>
                          <a:ea typeface="標楷體" pitchFamily="65" charset="-120"/>
                        </a:rPr>
                        <a:t>皮膚科</a:t>
                      </a:r>
                      <a:endParaRPr lang="zh-TW" altLang="en-US" sz="2000" dirty="0">
                        <a:latin typeface="標楷體" pitchFamily="65" charset="-120"/>
                        <a:ea typeface="標楷體" pitchFamily="65" charset="-120"/>
                      </a:endParaRPr>
                    </a:p>
                  </a:txBody>
                  <a:tcPr/>
                </a:tc>
                <a:tc>
                  <a:txBody>
                    <a:bodyPr/>
                    <a:lstStyle/>
                    <a:p>
                      <a:pPr algn="ctr"/>
                      <a:r>
                        <a:rPr lang="zh-TW" altLang="en-US" sz="2000" dirty="0" smtClean="0">
                          <a:latin typeface="標楷體" pitchFamily="65" charset="-120"/>
                          <a:ea typeface="標楷體" pitchFamily="65" charset="-120"/>
                        </a:rPr>
                        <a:t> </a:t>
                      </a:r>
                      <a:endParaRPr lang="zh-TW" altLang="en-US" sz="2000" dirty="0">
                        <a:latin typeface="標楷體" pitchFamily="65" charset="-120"/>
                        <a:ea typeface="標楷體" pitchFamily="65" charset="-120"/>
                      </a:endParaRPr>
                    </a:p>
                  </a:txBody>
                  <a:tcPr/>
                </a:tc>
                <a:tc>
                  <a:txBody>
                    <a:bodyPr/>
                    <a:lstStyle/>
                    <a:p>
                      <a:pPr algn="ctr"/>
                      <a:r>
                        <a:rPr lang="zh-TW" altLang="en-US" sz="2000" dirty="0" smtClean="0">
                          <a:latin typeface="標楷體" pitchFamily="65" charset="-120"/>
                          <a:ea typeface="標楷體" pitchFamily="65" charset="-120"/>
                        </a:rPr>
                        <a:t>神經外科</a:t>
                      </a:r>
                      <a:endParaRPr lang="zh-TW" altLang="en-US" sz="2000" dirty="0">
                        <a:latin typeface="標楷體" pitchFamily="65" charset="-120"/>
                        <a:ea typeface="標楷體" pitchFamily="65" charset="-120"/>
                      </a:endParaRPr>
                    </a:p>
                  </a:txBody>
                  <a:tcPr/>
                </a:tc>
                <a:tc>
                  <a:txBody>
                    <a:bodyPr/>
                    <a:lstStyle/>
                    <a:p>
                      <a:pPr algn="ctr"/>
                      <a:r>
                        <a:rPr lang="en-US" altLang="zh-TW" sz="2000" dirty="0" smtClean="0">
                          <a:latin typeface="標楷體" pitchFamily="65" charset="-120"/>
                          <a:ea typeface="標楷體" pitchFamily="65" charset="-120"/>
                        </a:rPr>
                        <a:t>1</a:t>
                      </a:r>
                      <a:r>
                        <a:rPr lang="zh-TW" altLang="en-US" sz="2000" dirty="0" smtClean="0">
                          <a:latin typeface="標楷體" pitchFamily="65" charset="-120"/>
                          <a:ea typeface="標楷體" pitchFamily="65" charset="-120"/>
                        </a:rPr>
                        <a:t> </a:t>
                      </a:r>
                      <a:endParaRPr lang="zh-TW" altLang="en-US" sz="2000" dirty="0">
                        <a:latin typeface="標楷體" pitchFamily="65" charset="-120"/>
                        <a:ea typeface="標楷體" pitchFamily="65" charset="-120"/>
                      </a:endParaRPr>
                    </a:p>
                  </a:txBody>
                  <a:tcPr/>
                </a:tc>
                <a:tc>
                  <a:txBody>
                    <a:bodyPr/>
                    <a:lstStyle/>
                    <a:p>
                      <a:pPr algn="ctr"/>
                      <a:endParaRPr lang="zh-TW" altLang="en-US" sz="2000">
                        <a:latin typeface="標楷體" pitchFamily="65" charset="-120"/>
                        <a:ea typeface="標楷體" pitchFamily="65" charset="-120"/>
                      </a:endParaRPr>
                    </a:p>
                  </a:txBody>
                  <a:tcPr/>
                </a:tc>
                <a:tc>
                  <a:txBody>
                    <a:bodyPr/>
                    <a:lstStyle/>
                    <a:p>
                      <a:pPr algn="ctr"/>
                      <a:endParaRPr lang="zh-TW" altLang="en-US" sz="2000" dirty="0">
                        <a:latin typeface="標楷體" pitchFamily="65" charset="-120"/>
                        <a:ea typeface="標楷體" pitchFamily="65" charset="-120"/>
                      </a:endParaRPr>
                    </a:p>
                  </a:txBody>
                  <a:tcPr/>
                </a:tc>
              </a:tr>
              <a:tr h="631118">
                <a:tc>
                  <a:txBody>
                    <a:bodyPr/>
                    <a:lstStyle/>
                    <a:p>
                      <a:pPr algn="ctr"/>
                      <a:r>
                        <a:rPr lang="zh-TW" altLang="en-US" sz="2000" dirty="0" smtClean="0">
                          <a:latin typeface="標楷體" pitchFamily="65" charset="-120"/>
                          <a:ea typeface="標楷體" pitchFamily="65" charset="-120"/>
                        </a:rPr>
                        <a:t>骨科</a:t>
                      </a:r>
                      <a:endParaRPr lang="zh-TW" altLang="en-US" sz="2000" dirty="0">
                        <a:latin typeface="標楷體" pitchFamily="65" charset="-120"/>
                        <a:ea typeface="標楷體" pitchFamily="65" charset="-120"/>
                      </a:endParaRPr>
                    </a:p>
                  </a:txBody>
                  <a:tcPr/>
                </a:tc>
                <a:tc>
                  <a:txBody>
                    <a:bodyPr/>
                    <a:lstStyle/>
                    <a:p>
                      <a:pPr algn="ctr"/>
                      <a:r>
                        <a:rPr lang="en-US" altLang="zh-TW" sz="2000" dirty="0" smtClean="0">
                          <a:latin typeface="標楷體" pitchFamily="65" charset="-120"/>
                          <a:ea typeface="標楷體" pitchFamily="65" charset="-120"/>
                        </a:rPr>
                        <a:t>2</a:t>
                      </a:r>
                      <a:endParaRPr lang="zh-TW" altLang="en-US" sz="2000" dirty="0">
                        <a:latin typeface="標楷體" pitchFamily="65" charset="-120"/>
                        <a:ea typeface="標楷體" pitchFamily="65" charset="-120"/>
                      </a:endParaRPr>
                    </a:p>
                  </a:txBody>
                  <a:tcPr/>
                </a:tc>
                <a:tc>
                  <a:txBody>
                    <a:bodyPr/>
                    <a:lstStyle/>
                    <a:p>
                      <a:pPr algn="ctr"/>
                      <a:r>
                        <a:rPr lang="zh-TW" altLang="en-US" sz="2000" dirty="0" smtClean="0">
                          <a:latin typeface="標楷體" pitchFamily="65" charset="-120"/>
                          <a:ea typeface="標楷體" pitchFamily="65" charset="-120"/>
                        </a:rPr>
                        <a:t>復健科</a:t>
                      </a:r>
                      <a:endParaRPr lang="zh-TW" altLang="en-US" sz="2000" dirty="0">
                        <a:latin typeface="標楷體" pitchFamily="65" charset="-120"/>
                        <a:ea typeface="標楷體" pitchFamily="65" charset="-120"/>
                      </a:endParaRPr>
                    </a:p>
                  </a:txBody>
                  <a:tcPr/>
                </a:tc>
                <a:tc>
                  <a:txBody>
                    <a:bodyPr/>
                    <a:lstStyle/>
                    <a:p>
                      <a:pPr algn="ctr"/>
                      <a:r>
                        <a:rPr lang="en-US" altLang="zh-TW" sz="2000" dirty="0" smtClean="0">
                          <a:latin typeface="標楷體" pitchFamily="65" charset="-120"/>
                          <a:ea typeface="標楷體" pitchFamily="65" charset="-120"/>
                        </a:rPr>
                        <a:t>1</a:t>
                      </a:r>
                      <a:endParaRPr lang="zh-TW" altLang="en-US" sz="2000" dirty="0">
                        <a:latin typeface="標楷體" pitchFamily="65" charset="-120"/>
                        <a:ea typeface="標楷體" pitchFamily="65" charset="-120"/>
                      </a:endParaRPr>
                    </a:p>
                  </a:txBody>
                  <a:tcPr/>
                </a:tc>
                <a:tc>
                  <a:txBody>
                    <a:bodyPr/>
                    <a:lstStyle/>
                    <a:p>
                      <a:pPr algn="ctr"/>
                      <a:r>
                        <a:rPr lang="zh-TW" altLang="en-US" sz="2000" dirty="0" smtClean="0">
                          <a:latin typeface="標楷體" pitchFamily="65" charset="-120"/>
                          <a:ea typeface="標楷體" pitchFamily="65" charset="-120"/>
                        </a:rPr>
                        <a:t>合計</a:t>
                      </a:r>
                      <a:endParaRPr lang="zh-TW" altLang="en-US" sz="2000" dirty="0">
                        <a:latin typeface="標楷體" pitchFamily="65" charset="-120"/>
                        <a:ea typeface="標楷體" pitchFamily="65" charset="-120"/>
                      </a:endParaRPr>
                    </a:p>
                  </a:txBody>
                  <a:tcPr/>
                </a:tc>
                <a:tc>
                  <a:txBody>
                    <a:bodyPr/>
                    <a:lstStyle/>
                    <a:p>
                      <a:pPr algn="ctr"/>
                      <a:r>
                        <a:rPr lang="en-US" altLang="zh-TW" sz="2000" dirty="0" smtClean="0">
                          <a:latin typeface="標楷體" pitchFamily="65" charset="-120"/>
                          <a:ea typeface="標楷體" pitchFamily="65" charset="-120"/>
                        </a:rPr>
                        <a:t>14</a:t>
                      </a:r>
                      <a:r>
                        <a:rPr lang="zh-TW" altLang="en-US" sz="2000" dirty="0" smtClean="0">
                          <a:latin typeface="標楷體" pitchFamily="65" charset="-120"/>
                          <a:ea typeface="標楷體" pitchFamily="65" charset="-120"/>
                        </a:rPr>
                        <a:t>件</a:t>
                      </a:r>
                      <a:endParaRPr lang="zh-TW" altLang="en-US" sz="2000" dirty="0">
                        <a:latin typeface="標楷體" pitchFamily="65" charset="-120"/>
                        <a:ea typeface="標楷體" pitchFamily="65" charset="-120"/>
                      </a:endParaRPr>
                    </a:p>
                  </a:txBody>
                  <a:tcPr/>
                </a:tc>
              </a:tr>
            </a:tbl>
          </a:graphicData>
        </a:graphic>
      </p:graphicFrame>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320040"/>
            <a:ext cx="7239000" cy="732696"/>
          </a:xfrm>
        </p:spPr>
        <p:txBody>
          <a:bodyPr/>
          <a:lstStyle/>
          <a:p>
            <a:r>
              <a:rPr lang="zh-TW" altLang="en-US" dirty="0" smtClean="0">
                <a:ea typeface="中國龍粗魏碑" pitchFamily="49" charset="-120"/>
              </a:rPr>
              <a:t>臺中市醫師公會醫師互助金概況</a:t>
            </a:r>
            <a:endParaRPr lang="zh-TW" altLang="en-US" dirty="0"/>
          </a:p>
        </p:txBody>
      </p:sp>
      <p:sp>
        <p:nvSpPr>
          <p:cNvPr id="3" name="內容版面配置區 2"/>
          <p:cNvSpPr>
            <a:spLocks noGrp="1"/>
          </p:cNvSpPr>
          <p:nvPr>
            <p:ph idx="1"/>
          </p:nvPr>
        </p:nvSpPr>
        <p:spPr>
          <a:xfrm>
            <a:off x="457200" y="1196752"/>
            <a:ext cx="7239000" cy="5258984"/>
          </a:xfrm>
        </p:spPr>
        <p:txBody>
          <a:bodyPr>
            <a:normAutofit fontScale="92500"/>
          </a:bodyPr>
          <a:lstStyle/>
          <a:p>
            <a:pPr marL="514350" indent="-514350">
              <a:buNone/>
            </a:pPr>
            <a:r>
              <a:rPr lang="zh-TW" altLang="en-US" sz="3900" b="1" dirty="0" smtClean="0">
                <a:latin typeface="標楷體" pitchFamily="65" charset="-120"/>
                <a:ea typeface="標楷體" pitchFamily="65" charset="-120"/>
              </a:rPr>
              <a:t>臺中市醫師公會醫師互助金制度</a:t>
            </a:r>
            <a:endParaRPr lang="en-US" altLang="zh-TW" sz="3900" b="1" dirty="0" smtClean="0">
              <a:latin typeface="標楷體" pitchFamily="65" charset="-120"/>
              <a:ea typeface="標楷體" pitchFamily="65" charset="-120"/>
            </a:endParaRPr>
          </a:p>
          <a:p>
            <a:pPr>
              <a:buNone/>
            </a:pPr>
            <a:r>
              <a:rPr lang="zh-TW" altLang="en-US" dirty="0" smtClean="0">
                <a:latin typeface="標楷體" pitchFamily="65" charset="-120"/>
                <a:ea typeface="標楷體" pitchFamily="65" charset="-120"/>
              </a:rPr>
              <a:t>   </a:t>
            </a:r>
            <a:r>
              <a:rPr lang="en-US" altLang="zh-TW" b="1" dirty="0" smtClean="0">
                <a:latin typeface="標楷體" pitchFamily="65" charset="-120"/>
                <a:ea typeface="標楷體" pitchFamily="65" charset="-120"/>
              </a:rPr>
              <a:t>1.</a:t>
            </a:r>
            <a:r>
              <a:rPr lang="zh-TW" altLang="en-US" b="1" dirty="0" smtClean="0">
                <a:latin typeface="標楷體" pitchFamily="65" charset="-120"/>
                <a:ea typeface="標楷體" pitchFamily="65" charset="-120"/>
              </a:rPr>
              <a:t> </a:t>
            </a:r>
            <a:r>
              <a:rPr lang="en-US" altLang="zh-TW" b="1" dirty="0" smtClean="0">
                <a:latin typeface="標楷體" pitchFamily="65" charset="-120"/>
                <a:ea typeface="標楷體" pitchFamily="65" charset="-120"/>
              </a:rPr>
              <a:t>96/09/01</a:t>
            </a:r>
            <a:r>
              <a:rPr lang="zh-TW" altLang="en-US" b="1" dirty="0" smtClean="0">
                <a:latin typeface="標楷體" pitchFamily="65" charset="-120"/>
                <a:ea typeface="標楷體" pitchFamily="65" charset="-120"/>
              </a:rPr>
              <a:t>開辦</a:t>
            </a:r>
            <a:endParaRPr lang="en-US" altLang="zh-TW" b="1" dirty="0" smtClean="0">
              <a:latin typeface="標楷體" pitchFamily="65" charset="-120"/>
              <a:ea typeface="標楷體" pitchFamily="65" charset="-120"/>
            </a:endParaRPr>
          </a:p>
          <a:p>
            <a:pPr>
              <a:buNone/>
            </a:pPr>
            <a:r>
              <a:rPr lang="zh-TW" altLang="en-US" b="1" dirty="0" smtClean="0">
                <a:latin typeface="標楷體" pitchFamily="65" charset="-120"/>
                <a:ea typeface="標楷體" pitchFamily="65" charset="-120"/>
              </a:rPr>
              <a:t>   </a:t>
            </a:r>
            <a:r>
              <a:rPr lang="en-US" altLang="zh-TW" b="1" dirty="0" smtClean="0">
                <a:latin typeface="標楷體" pitchFamily="65" charset="-120"/>
                <a:ea typeface="標楷體" pitchFamily="65" charset="-120"/>
              </a:rPr>
              <a:t>2.</a:t>
            </a:r>
            <a:r>
              <a:rPr lang="zh-TW" altLang="en-US" b="1" dirty="0" smtClean="0">
                <a:latin typeface="標楷體" pitchFamily="65" charset="-120"/>
                <a:ea typeface="標楷體" pitchFamily="65" charset="-120"/>
              </a:rPr>
              <a:t> 公會會員年繳</a:t>
            </a:r>
            <a:r>
              <a:rPr lang="en-US" altLang="zh-TW" b="1" dirty="0" smtClean="0">
                <a:latin typeface="標楷體" pitchFamily="65" charset="-120"/>
                <a:ea typeface="標楷體" pitchFamily="65" charset="-120"/>
              </a:rPr>
              <a:t>3000</a:t>
            </a:r>
            <a:r>
              <a:rPr lang="zh-TW" altLang="en-US" b="1" dirty="0" smtClean="0">
                <a:latin typeface="標楷體" pitchFamily="65" charset="-120"/>
                <a:ea typeface="標楷體" pitchFamily="65" charset="-120"/>
              </a:rPr>
              <a:t>元互助金，即享互助資格</a:t>
            </a:r>
            <a:endParaRPr lang="en-US" altLang="zh-TW" b="1" dirty="0" smtClean="0">
              <a:latin typeface="標楷體" pitchFamily="65" charset="-120"/>
              <a:ea typeface="標楷體" pitchFamily="65" charset="-120"/>
            </a:endParaRPr>
          </a:p>
          <a:p>
            <a:pPr>
              <a:buNone/>
            </a:pPr>
            <a:r>
              <a:rPr lang="zh-TW" altLang="en-US" b="1" dirty="0" smtClean="0">
                <a:latin typeface="標楷體" pitchFamily="65" charset="-120"/>
                <a:ea typeface="標楷體" pitchFamily="65" charset="-120"/>
              </a:rPr>
              <a:t>   </a:t>
            </a:r>
            <a:r>
              <a:rPr lang="en-US" altLang="zh-TW" b="1" dirty="0" smtClean="0">
                <a:latin typeface="標楷體" pitchFamily="65" charset="-120"/>
                <a:ea typeface="標楷體" pitchFamily="65" charset="-120"/>
              </a:rPr>
              <a:t>3.</a:t>
            </a:r>
            <a:r>
              <a:rPr lang="zh-TW" altLang="en-US" b="1" dirty="0" smtClean="0">
                <a:latin typeface="標楷體" pitchFamily="65" charset="-120"/>
                <a:ea typeface="標楷體" pitchFamily="65" charset="-120"/>
              </a:rPr>
              <a:t> 發生醫療糾紛可請公會在第一時間提供協助</a:t>
            </a:r>
            <a:endParaRPr lang="en-US" altLang="zh-TW" b="1" dirty="0" smtClean="0">
              <a:latin typeface="標楷體" pitchFamily="65" charset="-120"/>
              <a:ea typeface="標楷體" pitchFamily="65" charset="-120"/>
            </a:endParaRPr>
          </a:p>
          <a:p>
            <a:pPr>
              <a:buNone/>
            </a:pPr>
            <a:r>
              <a:rPr lang="zh-TW" altLang="en-US" b="1" dirty="0" smtClean="0">
                <a:latin typeface="標楷體" pitchFamily="65" charset="-120"/>
                <a:ea typeface="標楷體" pitchFamily="65" charset="-120"/>
              </a:rPr>
              <a:t>   </a:t>
            </a:r>
            <a:r>
              <a:rPr lang="en-US" altLang="zh-TW" b="1" dirty="0" smtClean="0">
                <a:latin typeface="標楷體" pitchFamily="65" charset="-120"/>
                <a:ea typeface="標楷體" pitchFamily="65" charset="-120"/>
              </a:rPr>
              <a:t>4.</a:t>
            </a:r>
            <a:r>
              <a:rPr lang="zh-TW" altLang="en-US" b="1" dirty="0" smtClean="0">
                <a:latin typeface="標楷體" pitchFamily="65" charset="-120"/>
                <a:ea typeface="標楷體" pitchFamily="65" charset="-120"/>
              </a:rPr>
              <a:t> 可申請在公會調解或公會承認之單位調解 </a:t>
            </a:r>
            <a:endParaRPr lang="en-US" altLang="zh-TW" b="1" dirty="0" smtClean="0">
              <a:latin typeface="標楷體" pitchFamily="65" charset="-120"/>
              <a:ea typeface="標楷體" pitchFamily="65" charset="-120"/>
            </a:endParaRPr>
          </a:p>
          <a:p>
            <a:pPr>
              <a:buNone/>
            </a:pPr>
            <a:r>
              <a:rPr lang="zh-TW" altLang="en-US" b="1" dirty="0" smtClean="0">
                <a:latin typeface="標楷體" pitchFamily="65" charset="-120"/>
                <a:ea typeface="標楷體" pitchFamily="65" charset="-120"/>
              </a:rPr>
              <a:t>   </a:t>
            </a:r>
            <a:r>
              <a:rPr lang="en-US" altLang="zh-TW" b="1" dirty="0" smtClean="0">
                <a:latin typeface="標楷體" pitchFamily="65" charset="-120"/>
                <a:ea typeface="標楷體" pitchFamily="65" charset="-120"/>
              </a:rPr>
              <a:t>5.</a:t>
            </a:r>
            <a:r>
              <a:rPr lang="zh-TW" altLang="en-US" b="1" dirty="0" smtClean="0">
                <a:latin typeface="標楷體" pitchFamily="65" charset="-120"/>
                <a:ea typeface="標楷體" pitchFamily="65" charset="-120"/>
              </a:rPr>
              <a:t> 公會另提撥</a:t>
            </a:r>
            <a:r>
              <a:rPr lang="en-US" altLang="zh-TW" b="1" dirty="0" smtClean="0">
                <a:latin typeface="標楷體" pitchFamily="65" charset="-120"/>
                <a:ea typeface="標楷體" pitchFamily="65" charset="-120"/>
              </a:rPr>
              <a:t>500</a:t>
            </a:r>
            <a:r>
              <a:rPr lang="zh-TW" altLang="en-US" b="1" dirty="0" smtClean="0">
                <a:latin typeface="標楷體" pitchFamily="65" charset="-120"/>
                <a:ea typeface="標楷體" pitchFamily="65" charset="-120"/>
              </a:rPr>
              <a:t>萬元為互助金基金</a:t>
            </a:r>
            <a:endParaRPr lang="en-US" altLang="zh-TW" b="1" dirty="0" smtClean="0">
              <a:latin typeface="標楷體" pitchFamily="65" charset="-120"/>
              <a:ea typeface="標楷體" pitchFamily="65" charset="-120"/>
            </a:endParaRPr>
          </a:p>
          <a:p>
            <a:pPr>
              <a:buNone/>
            </a:pPr>
            <a:r>
              <a:rPr lang="zh-TW" altLang="en-US" b="1" dirty="0" smtClean="0">
                <a:latin typeface="標楷體" pitchFamily="65" charset="-120"/>
                <a:ea typeface="標楷體" pitchFamily="65" charset="-120"/>
              </a:rPr>
              <a:t>   </a:t>
            </a:r>
            <a:r>
              <a:rPr lang="en-US" altLang="zh-TW" b="1" dirty="0" smtClean="0">
                <a:latin typeface="標楷體" pitchFamily="65" charset="-120"/>
                <a:ea typeface="標楷體" pitchFamily="65" charset="-120"/>
              </a:rPr>
              <a:t>6.</a:t>
            </a:r>
            <a:r>
              <a:rPr lang="zh-TW" altLang="en-US" b="1" dirty="0" smtClean="0">
                <a:latin typeface="標楷體" pitchFamily="65" charset="-120"/>
                <a:ea typeface="標楷體" pitchFamily="65" charset="-120"/>
              </a:rPr>
              <a:t> 互助內容：每會員每一案件上限</a:t>
            </a:r>
            <a:r>
              <a:rPr lang="en-US" altLang="zh-TW" b="1" dirty="0" smtClean="0">
                <a:solidFill>
                  <a:srgbClr val="00B0F0"/>
                </a:solidFill>
                <a:latin typeface="標楷體" pitchFamily="65" charset="-120"/>
                <a:ea typeface="標楷體" pitchFamily="65" charset="-120"/>
              </a:rPr>
              <a:t>20</a:t>
            </a:r>
            <a:r>
              <a:rPr lang="zh-TW" altLang="en-US" b="1" dirty="0" smtClean="0">
                <a:latin typeface="標楷體" pitchFamily="65" charset="-120"/>
                <a:ea typeface="標楷體" pitchFamily="65" charset="-120"/>
              </a:rPr>
              <a:t>萬元，全年</a:t>
            </a:r>
            <a:endParaRPr lang="en-US" altLang="zh-TW" b="1" dirty="0" smtClean="0">
              <a:latin typeface="標楷體" pitchFamily="65" charset="-120"/>
              <a:ea typeface="標楷體" pitchFamily="65" charset="-120"/>
            </a:endParaRPr>
          </a:p>
          <a:p>
            <a:pPr>
              <a:buNone/>
            </a:pPr>
            <a:r>
              <a:rPr lang="zh-TW" altLang="en-US" b="1" dirty="0" smtClean="0">
                <a:latin typeface="標楷體" pitchFamily="65" charset="-120"/>
                <a:ea typeface="標楷體" pitchFamily="65" charset="-120"/>
              </a:rPr>
              <a:t>      上限</a:t>
            </a:r>
            <a:r>
              <a:rPr lang="en-US" altLang="zh-TW" b="1" dirty="0" smtClean="0">
                <a:solidFill>
                  <a:srgbClr val="FF0000"/>
                </a:solidFill>
                <a:latin typeface="標楷體" pitchFamily="65" charset="-120"/>
                <a:ea typeface="標楷體" pitchFamily="65" charset="-120"/>
              </a:rPr>
              <a:t>30</a:t>
            </a:r>
            <a:r>
              <a:rPr lang="zh-TW" altLang="en-US" b="1" dirty="0" smtClean="0">
                <a:latin typeface="標楷體" pitchFamily="65" charset="-120"/>
                <a:ea typeface="標楷體" pitchFamily="65" charset="-120"/>
              </a:rPr>
              <a:t>萬元。自</a:t>
            </a:r>
            <a:r>
              <a:rPr lang="en-US" altLang="zh-TW" b="1" dirty="0" smtClean="0">
                <a:latin typeface="標楷體" pitchFamily="65" charset="-120"/>
                <a:ea typeface="標楷體" pitchFamily="65" charset="-120"/>
              </a:rPr>
              <a:t>102/05/29</a:t>
            </a:r>
            <a:r>
              <a:rPr lang="zh-TW" altLang="en-US" b="1" dirty="0" smtClean="0">
                <a:latin typeface="標楷體" pitchFamily="65" charset="-120"/>
                <a:ea typeface="標楷體" pitchFamily="65" charset="-120"/>
              </a:rPr>
              <a:t>年起提高為每會員</a:t>
            </a:r>
            <a:endParaRPr lang="en-US" altLang="zh-TW" b="1" dirty="0" smtClean="0">
              <a:latin typeface="標楷體" pitchFamily="65" charset="-120"/>
              <a:ea typeface="標楷體" pitchFamily="65" charset="-120"/>
            </a:endParaRPr>
          </a:p>
          <a:p>
            <a:pPr>
              <a:buNone/>
            </a:pPr>
            <a:r>
              <a:rPr lang="zh-TW" altLang="en-US" b="1" dirty="0" smtClean="0">
                <a:latin typeface="標楷體" pitchFamily="65" charset="-120"/>
                <a:ea typeface="標楷體" pitchFamily="65" charset="-120"/>
              </a:rPr>
              <a:t>      每一案件上限</a:t>
            </a:r>
            <a:r>
              <a:rPr lang="en-US" altLang="zh-TW" b="1" dirty="0" smtClean="0">
                <a:solidFill>
                  <a:srgbClr val="00B0F0"/>
                </a:solidFill>
                <a:latin typeface="標楷體" pitchFamily="65" charset="-120"/>
                <a:ea typeface="標楷體" pitchFamily="65" charset="-120"/>
              </a:rPr>
              <a:t>30</a:t>
            </a:r>
            <a:r>
              <a:rPr lang="zh-TW" altLang="en-US" b="1" dirty="0" smtClean="0">
                <a:latin typeface="標楷體" pitchFamily="65" charset="-120"/>
                <a:ea typeface="標楷體" pitchFamily="65" charset="-120"/>
              </a:rPr>
              <a:t>萬元，全年上限</a:t>
            </a:r>
            <a:r>
              <a:rPr lang="en-US" altLang="zh-TW" b="1" dirty="0" smtClean="0">
                <a:solidFill>
                  <a:srgbClr val="FF0000"/>
                </a:solidFill>
                <a:latin typeface="標楷體" pitchFamily="65" charset="-120"/>
                <a:ea typeface="標楷體" pitchFamily="65" charset="-120"/>
              </a:rPr>
              <a:t>50</a:t>
            </a:r>
            <a:r>
              <a:rPr lang="zh-TW" altLang="en-US" b="1" dirty="0" smtClean="0">
                <a:latin typeface="標楷體" pitchFamily="65" charset="-120"/>
                <a:ea typeface="標楷體" pitchFamily="65" charset="-120"/>
              </a:rPr>
              <a:t>萬元。</a:t>
            </a:r>
            <a:endParaRPr lang="en-US" altLang="zh-TW" b="1" dirty="0" smtClean="0">
              <a:latin typeface="標楷體" pitchFamily="65" charset="-120"/>
              <a:ea typeface="標楷體" pitchFamily="65" charset="-120"/>
            </a:endParaRPr>
          </a:p>
          <a:p>
            <a:pPr>
              <a:buNone/>
            </a:pPr>
            <a:r>
              <a:rPr lang="zh-TW" altLang="en-US" b="1" dirty="0" smtClean="0">
                <a:latin typeface="標楷體" pitchFamily="65" charset="-120"/>
                <a:ea typeface="標楷體" pitchFamily="65" charset="-120"/>
              </a:rPr>
              <a:t>   </a:t>
            </a:r>
            <a:r>
              <a:rPr lang="en-US" altLang="zh-TW" b="1" dirty="0" smtClean="0">
                <a:latin typeface="標楷體" pitchFamily="65" charset="-120"/>
                <a:ea typeface="標楷體" pitchFamily="65" charset="-120"/>
              </a:rPr>
              <a:t>7.</a:t>
            </a:r>
            <a:r>
              <a:rPr lang="zh-TW" altLang="en-US" b="1" dirty="0" smtClean="0">
                <a:latin typeface="標楷體" pitchFamily="65" charset="-120"/>
                <a:ea typeface="標楷體" pitchFamily="65" charset="-120"/>
              </a:rPr>
              <a:t> 補償後次年該會員互助金調高為</a:t>
            </a:r>
            <a:r>
              <a:rPr lang="en-US" altLang="zh-TW" b="1" dirty="0" smtClean="0">
                <a:latin typeface="標楷體" pitchFamily="65" charset="-120"/>
                <a:ea typeface="標楷體" pitchFamily="65" charset="-120"/>
              </a:rPr>
              <a:t>6000</a:t>
            </a:r>
            <a:r>
              <a:rPr lang="zh-TW" altLang="en-US" b="1" dirty="0" smtClean="0">
                <a:latin typeface="標楷體" pitchFamily="65" charset="-120"/>
                <a:ea typeface="標楷體" pitchFamily="65" charset="-120"/>
              </a:rPr>
              <a:t>元</a:t>
            </a:r>
            <a:endParaRPr lang="zh-TW" altLang="en-US" b="1" dirty="0">
              <a:latin typeface="標楷體" pitchFamily="65" charset="-120"/>
              <a:ea typeface="標楷體" pitchFamily="65" charset="-12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320040"/>
            <a:ext cx="7239000" cy="804704"/>
          </a:xfrm>
        </p:spPr>
        <p:txBody>
          <a:bodyPr/>
          <a:lstStyle/>
          <a:p>
            <a:r>
              <a:rPr lang="zh-TW" altLang="en-US" dirty="0" smtClean="0">
                <a:ea typeface="中國龍粗魏碑" pitchFamily="49" charset="-120"/>
              </a:rPr>
              <a:t>臺中市醫師公會醫師互助金概況</a:t>
            </a:r>
            <a:endParaRPr lang="zh-TW" altLang="en-US" dirty="0"/>
          </a:p>
        </p:txBody>
      </p:sp>
      <p:sp>
        <p:nvSpPr>
          <p:cNvPr id="3" name="內容版面配置區 2"/>
          <p:cNvSpPr>
            <a:spLocks noGrp="1"/>
          </p:cNvSpPr>
          <p:nvPr>
            <p:ph idx="1"/>
          </p:nvPr>
        </p:nvSpPr>
        <p:spPr>
          <a:xfrm>
            <a:off x="457200" y="1268760"/>
            <a:ext cx="7239000" cy="5186976"/>
          </a:xfrm>
        </p:spPr>
        <p:txBody>
          <a:bodyPr/>
          <a:lstStyle/>
          <a:p>
            <a:pPr algn="ctr">
              <a:buNone/>
            </a:pPr>
            <a:r>
              <a:rPr lang="zh-TW" altLang="en-US" dirty="0" smtClean="0">
                <a:latin typeface="標楷體" pitchFamily="65" charset="-120"/>
                <a:ea typeface="標楷體" pitchFamily="65" charset="-120"/>
              </a:rPr>
              <a:t>臺中市醫師公會</a:t>
            </a:r>
            <a:endParaRPr lang="en-US" altLang="zh-TW" dirty="0" smtClean="0">
              <a:latin typeface="標楷體" pitchFamily="65" charset="-120"/>
              <a:ea typeface="標楷體" pitchFamily="65" charset="-120"/>
            </a:endParaRPr>
          </a:p>
          <a:p>
            <a:pPr algn="ctr">
              <a:buNone/>
            </a:pPr>
            <a:r>
              <a:rPr lang="zh-TW" altLang="en-US" dirty="0" smtClean="0">
                <a:latin typeface="標楷體" pitchFamily="65" charset="-120"/>
                <a:ea typeface="標楷體" pitchFamily="65" charset="-120"/>
              </a:rPr>
              <a:t>互助金參與人數一覽表</a:t>
            </a:r>
            <a:r>
              <a:rPr lang="en-US" altLang="zh-TW" dirty="0" smtClean="0">
                <a:latin typeface="標楷體" pitchFamily="65" charset="-120"/>
                <a:ea typeface="標楷體" pitchFamily="65" charset="-120"/>
              </a:rPr>
              <a:t>(96.9.1~102.12.31)</a:t>
            </a:r>
          </a:p>
          <a:p>
            <a:pPr algn="ctr">
              <a:buNone/>
            </a:pPr>
            <a:endParaRPr lang="en-US" altLang="zh-TW" dirty="0" smtClean="0"/>
          </a:p>
          <a:p>
            <a:pPr algn="ctr">
              <a:buNone/>
            </a:pPr>
            <a:endParaRPr lang="en-US" altLang="zh-TW" dirty="0" smtClean="0"/>
          </a:p>
        </p:txBody>
      </p:sp>
      <p:graphicFrame>
        <p:nvGraphicFramePr>
          <p:cNvPr id="5" name="表格 4"/>
          <p:cNvGraphicFramePr>
            <a:graphicFrameLocks noGrp="1"/>
          </p:cNvGraphicFramePr>
          <p:nvPr/>
        </p:nvGraphicFramePr>
        <p:xfrm>
          <a:off x="611560" y="2276872"/>
          <a:ext cx="7008440" cy="3960440"/>
        </p:xfrm>
        <a:graphic>
          <a:graphicData uri="http://schemas.openxmlformats.org/drawingml/2006/table">
            <a:tbl>
              <a:tblPr firstRow="1" bandRow="1">
                <a:tableStyleId>{5C22544A-7EE6-4342-B048-85BDC9FD1C3A}</a:tableStyleId>
              </a:tblPr>
              <a:tblGrid>
                <a:gridCol w="1752110"/>
                <a:gridCol w="1752110"/>
                <a:gridCol w="1752110"/>
                <a:gridCol w="1752110"/>
              </a:tblGrid>
              <a:tr h="495055">
                <a:tc>
                  <a:txBody>
                    <a:bodyPr/>
                    <a:lstStyle/>
                    <a:p>
                      <a:pPr algn="ctr"/>
                      <a:r>
                        <a:rPr lang="zh-TW" altLang="en-US" dirty="0" smtClean="0">
                          <a:latin typeface="標楷體" pitchFamily="65" charset="-120"/>
                          <a:ea typeface="標楷體" pitchFamily="65" charset="-120"/>
                        </a:rPr>
                        <a:t>年度別</a:t>
                      </a:r>
                      <a:endParaRPr lang="zh-TW" altLang="en-US" dirty="0">
                        <a:latin typeface="標楷體" pitchFamily="65" charset="-120"/>
                        <a:ea typeface="標楷體" pitchFamily="65" charset="-120"/>
                      </a:endParaRPr>
                    </a:p>
                  </a:txBody>
                  <a:tcPr/>
                </a:tc>
                <a:tc>
                  <a:txBody>
                    <a:bodyPr/>
                    <a:lstStyle/>
                    <a:p>
                      <a:pPr algn="ctr"/>
                      <a:r>
                        <a:rPr lang="zh-TW" altLang="en-US" dirty="0" smtClean="0">
                          <a:latin typeface="標楷體" pitchFamily="65" charset="-120"/>
                          <a:ea typeface="標楷體" pitchFamily="65" charset="-120"/>
                        </a:rPr>
                        <a:t>診所參加人數</a:t>
                      </a:r>
                      <a:endParaRPr lang="zh-TW" altLang="en-US" dirty="0">
                        <a:latin typeface="標楷體" pitchFamily="65" charset="-120"/>
                        <a:ea typeface="標楷體" pitchFamily="65" charset="-120"/>
                      </a:endParaRPr>
                    </a:p>
                  </a:txBody>
                  <a:tcPr/>
                </a:tc>
                <a:tc>
                  <a:txBody>
                    <a:bodyPr/>
                    <a:lstStyle/>
                    <a:p>
                      <a:pPr algn="ctr"/>
                      <a:r>
                        <a:rPr lang="zh-TW" altLang="en-US" dirty="0" smtClean="0">
                          <a:latin typeface="標楷體" pitchFamily="65" charset="-120"/>
                          <a:ea typeface="標楷體" pitchFamily="65" charset="-120"/>
                        </a:rPr>
                        <a:t>醫院參加人數</a:t>
                      </a:r>
                      <a:endParaRPr lang="zh-TW" altLang="en-US" dirty="0">
                        <a:latin typeface="標楷體" pitchFamily="65" charset="-120"/>
                        <a:ea typeface="標楷體" pitchFamily="65" charset="-120"/>
                      </a:endParaRPr>
                    </a:p>
                  </a:txBody>
                  <a:tcPr/>
                </a:tc>
                <a:tc>
                  <a:txBody>
                    <a:bodyPr/>
                    <a:lstStyle/>
                    <a:p>
                      <a:pPr algn="ctr"/>
                      <a:r>
                        <a:rPr lang="zh-TW" altLang="en-US" dirty="0" smtClean="0">
                          <a:latin typeface="標楷體" pitchFamily="65" charset="-120"/>
                          <a:ea typeface="標楷體" pitchFamily="65" charset="-120"/>
                        </a:rPr>
                        <a:t>總計</a:t>
                      </a:r>
                      <a:endParaRPr lang="zh-TW" altLang="en-US" dirty="0">
                        <a:latin typeface="標楷體" pitchFamily="65" charset="-120"/>
                        <a:ea typeface="標楷體" pitchFamily="65" charset="-120"/>
                      </a:endParaRPr>
                    </a:p>
                  </a:txBody>
                  <a:tcPr/>
                </a:tc>
              </a:tr>
              <a:tr h="495055">
                <a:tc>
                  <a:txBody>
                    <a:bodyPr/>
                    <a:lstStyle/>
                    <a:p>
                      <a:pPr algn="ctr"/>
                      <a:r>
                        <a:rPr lang="en-US" altLang="zh-TW" sz="2000" dirty="0" smtClean="0">
                          <a:latin typeface="標楷體" pitchFamily="65" charset="-120"/>
                          <a:ea typeface="標楷體" pitchFamily="65" charset="-120"/>
                        </a:rPr>
                        <a:t>96</a:t>
                      </a:r>
                      <a:endParaRPr lang="zh-TW" altLang="en-US" sz="2000" dirty="0">
                        <a:latin typeface="標楷體" pitchFamily="65" charset="-120"/>
                        <a:ea typeface="標楷體" pitchFamily="65" charset="-120"/>
                      </a:endParaRPr>
                    </a:p>
                  </a:txBody>
                  <a:tcPr/>
                </a:tc>
                <a:tc>
                  <a:txBody>
                    <a:bodyPr/>
                    <a:lstStyle/>
                    <a:p>
                      <a:pPr algn="ctr"/>
                      <a:r>
                        <a:rPr lang="en-US" altLang="zh-TW" sz="2000" dirty="0" smtClean="0">
                          <a:latin typeface="標楷體" pitchFamily="65" charset="-120"/>
                          <a:ea typeface="標楷體" pitchFamily="65" charset="-120"/>
                        </a:rPr>
                        <a:t>291</a:t>
                      </a:r>
                      <a:endParaRPr lang="zh-TW" altLang="en-US" sz="2000" dirty="0">
                        <a:latin typeface="標楷體" pitchFamily="65" charset="-120"/>
                        <a:ea typeface="標楷體" pitchFamily="65" charset="-120"/>
                      </a:endParaRPr>
                    </a:p>
                  </a:txBody>
                  <a:tcPr/>
                </a:tc>
                <a:tc>
                  <a:txBody>
                    <a:bodyPr/>
                    <a:lstStyle/>
                    <a:p>
                      <a:pPr algn="ctr"/>
                      <a:r>
                        <a:rPr lang="en-US" altLang="zh-TW" sz="2000" dirty="0" smtClean="0">
                          <a:latin typeface="標楷體" pitchFamily="65" charset="-120"/>
                          <a:ea typeface="標楷體" pitchFamily="65" charset="-120"/>
                        </a:rPr>
                        <a:t>208</a:t>
                      </a:r>
                      <a:endParaRPr lang="zh-TW" altLang="en-US" sz="2000" dirty="0">
                        <a:latin typeface="標楷體" pitchFamily="65" charset="-120"/>
                        <a:ea typeface="標楷體" pitchFamily="65" charset="-120"/>
                      </a:endParaRPr>
                    </a:p>
                  </a:txBody>
                  <a:tcPr/>
                </a:tc>
                <a:tc>
                  <a:txBody>
                    <a:bodyPr/>
                    <a:lstStyle/>
                    <a:p>
                      <a:pPr algn="ctr"/>
                      <a:r>
                        <a:rPr lang="en-US" altLang="zh-TW" sz="2000" dirty="0" smtClean="0">
                          <a:latin typeface="標楷體" pitchFamily="65" charset="-120"/>
                          <a:ea typeface="標楷體" pitchFamily="65" charset="-120"/>
                        </a:rPr>
                        <a:t>499</a:t>
                      </a:r>
                      <a:endParaRPr lang="zh-TW" altLang="en-US" sz="2000" dirty="0">
                        <a:latin typeface="標楷體" pitchFamily="65" charset="-120"/>
                        <a:ea typeface="標楷體" pitchFamily="65" charset="-120"/>
                      </a:endParaRPr>
                    </a:p>
                  </a:txBody>
                  <a:tcPr/>
                </a:tc>
              </a:tr>
              <a:tr h="495055">
                <a:tc>
                  <a:txBody>
                    <a:bodyPr/>
                    <a:lstStyle/>
                    <a:p>
                      <a:pPr algn="ctr"/>
                      <a:r>
                        <a:rPr lang="en-US" altLang="zh-TW" sz="2000" dirty="0" smtClean="0">
                          <a:latin typeface="標楷體" pitchFamily="65" charset="-120"/>
                          <a:ea typeface="標楷體" pitchFamily="65" charset="-120"/>
                        </a:rPr>
                        <a:t>97</a:t>
                      </a:r>
                      <a:endParaRPr lang="zh-TW" altLang="en-US" sz="2000" dirty="0">
                        <a:latin typeface="標楷體" pitchFamily="65" charset="-120"/>
                        <a:ea typeface="標楷體" pitchFamily="65" charset="-120"/>
                      </a:endParaRPr>
                    </a:p>
                  </a:txBody>
                  <a:tcPr/>
                </a:tc>
                <a:tc>
                  <a:txBody>
                    <a:bodyPr/>
                    <a:lstStyle/>
                    <a:p>
                      <a:pPr algn="ctr"/>
                      <a:r>
                        <a:rPr lang="en-US" altLang="zh-TW" sz="2000" dirty="0" smtClean="0">
                          <a:latin typeface="標楷體" pitchFamily="65" charset="-120"/>
                          <a:ea typeface="標楷體" pitchFamily="65" charset="-120"/>
                        </a:rPr>
                        <a:t>270</a:t>
                      </a:r>
                      <a:endParaRPr lang="zh-TW" altLang="en-US" sz="2000" dirty="0">
                        <a:latin typeface="標楷體" pitchFamily="65" charset="-120"/>
                        <a:ea typeface="標楷體" pitchFamily="65" charset="-120"/>
                      </a:endParaRPr>
                    </a:p>
                  </a:txBody>
                  <a:tcPr/>
                </a:tc>
                <a:tc>
                  <a:txBody>
                    <a:bodyPr/>
                    <a:lstStyle/>
                    <a:p>
                      <a:pPr algn="ctr"/>
                      <a:r>
                        <a:rPr lang="en-US" altLang="zh-TW" sz="2000" dirty="0" smtClean="0">
                          <a:latin typeface="標楷體" pitchFamily="65" charset="-120"/>
                          <a:ea typeface="標楷體" pitchFamily="65" charset="-120"/>
                        </a:rPr>
                        <a:t>229</a:t>
                      </a:r>
                      <a:endParaRPr lang="zh-TW" altLang="en-US" sz="2000" dirty="0">
                        <a:latin typeface="標楷體" pitchFamily="65" charset="-120"/>
                        <a:ea typeface="標楷體" pitchFamily="65" charset="-120"/>
                      </a:endParaRPr>
                    </a:p>
                  </a:txBody>
                  <a:tcPr/>
                </a:tc>
                <a:tc>
                  <a:txBody>
                    <a:bodyPr/>
                    <a:lstStyle/>
                    <a:p>
                      <a:pPr algn="ctr"/>
                      <a:r>
                        <a:rPr lang="en-US" altLang="zh-TW" sz="2000" dirty="0" smtClean="0">
                          <a:latin typeface="標楷體" pitchFamily="65" charset="-120"/>
                          <a:ea typeface="標楷體" pitchFamily="65" charset="-120"/>
                        </a:rPr>
                        <a:t>499</a:t>
                      </a:r>
                      <a:endParaRPr lang="zh-TW" altLang="en-US" sz="2000" dirty="0">
                        <a:latin typeface="標楷體" pitchFamily="65" charset="-120"/>
                        <a:ea typeface="標楷體" pitchFamily="65" charset="-120"/>
                      </a:endParaRPr>
                    </a:p>
                  </a:txBody>
                  <a:tcPr/>
                </a:tc>
              </a:tr>
              <a:tr h="495055">
                <a:tc>
                  <a:txBody>
                    <a:bodyPr/>
                    <a:lstStyle/>
                    <a:p>
                      <a:pPr algn="ctr"/>
                      <a:r>
                        <a:rPr lang="en-US" altLang="zh-TW" sz="2000" dirty="0" smtClean="0">
                          <a:latin typeface="標楷體" pitchFamily="65" charset="-120"/>
                          <a:ea typeface="標楷體" pitchFamily="65" charset="-120"/>
                        </a:rPr>
                        <a:t>98</a:t>
                      </a:r>
                      <a:endParaRPr lang="zh-TW" altLang="en-US" sz="2000" dirty="0">
                        <a:latin typeface="標楷體" pitchFamily="65" charset="-120"/>
                        <a:ea typeface="標楷體" pitchFamily="65" charset="-120"/>
                      </a:endParaRPr>
                    </a:p>
                  </a:txBody>
                  <a:tcPr/>
                </a:tc>
                <a:tc>
                  <a:txBody>
                    <a:bodyPr/>
                    <a:lstStyle/>
                    <a:p>
                      <a:pPr algn="ctr"/>
                      <a:r>
                        <a:rPr lang="en-US" altLang="zh-TW" sz="2000" dirty="0" smtClean="0">
                          <a:latin typeface="標楷體" pitchFamily="65" charset="-120"/>
                          <a:ea typeface="標楷體" pitchFamily="65" charset="-120"/>
                        </a:rPr>
                        <a:t>294</a:t>
                      </a:r>
                      <a:endParaRPr lang="zh-TW" altLang="en-US" sz="2000" dirty="0">
                        <a:latin typeface="標楷體" pitchFamily="65" charset="-120"/>
                        <a:ea typeface="標楷體" pitchFamily="65" charset="-120"/>
                      </a:endParaRPr>
                    </a:p>
                  </a:txBody>
                  <a:tcPr/>
                </a:tc>
                <a:tc>
                  <a:txBody>
                    <a:bodyPr/>
                    <a:lstStyle/>
                    <a:p>
                      <a:pPr algn="ctr"/>
                      <a:r>
                        <a:rPr lang="en-US" altLang="zh-TW" sz="2000" dirty="0" smtClean="0">
                          <a:latin typeface="標楷體" pitchFamily="65" charset="-120"/>
                          <a:ea typeface="標楷體" pitchFamily="65" charset="-120"/>
                        </a:rPr>
                        <a:t>263</a:t>
                      </a:r>
                      <a:endParaRPr lang="zh-TW" altLang="en-US" sz="2000" dirty="0">
                        <a:latin typeface="標楷體" pitchFamily="65" charset="-120"/>
                        <a:ea typeface="標楷體" pitchFamily="65" charset="-120"/>
                      </a:endParaRPr>
                    </a:p>
                  </a:txBody>
                  <a:tcPr/>
                </a:tc>
                <a:tc>
                  <a:txBody>
                    <a:bodyPr/>
                    <a:lstStyle/>
                    <a:p>
                      <a:pPr algn="ctr"/>
                      <a:r>
                        <a:rPr lang="en-US" altLang="zh-TW" sz="2000" dirty="0" smtClean="0">
                          <a:latin typeface="標楷體" pitchFamily="65" charset="-120"/>
                          <a:ea typeface="標楷體" pitchFamily="65" charset="-120"/>
                        </a:rPr>
                        <a:t>557</a:t>
                      </a:r>
                      <a:endParaRPr lang="zh-TW" altLang="en-US" sz="2000" dirty="0">
                        <a:latin typeface="標楷體" pitchFamily="65" charset="-120"/>
                        <a:ea typeface="標楷體" pitchFamily="65" charset="-120"/>
                      </a:endParaRPr>
                    </a:p>
                  </a:txBody>
                  <a:tcPr/>
                </a:tc>
              </a:tr>
              <a:tr h="495055">
                <a:tc>
                  <a:txBody>
                    <a:bodyPr/>
                    <a:lstStyle/>
                    <a:p>
                      <a:pPr algn="ctr"/>
                      <a:r>
                        <a:rPr lang="en-US" altLang="zh-TW" sz="2000" dirty="0" smtClean="0">
                          <a:latin typeface="標楷體" pitchFamily="65" charset="-120"/>
                          <a:ea typeface="標楷體" pitchFamily="65" charset="-120"/>
                        </a:rPr>
                        <a:t>99</a:t>
                      </a:r>
                      <a:endParaRPr lang="zh-TW" altLang="en-US" sz="2000" dirty="0">
                        <a:latin typeface="標楷體" pitchFamily="65" charset="-120"/>
                        <a:ea typeface="標楷體" pitchFamily="65" charset="-120"/>
                      </a:endParaRPr>
                    </a:p>
                  </a:txBody>
                  <a:tcPr/>
                </a:tc>
                <a:tc>
                  <a:txBody>
                    <a:bodyPr/>
                    <a:lstStyle/>
                    <a:p>
                      <a:pPr algn="ctr"/>
                      <a:r>
                        <a:rPr lang="en-US" altLang="zh-TW" sz="2000" dirty="0" smtClean="0">
                          <a:latin typeface="標楷體" pitchFamily="65" charset="-120"/>
                          <a:ea typeface="標楷體" pitchFamily="65" charset="-120"/>
                        </a:rPr>
                        <a:t>277</a:t>
                      </a:r>
                      <a:endParaRPr lang="zh-TW" altLang="en-US" sz="2000" dirty="0">
                        <a:latin typeface="標楷體" pitchFamily="65" charset="-120"/>
                        <a:ea typeface="標楷體" pitchFamily="65" charset="-120"/>
                      </a:endParaRPr>
                    </a:p>
                  </a:txBody>
                  <a:tcPr/>
                </a:tc>
                <a:tc>
                  <a:txBody>
                    <a:bodyPr/>
                    <a:lstStyle/>
                    <a:p>
                      <a:pPr algn="ctr"/>
                      <a:r>
                        <a:rPr lang="en-US" altLang="zh-TW" sz="2000" dirty="0" smtClean="0">
                          <a:latin typeface="標楷體" pitchFamily="65" charset="-120"/>
                          <a:ea typeface="標楷體" pitchFamily="65" charset="-120"/>
                        </a:rPr>
                        <a:t>230</a:t>
                      </a:r>
                      <a:endParaRPr lang="zh-TW" altLang="en-US" sz="2000" dirty="0">
                        <a:latin typeface="標楷體" pitchFamily="65" charset="-120"/>
                        <a:ea typeface="標楷體" pitchFamily="65" charset="-120"/>
                      </a:endParaRPr>
                    </a:p>
                  </a:txBody>
                  <a:tcPr/>
                </a:tc>
                <a:tc>
                  <a:txBody>
                    <a:bodyPr/>
                    <a:lstStyle/>
                    <a:p>
                      <a:pPr algn="ctr"/>
                      <a:r>
                        <a:rPr lang="en-US" altLang="zh-TW" sz="2000" dirty="0" smtClean="0">
                          <a:latin typeface="標楷體" pitchFamily="65" charset="-120"/>
                          <a:ea typeface="標楷體" pitchFamily="65" charset="-120"/>
                        </a:rPr>
                        <a:t>507</a:t>
                      </a:r>
                      <a:endParaRPr lang="zh-TW" altLang="en-US" sz="2000" dirty="0">
                        <a:latin typeface="標楷體" pitchFamily="65" charset="-120"/>
                        <a:ea typeface="標楷體" pitchFamily="65" charset="-120"/>
                      </a:endParaRPr>
                    </a:p>
                  </a:txBody>
                  <a:tcPr/>
                </a:tc>
              </a:tr>
              <a:tr h="495055">
                <a:tc>
                  <a:txBody>
                    <a:bodyPr/>
                    <a:lstStyle/>
                    <a:p>
                      <a:pPr algn="ctr"/>
                      <a:r>
                        <a:rPr lang="en-US" altLang="zh-TW" sz="2000" dirty="0" smtClean="0">
                          <a:latin typeface="標楷體" pitchFamily="65" charset="-120"/>
                          <a:ea typeface="標楷體" pitchFamily="65" charset="-120"/>
                        </a:rPr>
                        <a:t>100</a:t>
                      </a:r>
                      <a:endParaRPr lang="zh-TW" altLang="en-US" sz="2000" dirty="0">
                        <a:latin typeface="標楷體" pitchFamily="65" charset="-120"/>
                        <a:ea typeface="標楷體" pitchFamily="65" charset="-120"/>
                      </a:endParaRPr>
                    </a:p>
                  </a:txBody>
                  <a:tcPr/>
                </a:tc>
                <a:tc>
                  <a:txBody>
                    <a:bodyPr/>
                    <a:lstStyle/>
                    <a:p>
                      <a:pPr algn="ctr"/>
                      <a:r>
                        <a:rPr lang="en-US" altLang="zh-TW" sz="2000" dirty="0" smtClean="0">
                          <a:latin typeface="標楷體" pitchFamily="65" charset="-120"/>
                          <a:ea typeface="標楷體" pitchFamily="65" charset="-120"/>
                        </a:rPr>
                        <a:t>279</a:t>
                      </a:r>
                      <a:endParaRPr lang="zh-TW" altLang="en-US" sz="2000" dirty="0">
                        <a:latin typeface="標楷體" pitchFamily="65" charset="-120"/>
                        <a:ea typeface="標楷體" pitchFamily="65" charset="-120"/>
                      </a:endParaRPr>
                    </a:p>
                  </a:txBody>
                  <a:tcPr/>
                </a:tc>
                <a:tc>
                  <a:txBody>
                    <a:bodyPr/>
                    <a:lstStyle/>
                    <a:p>
                      <a:pPr algn="ctr"/>
                      <a:r>
                        <a:rPr lang="en-US" altLang="zh-TW" sz="2000" dirty="0" smtClean="0">
                          <a:latin typeface="標楷體" pitchFamily="65" charset="-120"/>
                          <a:ea typeface="標楷體" pitchFamily="65" charset="-120"/>
                        </a:rPr>
                        <a:t>223</a:t>
                      </a:r>
                      <a:endParaRPr lang="zh-TW" altLang="en-US" sz="2000" dirty="0">
                        <a:latin typeface="標楷體" pitchFamily="65" charset="-120"/>
                        <a:ea typeface="標楷體" pitchFamily="65" charset="-120"/>
                      </a:endParaRPr>
                    </a:p>
                  </a:txBody>
                  <a:tcPr/>
                </a:tc>
                <a:tc>
                  <a:txBody>
                    <a:bodyPr/>
                    <a:lstStyle/>
                    <a:p>
                      <a:pPr algn="ctr"/>
                      <a:r>
                        <a:rPr lang="en-US" altLang="zh-TW" sz="2000" dirty="0" smtClean="0">
                          <a:latin typeface="標楷體" pitchFamily="65" charset="-120"/>
                          <a:ea typeface="標楷體" pitchFamily="65" charset="-120"/>
                        </a:rPr>
                        <a:t>502</a:t>
                      </a:r>
                      <a:endParaRPr lang="zh-TW" altLang="en-US" sz="2000" dirty="0">
                        <a:latin typeface="標楷體" pitchFamily="65" charset="-120"/>
                        <a:ea typeface="標楷體" pitchFamily="65" charset="-120"/>
                      </a:endParaRPr>
                    </a:p>
                  </a:txBody>
                  <a:tcPr/>
                </a:tc>
              </a:tr>
              <a:tr h="495055">
                <a:tc>
                  <a:txBody>
                    <a:bodyPr/>
                    <a:lstStyle/>
                    <a:p>
                      <a:pPr algn="ctr"/>
                      <a:r>
                        <a:rPr lang="en-US" altLang="zh-TW" sz="2000" dirty="0" smtClean="0">
                          <a:latin typeface="標楷體" pitchFamily="65" charset="-120"/>
                          <a:ea typeface="標楷體" pitchFamily="65" charset="-120"/>
                        </a:rPr>
                        <a:t>101</a:t>
                      </a:r>
                      <a:endParaRPr lang="zh-TW" altLang="en-US" sz="2000" dirty="0">
                        <a:latin typeface="標楷體" pitchFamily="65" charset="-120"/>
                        <a:ea typeface="標楷體" pitchFamily="65" charset="-120"/>
                      </a:endParaRPr>
                    </a:p>
                  </a:txBody>
                  <a:tcPr/>
                </a:tc>
                <a:tc>
                  <a:txBody>
                    <a:bodyPr/>
                    <a:lstStyle/>
                    <a:p>
                      <a:pPr algn="ctr"/>
                      <a:r>
                        <a:rPr lang="en-US" altLang="zh-TW" sz="2000" dirty="0" smtClean="0">
                          <a:latin typeface="標楷體" pitchFamily="65" charset="-120"/>
                          <a:ea typeface="標楷體" pitchFamily="65" charset="-120"/>
                        </a:rPr>
                        <a:t>327</a:t>
                      </a:r>
                      <a:endParaRPr lang="zh-TW" altLang="en-US" sz="2000" dirty="0">
                        <a:latin typeface="標楷體" pitchFamily="65" charset="-120"/>
                        <a:ea typeface="標楷體" pitchFamily="65" charset="-120"/>
                      </a:endParaRPr>
                    </a:p>
                  </a:txBody>
                  <a:tcPr/>
                </a:tc>
                <a:tc>
                  <a:txBody>
                    <a:bodyPr/>
                    <a:lstStyle/>
                    <a:p>
                      <a:pPr algn="ctr"/>
                      <a:r>
                        <a:rPr lang="en-US" altLang="zh-TW" sz="2000" dirty="0" smtClean="0">
                          <a:latin typeface="標楷體" pitchFamily="65" charset="-120"/>
                          <a:ea typeface="標楷體" pitchFamily="65" charset="-120"/>
                        </a:rPr>
                        <a:t>239</a:t>
                      </a:r>
                      <a:endParaRPr lang="zh-TW" altLang="en-US" sz="2000" dirty="0">
                        <a:latin typeface="標楷體" pitchFamily="65" charset="-120"/>
                        <a:ea typeface="標楷體" pitchFamily="65" charset="-120"/>
                      </a:endParaRPr>
                    </a:p>
                  </a:txBody>
                  <a:tcPr/>
                </a:tc>
                <a:tc>
                  <a:txBody>
                    <a:bodyPr/>
                    <a:lstStyle/>
                    <a:p>
                      <a:pPr algn="ctr"/>
                      <a:r>
                        <a:rPr lang="en-US" altLang="zh-TW" sz="2000" dirty="0" smtClean="0">
                          <a:latin typeface="標楷體" pitchFamily="65" charset="-120"/>
                          <a:ea typeface="標楷體" pitchFamily="65" charset="-120"/>
                        </a:rPr>
                        <a:t>566</a:t>
                      </a:r>
                      <a:endParaRPr lang="zh-TW" altLang="en-US" sz="2000" dirty="0">
                        <a:latin typeface="標楷體" pitchFamily="65" charset="-120"/>
                        <a:ea typeface="標楷體" pitchFamily="65" charset="-120"/>
                      </a:endParaRPr>
                    </a:p>
                  </a:txBody>
                  <a:tcPr/>
                </a:tc>
              </a:tr>
              <a:tr h="495055">
                <a:tc>
                  <a:txBody>
                    <a:bodyPr/>
                    <a:lstStyle/>
                    <a:p>
                      <a:pPr algn="ctr"/>
                      <a:r>
                        <a:rPr lang="en-US" altLang="zh-TW" sz="2000" dirty="0" smtClean="0">
                          <a:latin typeface="標楷體" pitchFamily="65" charset="-120"/>
                          <a:ea typeface="標楷體" pitchFamily="65" charset="-120"/>
                        </a:rPr>
                        <a:t>102</a:t>
                      </a:r>
                      <a:endParaRPr lang="zh-TW" altLang="en-US" sz="2000" dirty="0">
                        <a:latin typeface="標楷體" pitchFamily="65" charset="-120"/>
                        <a:ea typeface="標楷體" pitchFamily="65" charset="-120"/>
                      </a:endParaRPr>
                    </a:p>
                  </a:txBody>
                  <a:tcPr/>
                </a:tc>
                <a:tc>
                  <a:txBody>
                    <a:bodyPr/>
                    <a:lstStyle/>
                    <a:p>
                      <a:pPr algn="ctr"/>
                      <a:r>
                        <a:rPr lang="en-US" altLang="zh-TW" sz="2000" dirty="0" smtClean="0">
                          <a:latin typeface="標楷體" pitchFamily="65" charset="-120"/>
                          <a:ea typeface="標楷體" pitchFamily="65" charset="-120"/>
                        </a:rPr>
                        <a:t>309</a:t>
                      </a:r>
                      <a:endParaRPr lang="zh-TW" altLang="en-US" sz="2000" dirty="0">
                        <a:latin typeface="標楷體" pitchFamily="65" charset="-120"/>
                        <a:ea typeface="標楷體" pitchFamily="65" charset="-120"/>
                      </a:endParaRPr>
                    </a:p>
                  </a:txBody>
                  <a:tcPr/>
                </a:tc>
                <a:tc>
                  <a:txBody>
                    <a:bodyPr/>
                    <a:lstStyle/>
                    <a:p>
                      <a:pPr algn="ctr"/>
                      <a:r>
                        <a:rPr lang="en-US" altLang="zh-TW" sz="2000" dirty="0" smtClean="0">
                          <a:latin typeface="標楷體" pitchFamily="65" charset="-120"/>
                          <a:ea typeface="標楷體" pitchFamily="65" charset="-120"/>
                        </a:rPr>
                        <a:t>248</a:t>
                      </a:r>
                      <a:endParaRPr lang="zh-TW" altLang="en-US" sz="2000" dirty="0">
                        <a:latin typeface="標楷體" pitchFamily="65" charset="-120"/>
                        <a:ea typeface="標楷體" pitchFamily="65" charset="-120"/>
                      </a:endParaRPr>
                    </a:p>
                  </a:txBody>
                  <a:tcPr/>
                </a:tc>
                <a:tc>
                  <a:txBody>
                    <a:bodyPr/>
                    <a:lstStyle/>
                    <a:p>
                      <a:pPr algn="ctr"/>
                      <a:r>
                        <a:rPr lang="en-US" altLang="zh-TW" sz="2000" dirty="0" smtClean="0">
                          <a:latin typeface="標楷體" pitchFamily="65" charset="-120"/>
                          <a:ea typeface="標楷體" pitchFamily="65" charset="-120"/>
                        </a:rPr>
                        <a:t>557</a:t>
                      </a:r>
                      <a:endParaRPr lang="zh-TW" altLang="en-US" sz="2000" dirty="0">
                        <a:latin typeface="標楷體" pitchFamily="65" charset="-120"/>
                        <a:ea typeface="標楷體" pitchFamily="65" charset="-120"/>
                      </a:endParaRPr>
                    </a:p>
                  </a:txBody>
                  <a:tcPr/>
                </a:tc>
              </a:tr>
            </a:tbl>
          </a:graphicData>
        </a:graphic>
      </p:graphicFrame>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320040"/>
            <a:ext cx="7239000" cy="732696"/>
          </a:xfrm>
        </p:spPr>
        <p:txBody>
          <a:bodyPr/>
          <a:lstStyle/>
          <a:p>
            <a:r>
              <a:rPr lang="zh-TW" altLang="en-US" dirty="0" smtClean="0">
                <a:ea typeface="中國龍粗魏碑" pitchFamily="49" charset="-120"/>
              </a:rPr>
              <a:t>臺中市醫師公會醫師互助金概況</a:t>
            </a:r>
            <a:endParaRPr lang="zh-TW" altLang="en-US" dirty="0"/>
          </a:p>
        </p:txBody>
      </p:sp>
      <p:sp>
        <p:nvSpPr>
          <p:cNvPr id="3" name="內容版面配置區 2"/>
          <p:cNvSpPr>
            <a:spLocks noGrp="1"/>
          </p:cNvSpPr>
          <p:nvPr>
            <p:ph idx="1"/>
          </p:nvPr>
        </p:nvSpPr>
        <p:spPr>
          <a:xfrm>
            <a:off x="457200" y="1196752"/>
            <a:ext cx="7239000" cy="5258984"/>
          </a:xfrm>
        </p:spPr>
        <p:txBody>
          <a:bodyPr>
            <a:normAutofit lnSpcReduction="10000"/>
          </a:bodyPr>
          <a:lstStyle/>
          <a:p>
            <a:pPr algn="just"/>
            <a:r>
              <a:rPr lang="en-US" altLang="zh-TW" sz="3200" dirty="0" smtClean="0">
                <a:latin typeface="標楷體" pitchFamily="65" charset="-120"/>
                <a:ea typeface="標楷體" pitchFamily="65" charset="-120"/>
              </a:rPr>
              <a:t>96/09/01~102/12/31</a:t>
            </a:r>
            <a:r>
              <a:rPr lang="zh-TW" altLang="en-US" sz="3200" dirty="0" smtClean="0">
                <a:latin typeface="標楷體" pitchFamily="65" charset="-120"/>
                <a:ea typeface="標楷體" pitchFamily="65" charset="-120"/>
              </a:rPr>
              <a:t>互助金補償核發情形：</a:t>
            </a:r>
            <a:endParaRPr lang="en-US" altLang="zh-TW" sz="3200" dirty="0" smtClean="0">
              <a:latin typeface="標楷體" pitchFamily="65" charset="-120"/>
              <a:ea typeface="標楷體" pitchFamily="65" charset="-120"/>
            </a:endParaRPr>
          </a:p>
          <a:p>
            <a:pPr algn="just"/>
            <a:r>
              <a:rPr lang="zh-TW" altLang="en-US" sz="3200" dirty="0" smtClean="0">
                <a:latin typeface="標楷體" pitchFamily="65" charset="-120"/>
                <a:ea typeface="標楷體" pitchFamily="65" charset="-120"/>
              </a:rPr>
              <a:t>申請案件數</a:t>
            </a:r>
            <a:r>
              <a:rPr lang="en-US" altLang="zh-TW" sz="3200" dirty="0" smtClean="0">
                <a:latin typeface="標楷體" pitchFamily="65" charset="-120"/>
                <a:ea typeface="標楷體" pitchFamily="65" charset="-120"/>
              </a:rPr>
              <a:t>36</a:t>
            </a:r>
            <a:r>
              <a:rPr lang="zh-TW" altLang="en-US" sz="3200" dirty="0" smtClean="0">
                <a:latin typeface="標楷體" pitchFamily="65" charset="-120"/>
                <a:ea typeface="標楷體" pitchFamily="65" charset="-120"/>
              </a:rPr>
              <a:t>件，醫院</a:t>
            </a:r>
            <a:r>
              <a:rPr lang="en-US" altLang="zh-TW" sz="3200" dirty="0" smtClean="0">
                <a:latin typeface="標楷體" pitchFamily="65" charset="-120"/>
                <a:ea typeface="標楷體" pitchFamily="65" charset="-120"/>
              </a:rPr>
              <a:t>15</a:t>
            </a:r>
            <a:r>
              <a:rPr lang="zh-TW" altLang="en-US" sz="3200" dirty="0" smtClean="0">
                <a:latin typeface="標楷體" pitchFamily="65" charset="-120"/>
                <a:ea typeface="標楷體" pitchFamily="65" charset="-120"/>
              </a:rPr>
              <a:t>件</a:t>
            </a:r>
            <a:r>
              <a:rPr lang="en-US" altLang="zh-TW" sz="3200" dirty="0" smtClean="0">
                <a:latin typeface="標楷體" pitchFamily="65" charset="-120"/>
                <a:ea typeface="標楷體" pitchFamily="65" charset="-120"/>
              </a:rPr>
              <a:t>(</a:t>
            </a:r>
            <a:r>
              <a:rPr lang="zh-TW" altLang="en-US" sz="3200" dirty="0" smtClean="0">
                <a:latin typeface="標楷體" pitchFamily="65" charset="-120"/>
                <a:ea typeface="標楷體" pitchFamily="65" charset="-120"/>
              </a:rPr>
              <a:t>中心</a:t>
            </a:r>
            <a:r>
              <a:rPr lang="en-US" altLang="zh-TW" sz="3200" dirty="0" smtClean="0">
                <a:latin typeface="標楷體" pitchFamily="65" charset="-120"/>
                <a:ea typeface="標楷體" pitchFamily="65" charset="-120"/>
              </a:rPr>
              <a:t>6</a:t>
            </a:r>
            <a:r>
              <a:rPr lang="zh-TW" altLang="en-US" sz="3200" dirty="0" smtClean="0">
                <a:latin typeface="標楷體" pitchFamily="65" charset="-120"/>
                <a:ea typeface="標楷體" pitchFamily="65" charset="-120"/>
              </a:rPr>
              <a:t>，地區</a:t>
            </a:r>
            <a:r>
              <a:rPr lang="en-US" altLang="zh-TW" sz="3200" dirty="0" smtClean="0">
                <a:latin typeface="標楷體" pitchFamily="65" charset="-120"/>
                <a:ea typeface="標楷體" pitchFamily="65" charset="-120"/>
              </a:rPr>
              <a:t>9)</a:t>
            </a:r>
            <a:r>
              <a:rPr lang="zh-TW" altLang="en-US" sz="3200" dirty="0" smtClean="0">
                <a:latin typeface="標楷體" pitchFamily="65" charset="-120"/>
                <a:ea typeface="標楷體" pitchFamily="65" charset="-120"/>
              </a:rPr>
              <a:t>，診所</a:t>
            </a:r>
            <a:r>
              <a:rPr lang="en-US" altLang="zh-TW" sz="3200" dirty="0" smtClean="0">
                <a:latin typeface="標楷體" pitchFamily="65" charset="-120"/>
                <a:ea typeface="標楷體" pitchFamily="65" charset="-120"/>
              </a:rPr>
              <a:t>21</a:t>
            </a:r>
            <a:r>
              <a:rPr lang="zh-TW" altLang="en-US" sz="3200" dirty="0" smtClean="0">
                <a:latin typeface="標楷體" pitchFamily="65" charset="-120"/>
                <a:ea typeface="標楷體" pitchFamily="65" charset="-120"/>
              </a:rPr>
              <a:t>件，符合條件</a:t>
            </a:r>
            <a:r>
              <a:rPr lang="en-US" altLang="zh-TW" sz="3200" dirty="0" smtClean="0">
                <a:latin typeface="標楷體" pitchFamily="65" charset="-120"/>
                <a:ea typeface="標楷體" pitchFamily="65" charset="-120"/>
              </a:rPr>
              <a:t>31</a:t>
            </a:r>
            <a:r>
              <a:rPr lang="zh-TW" altLang="en-US" sz="3200" dirty="0" smtClean="0">
                <a:latin typeface="標楷體" pitchFamily="65" charset="-120"/>
                <a:ea typeface="標楷體" pitchFamily="65" charset="-120"/>
              </a:rPr>
              <a:t>件，合計補償金額</a:t>
            </a:r>
            <a:r>
              <a:rPr lang="en-US" altLang="zh-TW" sz="3200" dirty="0" smtClean="0">
                <a:latin typeface="標楷體" pitchFamily="65" charset="-120"/>
                <a:ea typeface="標楷體" pitchFamily="65" charset="-120"/>
              </a:rPr>
              <a:t>284</a:t>
            </a:r>
            <a:r>
              <a:rPr lang="zh-TW" altLang="en-US" sz="3200" dirty="0" smtClean="0">
                <a:latin typeface="標楷體" pitchFamily="65" charset="-120"/>
                <a:ea typeface="標楷體" pitchFamily="65" charset="-120"/>
              </a:rPr>
              <a:t>萬元，平均每件補償約</a:t>
            </a:r>
            <a:r>
              <a:rPr lang="en-US" altLang="zh-TW" sz="3200" dirty="0" smtClean="0">
                <a:latin typeface="標楷體" pitchFamily="65" charset="-120"/>
                <a:ea typeface="標楷體" pitchFamily="65" charset="-120"/>
              </a:rPr>
              <a:t>9.2</a:t>
            </a:r>
            <a:r>
              <a:rPr lang="zh-TW" altLang="en-US" sz="3200" dirty="0" smtClean="0">
                <a:latin typeface="標楷體" pitchFamily="65" charset="-120"/>
                <a:ea typeface="標楷體" pitchFamily="65" charset="-120"/>
              </a:rPr>
              <a:t>萬元；其中醫院</a:t>
            </a:r>
            <a:r>
              <a:rPr lang="en-US" altLang="zh-TW" sz="3200" dirty="0" smtClean="0">
                <a:latin typeface="標楷體" pitchFamily="65" charset="-120"/>
                <a:ea typeface="標楷體" pitchFamily="65" charset="-120"/>
              </a:rPr>
              <a:t>150.6</a:t>
            </a:r>
            <a:r>
              <a:rPr lang="zh-TW" altLang="en-US" sz="3200" dirty="0" smtClean="0">
                <a:latin typeface="標楷體" pitchFamily="65" charset="-120"/>
                <a:ea typeface="標楷體" pitchFamily="65" charset="-120"/>
              </a:rPr>
              <a:t>萬元，診所</a:t>
            </a:r>
            <a:r>
              <a:rPr lang="en-US" altLang="zh-TW" sz="3200" dirty="0" smtClean="0">
                <a:latin typeface="標楷體" pitchFamily="65" charset="-120"/>
                <a:ea typeface="標楷體" pitchFamily="65" charset="-120"/>
              </a:rPr>
              <a:t>133.4</a:t>
            </a:r>
            <a:r>
              <a:rPr lang="zh-TW" altLang="en-US" sz="3200" dirty="0" smtClean="0">
                <a:latin typeface="標楷體" pitchFamily="65" charset="-120"/>
                <a:ea typeface="標楷體" pitchFamily="65" charset="-120"/>
              </a:rPr>
              <a:t>萬元。</a:t>
            </a:r>
            <a:endParaRPr lang="en-US" altLang="zh-TW" sz="3200" dirty="0" smtClean="0">
              <a:latin typeface="標楷體" pitchFamily="65" charset="-120"/>
              <a:ea typeface="標楷體" pitchFamily="65" charset="-120"/>
            </a:endParaRPr>
          </a:p>
          <a:p>
            <a:pPr algn="just"/>
            <a:r>
              <a:rPr lang="en-US" altLang="zh-TW" sz="3200" dirty="0" smtClean="0">
                <a:solidFill>
                  <a:srgbClr val="0070C0"/>
                </a:solidFill>
                <a:latin typeface="標楷體" pitchFamily="65" charset="-120"/>
                <a:ea typeface="標楷體" pitchFamily="65" charset="-120"/>
              </a:rPr>
              <a:t>1</a:t>
            </a:r>
            <a:r>
              <a:rPr lang="zh-TW" altLang="en-US" sz="3200" dirty="0" smtClean="0">
                <a:solidFill>
                  <a:srgbClr val="0070C0"/>
                </a:solidFill>
                <a:latin typeface="標楷體" pitchFamily="65" charset="-120"/>
                <a:ea typeface="標楷體" pitchFamily="65" charset="-120"/>
              </a:rPr>
              <a:t>家地區醫院</a:t>
            </a:r>
            <a:r>
              <a:rPr lang="en-US" altLang="zh-TW" sz="3200" dirty="0" smtClean="0">
                <a:solidFill>
                  <a:srgbClr val="0070C0"/>
                </a:solidFill>
                <a:latin typeface="標楷體" pitchFamily="65" charset="-120"/>
                <a:ea typeface="標楷體" pitchFamily="65" charset="-120"/>
              </a:rPr>
              <a:t>(4</a:t>
            </a:r>
            <a:r>
              <a:rPr lang="zh-TW" altLang="en-US" sz="3200" dirty="0" smtClean="0">
                <a:solidFill>
                  <a:srgbClr val="0070C0"/>
                </a:solidFill>
                <a:latin typeface="標楷體" pitchFamily="65" charset="-120"/>
                <a:ea typeface="標楷體" pitchFamily="65" charset="-120"/>
              </a:rPr>
              <a:t>位醫師</a:t>
            </a:r>
            <a:r>
              <a:rPr lang="en-US" altLang="zh-TW" sz="3200" dirty="0" smtClean="0">
                <a:solidFill>
                  <a:srgbClr val="0070C0"/>
                </a:solidFill>
                <a:latin typeface="標楷體" pitchFamily="65" charset="-120"/>
                <a:ea typeface="標楷體" pitchFamily="65" charset="-120"/>
              </a:rPr>
              <a:t>)</a:t>
            </a:r>
            <a:r>
              <a:rPr lang="zh-TW" altLang="en-US" sz="3200" dirty="0" smtClean="0">
                <a:solidFill>
                  <a:srgbClr val="0070C0"/>
                </a:solidFill>
                <a:latin typeface="標楷體" pitchFamily="65" charset="-120"/>
                <a:ea typeface="標楷體" pitchFamily="65" charset="-120"/>
              </a:rPr>
              <a:t>申請</a:t>
            </a:r>
            <a:r>
              <a:rPr lang="en-US" altLang="zh-TW" sz="3200" dirty="0" smtClean="0">
                <a:solidFill>
                  <a:srgbClr val="0070C0"/>
                </a:solidFill>
                <a:latin typeface="標楷體" pitchFamily="65" charset="-120"/>
                <a:ea typeface="標楷體" pitchFamily="65" charset="-120"/>
              </a:rPr>
              <a:t>5</a:t>
            </a:r>
            <a:r>
              <a:rPr lang="zh-TW" altLang="en-US" sz="3200" dirty="0" smtClean="0">
                <a:solidFill>
                  <a:srgbClr val="0070C0"/>
                </a:solidFill>
                <a:latin typeface="標楷體" pitchFamily="65" charset="-120"/>
                <a:ea typeface="標楷體" pitchFamily="65" charset="-120"/>
              </a:rPr>
              <a:t>件，補償</a:t>
            </a:r>
            <a:r>
              <a:rPr lang="en-US" altLang="zh-TW" sz="3200" dirty="0" smtClean="0">
                <a:solidFill>
                  <a:srgbClr val="0070C0"/>
                </a:solidFill>
                <a:latin typeface="標楷體" pitchFamily="65" charset="-120"/>
                <a:ea typeface="標楷體" pitchFamily="65" charset="-120"/>
              </a:rPr>
              <a:t>55</a:t>
            </a:r>
            <a:r>
              <a:rPr lang="zh-TW" altLang="en-US" sz="3200" dirty="0" smtClean="0">
                <a:solidFill>
                  <a:srgbClr val="0070C0"/>
                </a:solidFill>
                <a:latin typeface="標楷體" pitchFamily="65" charset="-120"/>
                <a:ea typeface="標楷體" pitchFamily="65" charset="-120"/>
              </a:rPr>
              <a:t>萬元。</a:t>
            </a:r>
            <a:endParaRPr lang="en-US" altLang="zh-TW" sz="3200" dirty="0" smtClean="0">
              <a:solidFill>
                <a:srgbClr val="0070C0"/>
              </a:solidFill>
              <a:latin typeface="標楷體" pitchFamily="65" charset="-120"/>
              <a:ea typeface="標楷體" pitchFamily="65" charset="-120"/>
            </a:endParaRPr>
          </a:p>
          <a:p>
            <a:pPr algn="just"/>
            <a:r>
              <a:rPr lang="en-US" altLang="zh-TW" sz="3200" dirty="0" smtClean="0">
                <a:solidFill>
                  <a:srgbClr val="FF0000"/>
                </a:solidFill>
                <a:latin typeface="標楷體" pitchFamily="65" charset="-120"/>
                <a:ea typeface="標楷體" pitchFamily="65" charset="-120"/>
              </a:rPr>
              <a:t>1</a:t>
            </a:r>
            <a:r>
              <a:rPr lang="zh-TW" altLang="en-US" sz="3200" dirty="0" smtClean="0">
                <a:solidFill>
                  <a:srgbClr val="FF0000"/>
                </a:solidFill>
                <a:latin typeface="標楷體" pitchFamily="65" charset="-120"/>
                <a:ea typeface="標楷體" pitchFamily="65" charset="-120"/>
              </a:rPr>
              <a:t>家診所</a:t>
            </a:r>
            <a:r>
              <a:rPr lang="en-US" altLang="zh-TW" sz="3200" dirty="0" smtClean="0">
                <a:solidFill>
                  <a:srgbClr val="FF0000"/>
                </a:solidFill>
                <a:latin typeface="標楷體" pitchFamily="65" charset="-120"/>
                <a:ea typeface="標楷體" pitchFamily="65" charset="-120"/>
              </a:rPr>
              <a:t>(1</a:t>
            </a:r>
            <a:r>
              <a:rPr lang="zh-TW" altLang="en-US" sz="3200" dirty="0" smtClean="0">
                <a:solidFill>
                  <a:srgbClr val="FF0000"/>
                </a:solidFill>
                <a:latin typeface="標楷體" pitchFamily="65" charset="-120"/>
                <a:ea typeface="標楷體" pitchFamily="65" charset="-120"/>
              </a:rPr>
              <a:t>位醫師</a:t>
            </a:r>
            <a:r>
              <a:rPr lang="en-US" altLang="zh-TW" sz="3200" dirty="0" smtClean="0">
                <a:solidFill>
                  <a:srgbClr val="FF0000"/>
                </a:solidFill>
                <a:latin typeface="標楷體" pitchFamily="65" charset="-120"/>
                <a:ea typeface="標楷體" pitchFamily="65" charset="-120"/>
              </a:rPr>
              <a:t>)</a:t>
            </a:r>
            <a:r>
              <a:rPr lang="zh-TW" altLang="en-US" sz="3200" dirty="0" smtClean="0">
                <a:solidFill>
                  <a:srgbClr val="FF0000"/>
                </a:solidFill>
                <a:latin typeface="標楷體" pitchFamily="65" charset="-120"/>
                <a:ea typeface="標楷體" pitchFamily="65" charset="-120"/>
              </a:rPr>
              <a:t>申請</a:t>
            </a:r>
            <a:r>
              <a:rPr lang="en-US" altLang="zh-TW" sz="3200" dirty="0" smtClean="0">
                <a:solidFill>
                  <a:srgbClr val="FF0000"/>
                </a:solidFill>
                <a:latin typeface="標楷體" pitchFamily="65" charset="-120"/>
                <a:ea typeface="標楷體" pitchFamily="65" charset="-120"/>
              </a:rPr>
              <a:t>6</a:t>
            </a:r>
            <a:r>
              <a:rPr lang="zh-TW" altLang="en-US" sz="3200" dirty="0" smtClean="0">
                <a:solidFill>
                  <a:srgbClr val="FF0000"/>
                </a:solidFill>
                <a:latin typeface="標楷體" pitchFamily="65" charset="-120"/>
                <a:ea typeface="標楷體" pitchFamily="65" charset="-120"/>
              </a:rPr>
              <a:t>件，補償</a:t>
            </a:r>
            <a:r>
              <a:rPr lang="en-US" altLang="zh-TW" sz="3200" dirty="0" smtClean="0">
                <a:solidFill>
                  <a:srgbClr val="FF0000"/>
                </a:solidFill>
                <a:latin typeface="標楷體" pitchFamily="65" charset="-120"/>
                <a:ea typeface="標楷體" pitchFamily="65" charset="-120"/>
              </a:rPr>
              <a:t>35.8</a:t>
            </a:r>
            <a:r>
              <a:rPr lang="zh-TW" altLang="en-US" sz="3200" dirty="0" smtClean="0">
                <a:solidFill>
                  <a:srgbClr val="FF0000"/>
                </a:solidFill>
                <a:latin typeface="標楷體" pitchFamily="65" charset="-120"/>
                <a:ea typeface="標楷體" pitchFamily="65" charset="-120"/>
              </a:rPr>
              <a:t>萬元。</a:t>
            </a:r>
            <a:endParaRPr lang="zh-TW" altLang="en-US" sz="3200" dirty="0">
              <a:solidFill>
                <a:srgbClr val="FF0000"/>
              </a:solidFill>
              <a:latin typeface="標楷體" pitchFamily="65" charset="-120"/>
              <a:ea typeface="標楷體" pitchFamily="65" charset="-120"/>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320040"/>
            <a:ext cx="7239000" cy="804704"/>
          </a:xfrm>
        </p:spPr>
        <p:txBody>
          <a:bodyPr/>
          <a:lstStyle/>
          <a:p>
            <a:r>
              <a:rPr lang="zh-TW" altLang="en-US" dirty="0" smtClean="0">
                <a:ea typeface="中國龍粗魏碑" pitchFamily="49" charset="-120"/>
              </a:rPr>
              <a:t>臺中市醫師公會醫師互助金概況</a:t>
            </a:r>
            <a:endParaRPr lang="zh-TW" altLang="en-US" dirty="0"/>
          </a:p>
        </p:txBody>
      </p:sp>
      <p:sp>
        <p:nvSpPr>
          <p:cNvPr id="3" name="內容版面配置區 2"/>
          <p:cNvSpPr>
            <a:spLocks noGrp="1"/>
          </p:cNvSpPr>
          <p:nvPr>
            <p:ph idx="1"/>
          </p:nvPr>
        </p:nvSpPr>
        <p:spPr>
          <a:xfrm>
            <a:off x="457200" y="1268760"/>
            <a:ext cx="7239000" cy="5186976"/>
          </a:xfrm>
        </p:spPr>
        <p:txBody>
          <a:bodyPr>
            <a:normAutofit/>
          </a:bodyPr>
          <a:lstStyle/>
          <a:p>
            <a:r>
              <a:rPr lang="zh-TW" altLang="en-US" sz="3200" dirty="0" smtClean="0">
                <a:latin typeface="標楷體" pitchFamily="65" charset="-120"/>
                <a:ea typeface="標楷體" pitchFamily="65" charset="-120"/>
              </a:rPr>
              <a:t>互助金歷年總收入約</a:t>
            </a:r>
            <a:r>
              <a:rPr lang="en-US" altLang="zh-TW" sz="3200" dirty="0" smtClean="0">
                <a:latin typeface="標楷體" pitchFamily="65" charset="-120"/>
                <a:ea typeface="標楷體" pitchFamily="65" charset="-120"/>
              </a:rPr>
              <a:t>1100</a:t>
            </a:r>
            <a:r>
              <a:rPr lang="zh-TW" altLang="en-US" sz="3200" dirty="0" smtClean="0">
                <a:latin typeface="標楷體" pitchFamily="65" charset="-120"/>
                <a:ea typeface="標楷體" pitchFamily="65" charset="-120"/>
              </a:rPr>
              <a:t>萬元</a:t>
            </a:r>
            <a:r>
              <a:rPr lang="en-US" altLang="zh-TW" sz="3200" dirty="0" smtClean="0">
                <a:latin typeface="標楷體" pitchFamily="65" charset="-120"/>
                <a:ea typeface="標楷體" pitchFamily="65" charset="-120"/>
              </a:rPr>
              <a:t>(3687*3000)</a:t>
            </a:r>
          </a:p>
          <a:p>
            <a:r>
              <a:rPr lang="zh-TW" altLang="en-US" sz="3200" dirty="0" smtClean="0">
                <a:latin typeface="標楷體" pitchFamily="65" charset="-120"/>
                <a:ea typeface="標楷體" pitchFamily="65" charset="-120"/>
              </a:rPr>
              <a:t>總補償</a:t>
            </a:r>
            <a:r>
              <a:rPr lang="en-US" altLang="zh-TW" sz="3200" dirty="0" smtClean="0">
                <a:latin typeface="標楷體" pitchFamily="65" charset="-120"/>
                <a:ea typeface="標楷體" pitchFamily="65" charset="-120"/>
              </a:rPr>
              <a:t>284</a:t>
            </a:r>
            <a:r>
              <a:rPr lang="zh-TW" altLang="en-US" sz="3200" dirty="0" smtClean="0">
                <a:latin typeface="標楷體" pitchFamily="65" charset="-120"/>
                <a:ea typeface="標楷體" pitchFamily="65" charset="-120"/>
              </a:rPr>
              <a:t>萬元，總計結餘約</a:t>
            </a:r>
            <a:r>
              <a:rPr lang="en-US" altLang="zh-TW" sz="3200" dirty="0" smtClean="0">
                <a:latin typeface="標楷體" pitchFamily="65" charset="-120"/>
                <a:ea typeface="標楷體" pitchFamily="65" charset="-120"/>
              </a:rPr>
              <a:t>1300</a:t>
            </a:r>
            <a:r>
              <a:rPr lang="zh-TW" altLang="en-US" sz="3200" dirty="0" smtClean="0">
                <a:latin typeface="標楷體" pitchFamily="65" charset="-120"/>
                <a:ea typeface="標楷體" pitchFamily="65" charset="-120"/>
              </a:rPr>
              <a:t>萬元</a:t>
            </a:r>
            <a:r>
              <a:rPr lang="en-US" altLang="zh-TW" sz="3200" dirty="0" smtClean="0">
                <a:latin typeface="標楷體" pitchFamily="65" charset="-120"/>
                <a:ea typeface="標楷體" pitchFamily="65" charset="-120"/>
              </a:rPr>
              <a:t>(1100-284+500)</a:t>
            </a:r>
          </a:p>
          <a:p>
            <a:pPr algn="just"/>
            <a:r>
              <a:rPr lang="zh-TW" altLang="en-US" sz="3200" dirty="0" smtClean="0">
                <a:latin typeface="標楷體" pitchFamily="65" charset="-120"/>
                <a:ea typeface="標楷體" pitchFamily="65" charset="-120"/>
              </a:rPr>
              <a:t>回饋思考：互助金每年持續累積節餘，金額越來越大，應該開始思考訂定連續參加達一定年限以上且未曾申請補償者，於退休或退會時得退回若干互助金之辦法，以達成公平原則。</a:t>
            </a:r>
            <a:endParaRPr lang="zh-TW" altLang="en-US" sz="3200" dirty="0">
              <a:latin typeface="標楷體" pitchFamily="65" charset="-120"/>
              <a:ea typeface="標楷體" pitchFamily="65" charset="-12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320040"/>
            <a:ext cx="7239000" cy="876712"/>
          </a:xfrm>
        </p:spPr>
        <p:txBody>
          <a:bodyPr/>
          <a:lstStyle/>
          <a:p>
            <a:r>
              <a:rPr lang="zh-TW" altLang="en-US" sz="4000" dirty="0" smtClean="0">
                <a:ea typeface="中國龍粗魏碑" pitchFamily="49" charset="-120"/>
              </a:rPr>
              <a:t>臺中市政府衛生局調處制度</a:t>
            </a:r>
            <a:endParaRPr lang="zh-TW" altLang="en-US" dirty="0"/>
          </a:p>
        </p:txBody>
      </p:sp>
      <p:sp>
        <p:nvSpPr>
          <p:cNvPr id="3" name="內容版面配置區 2"/>
          <p:cNvSpPr>
            <a:spLocks noGrp="1"/>
          </p:cNvSpPr>
          <p:nvPr>
            <p:ph idx="1"/>
          </p:nvPr>
        </p:nvSpPr>
        <p:spPr/>
        <p:txBody>
          <a:bodyPr/>
          <a:lstStyle/>
          <a:p>
            <a:pPr>
              <a:buNone/>
            </a:pPr>
            <a:r>
              <a:rPr lang="zh-TW" altLang="en-US" dirty="0" smtClean="0">
                <a:latin typeface="標楷體" pitchFamily="65" charset="-120"/>
                <a:ea typeface="標楷體" pitchFamily="65" charset="-120"/>
              </a:rPr>
              <a:t>地方主管機關應設置醫事審議委員會負責醫療爭 </a:t>
            </a:r>
            <a:endParaRPr lang="en-US" altLang="zh-TW" dirty="0" smtClean="0">
              <a:latin typeface="標楷體" pitchFamily="65" charset="-120"/>
              <a:ea typeface="標楷體" pitchFamily="65" charset="-120"/>
            </a:endParaRPr>
          </a:p>
          <a:p>
            <a:pPr>
              <a:buNone/>
            </a:pPr>
            <a:r>
              <a:rPr lang="zh-TW" altLang="en-US" dirty="0" smtClean="0">
                <a:latin typeface="標楷體" pitchFamily="65" charset="-120"/>
                <a:ea typeface="標楷體" pitchFamily="65" charset="-120"/>
              </a:rPr>
              <a:t>議之調處。</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醫療法第</a:t>
            </a:r>
            <a:r>
              <a:rPr lang="en-US" altLang="zh-TW" dirty="0" smtClean="0">
                <a:latin typeface="標楷體" pitchFamily="65" charset="-120"/>
                <a:ea typeface="標楷體" pitchFamily="65" charset="-120"/>
              </a:rPr>
              <a:t>99</a:t>
            </a:r>
            <a:r>
              <a:rPr lang="zh-TW" altLang="en-US" dirty="0" smtClean="0">
                <a:latin typeface="標楷體" pitchFamily="65" charset="-120"/>
                <a:ea typeface="標楷體" pitchFamily="65" charset="-120"/>
              </a:rPr>
              <a:t>條</a:t>
            </a:r>
            <a:r>
              <a:rPr lang="en-US" altLang="zh-TW" dirty="0" smtClean="0">
                <a:latin typeface="標楷體" pitchFamily="65" charset="-120"/>
                <a:ea typeface="標楷體" pitchFamily="65" charset="-120"/>
              </a:rPr>
              <a:t>)</a:t>
            </a:r>
          </a:p>
          <a:p>
            <a:pPr algn="ctr">
              <a:buNone/>
            </a:pPr>
            <a:endParaRPr lang="en-US" altLang="zh-TW" dirty="0" smtClean="0">
              <a:latin typeface="標楷體" pitchFamily="65" charset="-120"/>
              <a:ea typeface="標楷體" pitchFamily="65" charset="-120"/>
            </a:endParaRPr>
          </a:p>
          <a:p>
            <a:endParaRPr lang="zh-TW" altLang="en-US" dirty="0"/>
          </a:p>
        </p:txBody>
      </p:sp>
      <p:graphicFrame>
        <p:nvGraphicFramePr>
          <p:cNvPr id="5" name="資料庫圖表 4"/>
          <p:cNvGraphicFramePr/>
          <p:nvPr/>
        </p:nvGraphicFramePr>
        <p:xfrm>
          <a:off x="1524000" y="2780928"/>
          <a:ext cx="6096000" cy="26800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548680"/>
            <a:ext cx="7239000" cy="648072"/>
          </a:xfrm>
        </p:spPr>
        <p:txBody>
          <a:bodyPr>
            <a:normAutofit fontScale="90000"/>
          </a:bodyPr>
          <a:lstStyle/>
          <a:p>
            <a:r>
              <a:rPr lang="zh-TW" altLang="en-US" dirty="0" smtClean="0">
                <a:ea typeface="中國龍粗魏碑" pitchFamily="49" charset="-120"/>
              </a:rPr>
              <a:t>台中市政府衛生局醫療糾紛調解概況</a:t>
            </a:r>
            <a:endParaRPr lang="zh-TW" altLang="en-US" dirty="0"/>
          </a:p>
        </p:txBody>
      </p:sp>
      <p:sp>
        <p:nvSpPr>
          <p:cNvPr id="3" name="內容版面配置區 2"/>
          <p:cNvSpPr>
            <a:spLocks noGrp="1"/>
          </p:cNvSpPr>
          <p:nvPr>
            <p:ph idx="1"/>
          </p:nvPr>
        </p:nvSpPr>
        <p:spPr/>
        <p:txBody>
          <a:bodyPr/>
          <a:lstStyle/>
          <a:p>
            <a:pPr algn="just"/>
            <a:r>
              <a:rPr lang="zh-TW" altLang="en-US" b="1" dirty="0" smtClean="0">
                <a:solidFill>
                  <a:srgbClr val="0070C0"/>
                </a:solidFill>
                <a:latin typeface="標楷體" pitchFamily="65" charset="-120"/>
                <a:ea typeface="標楷體" pitchFamily="65" charset="-120"/>
              </a:rPr>
              <a:t>資深醫師調委</a:t>
            </a:r>
            <a:r>
              <a:rPr lang="zh-TW" altLang="en-US" dirty="0" smtClean="0">
                <a:latin typeface="標楷體" pitchFamily="65" charset="-120"/>
                <a:ea typeface="標楷體" pitchFamily="65" charset="-120"/>
              </a:rPr>
              <a:t>：公會、協會、學會幹部</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理事長、理監事、秘書長等</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參與公共事務及見多識廣，有人脈，較善溝通與協調。</a:t>
            </a:r>
            <a:endParaRPr lang="en-US" altLang="zh-TW" dirty="0" smtClean="0">
              <a:latin typeface="標楷體" pitchFamily="65" charset="-120"/>
              <a:ea typeface="標楷體" pitchFamily="65" charset="-120"/>
            </a:endParaRPr>
          </a:p>
          <a:p>
            <a:pPr algn="just"/>
            <a:r>
              <a:rPr lang="zh-TW" altLang="en-US" b="1" dirty="0" smtClean="0">
                <a:solidFill>
                  <a:srgbClr val="FFC000"/>
                </a:solidFill>
                <a:latin typeface="標楷體" pitchFamily="65" charset="-120"/>
                <a:ea typeface="標楷體" pitchFamily="65" charset="-120"/>
              </a:rPr>
              <a:t>律師調委</a:t>
            </a:r>
            <a:r>
              <a:rPr lang="zh-TW" altLang="en-US" dirty="0" smtClean="0">
                <a:latin typeface="標楷體" pitchFamily="65" charset="-120"/>
                <a:ea typeface="標楷體" pitchFamily="65" charset="-120"/>
              </a:rPr>
              <a:t>：具有法律專長，可以折服當事人，或作</a:t>
            </a:r>
            <a:r>
              <a:rPr lang="zh-TW" altLang="en-US" dirty="0" smtClean="0">
                <a:solidFill>
                  <a:srgbClr val="7030A0"/>
                </a:solidFill>
                <a:latin typeface="標楷體" pitchFamily="65" charset="-120"/>
                <a:ea typeface="標楷體" pitchFamily="65" charset="-120"/>
              </a:rPr>
              <a:t>訴訟評估</a:t>
            </a:r>
            <a:r>
              <a:rPr lang="zh-TW" altLang="en-US" dirty="0" smtClean="0">
                <a:latin typeface="標楷體" pitchFamily="65" charset="-120"/>
                <a:ea typeface="標楷體" pitchFamily="65" charset="-120"/>
              </a:rPr>
              <a:t>，促成雙方讓步。</a:t>
            </a:r>
            <a:endParaRPr lang="en-US" altLang="zh-TW" dirty="0" smtClean="0">
              <a:latin typeface="標楷體" pitchFamily="65" charset="-120"/>
              <a:ea typeface="標楷體" pitchFamily="65" charset="-120"/>
            </a:endParaRPr>
          </a:p>
          <a:p>
            <a:pPr algn="just"/>
            <a:r>
              <a:rPr lang="zh-TW" altLang="en-US" b="1" dirty="0" smtClean="0">
                <a:solidFill>
                  <a:srgbClr val="00B050"/>
                </a:solidFill>
                <a:latin typeface="標楷體" pitchFamily="65" charset="-120"/>
                <a:ea typeface="標楷體" pitchFamily="65" charset="-120"/>
              </a:rPr>
              <a:t>專科醫師調委</a:t>
            </a:r>
            <a:r>
              <a:rPr lang="zh-TW" altLang="en-US" dirty="0" smtClean="0">
                <a:latin typeface="標楷體" pitchFamily="65" charset="-120"/>
                <a:ea typeface="標楷體" pitchFamily="65" charset="-120"/>
              </a:rPr>
              <a:t>：糾紛科別之專科醫師可對醫療過程作檢視，協助釐清爭議。專科醫師委由醫師公會推派。</a:t>
            </a:r>
            <a:endParaRPr lang="en-US" altLang="zh-TW" dirty="0" smtClean="0">
              <a:latin typeface="標楷體" pitchFamily="65" charset="-120"/>
              <a:ea typeface="標楷體" pitchFamily="65" charset="-120"/>
            </a:endParaRPr>
          </a:p>
          <a:p>
            <a:pPr algn="just"/>
            <a:r>
              <a:rPr lang="zh-TW" altLang="en-US" dirty="0" smtClean="0">
                <a:latin typeface="標楷體" pitchFamily="65" charset="-120"/>
                <a:ea typeface="標楷體" pitchFamily="65" charset="-120"/>
              </a:rPr>
              <a:t>衛生局排定調處日期後，通知雙方當事人到場並依法向醫療機構調取相關病歷複製本供委員檢視。</a:t>
            </a:r>
            <a:r>
              <a:rPr lang="zh-TW" altLang="en-US" dirty="0" smtClean="0">
                <a:solidFill>
                  <a:srgbClr val="FF0000"/>
                </a:solidFill>
                <a:latin typeface="標楷體" pitchFamily="65" charset="-120"/>
                <a:ea typeface="標楷體" pitchFamily="65" charset="-120"/>
              </a:rPr>
              <a:t>調處以一次為限</a:t>
            </a:r>
            <a:r>
              <a:rPr lang="zh-TW" altLang="en-US" dirty="0" smtClean="0">
                <a:latin typeface="標楷體" pitchFamily="65" charset="-120"/>
                <a:ea typeface="標楷體" pitchFamily="65" charset="-120"/>
              </a:rPr>
              <a:t>。</a:t>
            </a:r>
            <a:endParaRPr lang="zh-TW" altLang="en-US" dirty="0">
              <a:latin typeface="標楷體" pitchFamily="65" charset="-120"/>
              <a:ea typeface="標楷體" pitchFamily="65" charset="-12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320040"/>
            <a:ext cx="7239000" cy="876712"/>
          </a:xfrm>
        </p:spPr>
        <p:txBody>
          <a:bodyPr/>
          <a:lstStyle/>
          <a:p>
            <a:r>
              <a:rPr lang="zh-TW" altLang="en-US" dirty="0" smtClean="0">
                <a:ea typeface="中國龍粗魏碑" pitchFamily="49" charset="-120"/>
              </a:rPr>
              <a:t>前提→醫療法律關係</a:t>
            </a:r>
            <a:endParaRPr lang="zh-TW" altLang="en-US" dirty="0">
              <a:ea typeface="中國龍粗魏碑" pitchFamily="49" charset="-120"/>
            </a:endParaRPr>
          </a:p>
        </p:txBody>
      </p:sp>
      <p:sp>
        <p:nvSpPr>
          <p:cNvPr id="3" name="內容版面配置區 2"/>
          <p:cNvSpPr>
            <a:spLocks noGrp="1"/>
          </p:cNvSpPr>
          <p:nvPr>
            <p:ph idx="1"/>
          </p:nvPr>
        </p:nvSpPr>
        <p:spPr/>
        <p:txBody>
          <a:bodyPr>
            <a:normAutofit/>
          </a:bodyPr>
          <a:lstStyle/>
          <a:p>
            <a:r>
              <a:rPr lang="zh-TW" altLang="en-US" sz="3200" dirty="0" smtClean="0">
                <a:latin typeface="標楷體" pitchFamily="65" charset="-120"/>
                <a:ea typeface="標楷體" pitchFamily="65" charset="-120"/>
              </a:rPr>
              <a:t>醫療契約</a:t>
            </a:r>
            <a:endParaRPr lang="en-US" altLang="zh-TW" sz="3200" dirty="0" smtClean="0">
              <a:latin typeface="標楷體" pitchFamily="65" charset="-120"/>
              <a:ea typeface="標楷體" pitchFamily="65" charset="-120"/>
            </a:endParaRPr>
          </a:p>
          <a:p>
            <a:r>
              <a:rPr lang="zh-TW" altLang="en-US" sz="3200" dirty="0" smtClean="0">
                <a:latin typeface="標楷體" pitchFamily="65" charset="-120"/>
                <a:ea typeface="標楷體" pitchFamily="65" charset="-120"/>
              </a:rPr>
              <a:t>性質</a:t>
            </a:r>
            <a:r>
              <a:rPr lang="en-US" altLang="zh-TW" sz="3200" dirty="0" smtClean="0">
                <a:latin typeface="標楷體" pitchFamily="65" charset="-120"/>
                <a:ea typeface="標楷體" pitchFamily="65" charset="-120"/>
              </a:rPr>
              <a:t>-</a:t>
            </a:r>
            <a:r>
              <a:rPr lang="zh-TW" altLang="en-US" sz="3200" dirty="0" smtClean="0">
                <a:solidFill>
                  <a:srgbClr val="FF0000"/>
                </a:solidFill>
                <a:latin typeface="標楷體" pitchFamily="65" charset="-120"/>
                <a:ea typeface="標楷體" pitchFamily="65" charset="-120"/>
              </a:rPr>
              <a:t>委任契約</a:t>
            </a:r>
            <a:endParaRPr lang="en-US" altLang="zh-TW" sz="3200" dirty="0" smtClean="0">
              <a:solidFill>
                <a:srgbClr val="FF0000"/>
              </a:solidFill>
              <a:latin typeface="標楷體" pitchFamily="65" charset="-120"/>
              <a:ea typeface="標楷體" pitchFamily="65" charset="-120"/>
            </a:endParaRPr>
          </a:p>
          <a:p>
            <a:r>
              <a:rPr lang="zh-TW" altLang="en-US" sz="3200" dirty="0" smtClean="0">
                <a:latin typeface="標楷體" pitchFamily="65" charset="-120"/>
                <a:ea typeface="標楷體" pitchFamily="65" charset="-120"/>
              </a:rPr>
              <a:t>病人</a:t>
            </a:r>
            <a:r>
              <a:rPr lang="en-US" altLang="zh-TW" sz="3200" dirty="0" smtClean="0">
                <a:latin typeface="標楷體" pitchFamily="65" charset="-120"/>
                <a:ea typeface="標楷體" pitchFamily="65" charset="-120"/>
              </a:rPr>
              <a:t>-</a:t>
            </a:r>
            <a:r>
              <a:rPr lang="zh-TW" altLang="en-US" sz="3200" dirty="0" smtClean="0">
                <a:latin typeface="標楷體" pitchFamily="65" charset="-120"/>
                <a:ea typeface="標楷體" pitchFamily="65" charset="-120"/>
              </a:rPr>
              <a:t>委任人，有給付報酬之義務</a:t>
            </a:r>
            <a:endParaRPr lang="en-US" altLang="zh-TW" sz="3200" dirty="0" smtClean="0">
              <a:latin typeface="標楷體" pitchFamily="65" charset="-120"/>
              <a:ea typeface="標楷體" pitchFamily="65" charset="-120"/>
            </a:endParaRPr>
          </a:p>
          <a:p>
            <a:r>
              <a:rPr lang="zh-TW" altLang="en-US" sz="3200" dirty="0" smtClean="0">
                <a:latin typeface="標楷體" pitchFamily="65" charset="-120"/>
                <a:ea typeface="標楷體" pitchFamily="65" charset="-120"/>
              </a:rPr>
              <a:t>醫療機構</a:t>
            </a:r>
            <a:r>
              <a:rPr lang="en-US" altLang="zh-TW" sz="3200" dirty="0" smtClean="0">
                <a:latin typeface="標楷體" pitchFamily="65" charset="-120"/>
                <a:ea typeface="標楷體" pitchFamily="65" charset="-120"/>
              </a:rPr>
              <a:t>-</a:t>
            </a:r>
            <a:r>
              <a:rPr lang="zh-TW" altLang="en-US" sz="3200" dirty="0" smtClean="0">
                <a:latin typeface="標楷體" pitchFamily="65" charset="-120"/>
                <a:ea typeface="標楷體" pitchFamily="65" charset="-120"/>
              </a:rPr>
              <a:t>受任人，有提供適當醫療服務與報告義務</a:t>
            </a:r>
            <a:endParaRPr lang="zh-TW" altLang="en-US" sz="3200" dirty="0">
              <a:latin typeface="標楷體" pitchFamily="65" charset="-120"/>
              <a:ea typeface="標楷體" pitchFamily="65" charset="-120"/>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3600" dirty="0" smtClean="0">
                <a:ea typeface="中國龍粗魏碑" pitchFamily="49" charset="-120"/>
              </a:rPr>
              <a:t>醫療糾紛調解統計</a:t>
            </a:r>
            <a:r>
              <a:rPr lang="en-US" altLang="zh-TW" sz="2000" dirty="0" smtClean="0">
                <a:latin typeface="標楷體" pitchFamily="65" charset="-120"/>
                <a:ea typeface="中國龍粗魏碑" pitchFamily="49" charset="-120"/>
              </a:rPr>
              <a:t>(</a:t>
            </a:r>
            <a:r>
              <a:rPr lang="zh-TW" altLang="en-US" sz="2000" dirty="0" smtClean="0">
                <a:latin typeface="標楷體" pitchFamily="65" charset="-120"/>
                <a:ea typeface="中國龍粗魏碑" pitchFamily="49" charset="-120"/>
              </a:rPr>
              <a:t>資料來源臺中市政府衛生局</a:t>
            </a:r>
            <a:r>
              <a:rPr lang="en-US" altLang="zh-TW" sz="2000" dirty="0" smtClean="0">
                <a:latin typeface="標楷體" pitchFamily="65" charset="-120"/>
                <a:ea typeface="中國龍粗魏碑" pitchFamily="49" charset="-120"/>
              </a:rPr>
              <a:t>)</a:t>
            </a:r>
            <a:endParaRPr lang="zh-TW" altLang="en-US" sz="2000" dirty="0">
              <a:ea typeface="中國龍粗魏碑" pitchFamily="49" charset="-120"/>
            </a:endParaRPr>
          </a:p>
        </p:txBody>
      </p:sp>
      <p:graphicFrame>
        <p:nvGraphicFramePr>
          <p:cNvPr id="4" name="內容版面配置區 3"/>
          <p:cNvGraphicFramePr>
            <a:graphicFrameLocks noGrp="1"/>
          </p:cNvGraphicFramePr>
          <p:nvPr>
            <p:ph idx="1"/>
          </p:nvPr>
        </p:nvGraphicFramePr>
        <p:xfrm>
          <a:off x="467544" y="1916831"/>
          <a:ext cx="7228656" cy="4320480"/>
        </p:xfrm>
        <a:graphic>
          <a:graphicData uri="http://schemas.openxmlformats.org/drawingml/2006/table">
            <a:tbl>
              <a:tblPr firstRow="1" bandRow="1">
                <a:tableStyleId>{5C22544A-7EE6-4342-B048-85BDC9FD1C3A}</a:tableStyleId>
              </a:tblPr>
              <a:tblGrid>
                <a:gridCol w="1204776"/>
                <a:gridCol w="1204776"/>
                <a:gridCol w="1204776"/>
                <a:gridCol w="1204776"/>
                <a:gridCol w="1204776"/>
                <a:gridCol w="1204776"/>
              </a:tblGrid>
              <a:tr h="1080120">
                <a:tc>
                  <a:txBody>
                    <a:bodyPr/>
                    <a:lstStyle/>
                    <a:p>
                      <a:endParaRPr lang="zh-TW" altLang="en-US" dirty="0"/>
                    </a:p>
                  </a:txBody>
                  <a:tcPr/>
                </a:tc>
                <a:tc>
                  <a:txBody>
                    <a:bodyPr/>
                    <a:lstStyle/>
                    <a:p>
                      <a:pPr algn="ctr"/>
                      <a:endParaRPr lang="en-US" altLang="zh-TW" dirty="0" smtClean="0">
                        <a:latin typeface="標楷體" pitchFamily="65" charset="-120"/>
                        <a:ea typeface="標楷體" pitchFamily="65" charset="-120"/>
                      </a:endParaRPr>
                    </a:p>
                    <a:p>
                      <a:pPr algn="ctr"/>
                      <a:r>
                        <a:rPr lang="en-US" altLang="zh-TW" dirty="0" smtClean="0">
                          <a:latin typeface="標楷體" pitchFamily="65" charset="-120"/>
                          <a:ea typeface="標楷體" pitchFamily="65" charset="-120"/>
                        </a:rPr>
                        <a:t>98</a:t>
                      </a:r>
                      <a:endParaRPr lang="zh-TW" altLang="en-US" dirty="0">
                        <a:latin typeface="標楷體" pitchFamily="65" charset="-120"/>
                        <a:ea typeface="標楷體" pitchFamily="65" charset="-120"/>
                      </a:endParaRPr>
                    </a:p>
                  </a:txBody>
                  <a:tcPr/>
                </a:tc>
                <a:tc>
                  <a:txBody>
                    <a:bodyPr/>
                    <a:lstStyle/>
                    <a:p>
                      <a:pPr algn="ctr"/>
                      <a:endParaRPr lang="en-US" altLang="zh-TW" dirty="0" smtClean="0">
                        <a:latin typeface="標楷體" pitchFamily="65" charset="-120"/>
                        <a:ea typeface="標楷體" pitchFamily="65" charset="-120"/>
                      </a:endParaRPr>
                    </a:p>
                    <a:p>
                      <a:pPr algn="ctr"/>
                      <a:r>
                        <a:rPr lang="en-US" altLang="zh-TW" dirty="0" smtClean="0">
                          <a:latin typeface="標楷體" pitchFamily="65" charset="-120"/>
                          <a:ea typeface="標楷體" pitchFamily="65" charset="-120"/>
                        </a:rPr>
                        <a:t>99</a:t>
                      </a:r>
                      <a:endParaRPr lang="zh-TW" altLang="en-US" dirty="0">
                        <a:latin typeface="標楷體" pitchFamily="65" charset="-120"/>
                        <a:ea typeface="標楷體" pitchFamily="65" charset="-120"/>
                      </a:endParaRPr>
                    </a:p>
                  </a:txBody>
                  <a:tcPr/>
                </a:tc>
                <a:tc>
                  <a:txBody>
                    <a:bodyPr/>
                    <a:lstStyle/>
                    <a:p>
                      <a:pPr algn="ctr"/>
                      <a:endParaRPr lang="en-US" altLang="zh-TW" dirty="0" smtClean="0">
                        <a:latin typeface="標楷體" pitchFamily="65" charset="-120"/>
                        <a:ea typeface="標楷體" pitchFamily="65" charset="-120"/>
                      </a:endParaRPr>
                    </a:p>
                    <a:p>
                      <a:pPr algn="ctr"/>
                      <a:r>
                        <a:rPr lang="en-US" altLang="zh-TW" dirty="0" smtClean="0">
                          <a:latin typeface="標楷體" pitchFamily="65" charset="-120"/>
                          <a:ea typeface="標楷體" pitchFamily="65" charset="-120"/>
                        </a:rPr>
                        <a:t>100</a:t>
                      </a:r>
                      <a:endParaRPr lang="zh-TW" altLang="en-US" dirty="0">
                        <a:latin typeface="標楷體" pitchFamily="65" charset="-120"/>
                        <a:ea typeface="標楷體" pitchFamily="65" charset="-120"/>
                      </a:endParaRPr>
                    </a:p>
                  </a:txBody>
                  <a:tcPr/>
                </a:tc>
                <a:tc>
                  <a:txBody>
                    <a:bodyPr/>
                    <a:lstStyle/>
                    <a:p>
                      <a:pPr algn="ctr"/>
                      <a:endParaRPr lang="en-US" altLang="zh-TW" dirty="0" smtClean="0">
                        <a:latin typeface="標楷體" pitchFamily="65" charset="-120"/>
                        <a:ea typeface="標楷體" pitchFamily="65" charset="-120"/>
                      </a:endParaRPr>
                    </a:p>
                    <a:p>
                      <a:pPr algn="ctr"/>
                      <a:r>
                        <a:rPr lang="en-US" altLang="zh-TW" dirty="0" smtClean="0">
                          <a:latin typeface="標楷體" pitchFamily="65" charset="-120"/>
                          <a:ea typeface="標楷體" pitchFamily="65" charset="-120"/>
                        </a:rPr>
                        <a:t>101</a:t>
                      </a:r>
                      <a:endParaRPr lang="zh-TW" altLang="en-US" dirty="0">
                        <a:latin typeface="標楷體" pitchFamily="65" charset="-120"/>
                        <a:ea typeface="標楷體" pitchFamily="65" charset="-120"/>
                      </a:endParaRPr>
                    </a:p>
                  </a:txBody>
                  <a:tcPr/>
                </a:tc>
                <a:tc>
                  <a:txBody>
                    <a:bodyPr/>
                    <a:lstStyle/>
                    <a:p>
                      <a:pPr algn="ctr"/>
                      <a:endParaRPr lang="en-US" altLang="zh-TW" dirty="0" smtClean="0">
                        <a:latin typeface="標楷體" pitchFamily="65" charset="-120"/>
                        <a:ea typeface="標楷體" pitchFamily="65" charset="-120"/>
                      </a:endParaRPr>
                    </a:p>
                    <a:p>
                      <a:pPr algn="ctr"/>
                      <a:r>
                        <a:rPr lang="en-US" altLang="zh-TW" dirty="0" smtClean="0">
                          <a:latin typeface="標楷體" pitchFamily="65" charset="-120"/>
                          <a:ea typeface="標楷體" pitchFamily="65" charset="-120"/>
                        </a:rPr>
                        <a:t>102</a:t>
                      </a:r>
                      <a:endParaRPr lang="zh-TW" altLang="en-US" dirty="0">
                        <a:latin typeface="標楷體" pitchFamily="65" charset="-120"/>
                        <a:ea typeface="標楷體" pitchFamily="65" charset="-120"/>
                      </a:endParaRPr>
                    </a:p>
                  </a:txBody>
                  <a:tcPr/>
                </a:tc>
              </a:tr>
              <a:tr h="1080120">
                <a:tc>
                  <a:txBody>
                    <a:bodyPr/>
                    <a:lstStyle/>
                    <a:p>
                      <a:pPr algn="ctr"/>
                      <a:endParaRPr lang="en-US" altLang="zh-TW" dirty="0" smtClean="0">
                        <a:latin typeface="標楷體" pitchFamily="65" charset="-120"/>
                        <a:ea typeface="標楷體" pitchFamily="65" charset="-120"/>
                      </a:endParaRPr>
                    </a:p>
                    <a:p>
                      <a:pPr algn="ctr"/>
                      <a:r>
                        <a:rPr lang="zh-TW" altLang="en-US" sz="2400" b="1" dirty="0" smtClean="0">
                          <a:latin typeface="標楷體" pitchFamily="65" charset="-120"/>
                          <a:ea typeface="標楷體" pitchFamily="65" charset="-120"/>
                        </a:rPr>
                        <a:t>案件數</a:t>
                      </a:r>
                      <a:endParaRPr lang="zh-TW" altLang="en-US" sz="2400" b="1" dirty="0">
                        <a:latin typeface="標楷體" pitchFamily="65" charset="-120"/>
                        <a:ea typeface="標楷體" pitchFamily="65" charset="-120"/>
                      </a:endParaRPr>
                    </a:p>
                  </a:txBody>
                  <a:tcPr/>
                </a:tc>
                <a:tc>
                  <a:txBody>
                    <a:bodyPr/>
                    <a:lstStyle/>
                    <a:p>
                      <a:pPr algn="ctr"/>
                      <a:endParaRPr lang="en-US" altLang="zh-TW" sz="2400" b="1" dirty="0" smtClean="0">
                        <a:latin typeface="標楷體" pitchFamily="65" charset="-120"/>
                        <a:ea typeface="標楷體" pitchFamily="65" charset="-120"/>
                      </a:endParaRPr>
                    </a:p>
                    <a:p>
                      <a:pPr algn="ctr"/>
                      <a:r>
                        <a:rPr lang="en-US" altLang="zh-TW" sz="2400" b="1" dirty="0" smtClean="0">
                          <a:latin typeface="標楷體" pitchFamily="65" charset="-120"/>
                          <a:ea typeface="標楷體" pitchFamily="65" charset="-120"/>
                        </a:rPr>
                        <a:t>18</a:t>
                      </a:r>
                      <a:endParaRPr lang="zh-TW" altLang="en-US" sz="2400" b="1" dirty="0">
                        <a:latin typeface="標楷體" pitchFamily="65" charset="-120"/>
                        <a:ea typeface="標楷體" pitchFamily="65" charset="-120"/>
                      </a:endParaRPr>
                    </a:p>
                  </a:txBody>
                  <a:tcPr/>
                </a:tc>
                <a:tc>
                  <a:txBody>
                    <a:bodyPr/>
                    <a:lstStyle/>
                    <a:p>
                      <a:pPr algn="ctr"/>
                      <a:endParaRPr lang="en-US" altLang="zh-TW" sz="2400" b="1" dirty="0" smtClean="0">
                        <a:latin typeface="標楷體" pitchFamily="65" charset="-120"/>
                        <a:ea typeface="標楷體" pitchFamily="65" charset="-120"/>
                      </a:endParaRPr>
                    </a:p>
                    <a:p>
                      <a:pPr algn="ctr"/>
                      <a:r>
                        <a:rPr lang="en-US" altLang="zh-TW" sz="2400" b="1" dirty="0" smtClean="0">
                          <a:latin typeface="標楷體" pitchFamily="65" charset="-120"/>
                          <a:ea typeface="標楷體" pitchFamily="65" charset="-120"/>
                        </a:rPr>
                        <a:t>30</a:t>
                      </a:r>
                      <a:endParaRPr lang="zh-TW" altLang="en-US" sz="2400" b="1" dirty="0">
                        <a:latin typeface="標楷體" pitchFamily="65" charset="-120"/>
                        <a:ea typeface="標楷體" pitchFamily="65" charset="-120"/>
                      </a:endParaRPr>
                    </a:p>
                  </a:txBody>
                  <a:tcPr/>
                </a:tc>
                <a:tc>
                  <a:txBody>
                    <a:bodyPr/>
                    <a:lstStyle/>
                    <a:p>
                      <a:pPr algn="ctr"/>
                      <a:endParaRPr lang="en-US" altLang="zh-TW" sz="2400" b="1" dirty="0" smtClean="0">
                        <a:latin typeface="標楷體" pitchFamily="65" charset="-120"/>
                        <a:ea typeface="標楷體" pitchFamily="65" charset="-120"/>
                      </a:endParaRPr>
                    </a:p>
                    <a:p>
                      <a:pPr algn="ctr"/>
                      <a:r>
                        <a:rPr lang="en-US" altLang="zh-TW" sz="2400" b="1" dirty="0" smtClean="0">
                          <a:latin typeface="標楷體" pitchFamily="65" charset="-120"/>
                          <a:ea typeface="標楷體" pitchFamily="65" charset="-120"/>
                        </a:rPr>
                        <a:t>82(73)</a:t>
                      </a:r>
                      <a:endParaRPr lang="zh-TW" altLang="en-US" sz="2400" b="1" dirty="0">
                        <a:latin typeface="標楷體" pitchFamily="65" charset="-120"/>
                        <a:ea typeface="標楷體" pitchFamily="65" charset="-120"/>
                      </a:endParaRPr>
                    </a:p>
                  </a:txBody>
                  <a:tcPr/>
                </a:tc>
                <a:tc>
                  <a:txBody>
                    <a:bodyPr/>
                    <a:lstStyle/>
                    <a:p>
                      <a:pPr algn="ctr"/>
                      <a:endParaRPr lang="en-US" altLang="zh-TW" sz="2400" b="1" dirty="0" smtClean="0">
                        <a:latin typeface="標楷體" pitchFamily="65" charset="-120"/>
                        <a:ea typeface="標楷體" pitchFamily="65" charset="-120"/>
                      </a:endParaRPr>
                    </a:p>
                    <a:p>
                      <a:pPr algn="ctr"/>
                      <a:r>
                        <a:rPr lang="en-US" altLang="zh-TW" sz="2400" b="1" dirty="0" smtClean="0">
                          <a:latin typeface="標楷體" pitchFamily="65" charset="-120"/>
                          <a:ea typeface="標楷體" pitchFamily="65" charset="-120"/>
                        </a:rPr>
                        <a:t>75(65)</a:t>
                      </a:r>
                      <a:endParaRPr lang="zh-TW" altLang="en-US" sz="2400" b="1" dirty="0">
                        <a:latin typeface="標楷體" pitchFamily="65" charset="-120"/>
                        <a:ea typeface="標楷體" pitchFamily="65" charset="-120"/>
                      </a:endParaRPr>
                    </a:p>
                  </a:txBody>
                  <a:tcPr/>
                </a:tc>
                <a:tc>
                  <a:txBody>
                    <a:bodyPr/>
                    <a:lstStyle/>
                    <a:p>
                      <a:pPr algn="ctr"/>
                      <a:endParaRPr lang="en-US" altLang="zh-TW" sz="2400" b="1" dirty="0" smtClean="0">
                        <a:latin typeface="標楷體" pitchFamily="65" charset="-120"/>
                        <a:ea typeface="標楷體" pitchFamily="65" charset="-120"/>
                      </a:endParaRPr>
                    </a:p>
                    <a:p>
                      <a:pPr algn="ctr"/>
                      <a:r>
                        <a:rPr lang="en-US" altLang="zh-TW" sz="2400" b="1" dirty="0" smtClean="0">
                          <a:latin typeface="標楷體" pitchFamily="65" charset="-120"/>
                          <a:ea typeface="標楷體" pitchFamily="65" charset="-120"/>
                        </a:rPr>
                        <a:t>46(40)</a:t>
                      </a:r>
                      <a:endParaRPr lang="zh-TW" altLang="en-US" sz="2400" b="1" dirty="0">
                        <a:latin typeface="標楷體" pitchFamily="65" charset="-120"/>
                        <a:ea typeface="標楷體" pitchFamily="65" charset="-120"/>
                      </a:endParaRPr>
                    </a:p>
                  </a:txBody>
                  <a:tcPr/>
                </a:tc>
              </a:tr>
              <a:tr h="1080120">
                <a:tc>
                  <a:txBody>
                    <a:bodyPr/>
                    <a:lstStyle/>
                    <a:p>
                      <a:pPr algn="ctr"/>
                      <a:endParaRPr lang="en-US" altLang="zh-TW" dirty="0" smtClean="0">
                        <a:latin typeface="標楷體" pitchFamily="65" charset="-120"/>
                        <a:ea typeface="標楷體" pitchFamily="65" charset="-120"/>
                      </a:endParaRPr>
                    </a:p>
                    <a:p>
                      <a:pPr algn="ctr"/>
                      <a:r>
                        <a:rPr lang="zh-TW" altLang="en-US" sz="2000" b="1" dirty="0" smtClean="0">
                          <a:latin typeface="標楷體" pitchFamily="65" charset="-120"/>
                          <a:ea typeface="標楷體" pitchFamily="65" charset="-120"/>
                        </a:rPr>
                        <a:t>調解成立</a:t>
                      </a:r>
                      <a:endParaRPr lang="zh-TW" altLang="en-US" sz="2000" b="1" dirty="0">
                        <a:latin typeface="標楷體" pitchFamily="65" charset="-120"/>
                        <a:ea typeface="標楷體" pitchFamily="65" charset="-120"/>
                      </a:endParaRPr>
                    </a:p>
                  </a:txBody>
                  <a:tcPr/>
                </a:tc>
                <a:tc>
                  <a:txBody>
                    <a:bodyPr/>
                    <a:lstStyle/>
                    <a:p>
                      <a:pPr algn="ctr"/>
                      <a:endParaRPr lang="en-US" altLang="zh-TW" sz="2400" b="1" dirty="0" smtClean="0">
                        <a:latin typeface="標楷體" pitchFamily="65" charset="-120"/>
                        <a:ea typeface="標楷體" pitchFamily="65" charset="-120"/>
                      </a:endParaRPr>
                    </a:p>
                    <a:p>
                      <a:pPr algn="ctr"/>
                      <a:r>
                        <a:rPr lang="en-US" altLang="zh-TW" sz="2400" b="1" dirty="0" smtClean="0">
                          <a:latin typeface="標楷體" pitchFamily="65" charset="-120"/>
                          <a:ea typeface="標楷體" pitchFamily="65" charset="-120"/>
                        </a:rPr>
                        <a:t>9</a:t>
                      </a:r>
                      <a:endParaRPr lang="zh-TW" altLang="en-US" sz="2400" b="1" dirty="0">
                        <a:latin typeface="標楷體" pitchFamily="65" charset="-120"/>
                        <a:ea typeface="標楷體" pitchFamily="65" charset="-120"/>
                      </a:endParaRPr>
                    </a:p>
                  </a:txBody>
                  <a:tcPr/>
                </a:tc>
                <a:tc>
                  <a:txBody>
                    <a:bodyPr/>
                    <a:lstStyle/>
                    <a:p>
                      <a:pPr algn="ctr"/>
                      <a:endParaRPr lang="en-US" altLang="zh-TW" sz="2400" b="1" dirty="0" smtClean="0">
                        <a:latin typeface="標楷體" pitchFamily="65" charset="-120"/>
                        <a:ea typeface="標楷體" pitchFamily="65" charset="-120"/>
                      </a:endParaRPr>
                    </a:p>
                    <a:p>
                      <a:pPr algn="ctr"/>
                      <a:r>
                        <a:rPr lang="en-US" altLang="zh-TW" sz="2400" b="1" dirty="0" smtClean="0">
                          <a:latin typeface="標楷體" pitchFamily="65" charset="-120"/>
                          <a:ea typeface="標楷體" pitchFamily="65" charset="-120"/>
                        </a:rPr>
                        <a:t>9</a:t>
                      </a:r>
                      <a:endParaRPr lang="zh-TW" altLang="en-US" sz="2400" b="1" dirty="0">
                        <a:latin typeface="標楷體" pitchFamily="65" charset="-120"/>
                        <a:ea typeface="標楷體" pitchFamily="65" charset="-120"/>
                      </a:endParaRPr>
                    </a:p>
                  </a:txBody>
                  <a:tcPr/>
                </a:tc>
                <a:tc>
                  <a:txBody>
                    <a:bodyPr/>
                    <a:lstStyle/>
                    <a:p>
                      <a:pPr algn="ctr"/>
                      <a:endParaRPr lang="en-US" altLang="zh-TW" sz="2400" b="1" dirty="0" smtClean="0">
                        <a:latin typeface="標楷體" pitchFamily="65" charset="-120"/>
                        <a:ea typeface="標楷體" pitchFamily="65" charset="-120"/>
                      </a:endParaRPr>
                    </a:p>
                    <a:p>
                      <a:pPr algn="ctr"/>
                      <a:r>
                        <a:rPr lang="en-US" altLang="zh-TW" sz="2400" b="1" dirty="0" smtClean="0">
                          <a:latin typeface="標楷體" pitchFamily="65" charset="-120"/>
                          <a:ea typeface="標楷體" pitchFamily="65" charset="-120"/>
                        </a:rPr>
                        <a:t>31</a:t>
                      </a:r>
                      <a:endParaRPr lang="zh-TW" altLang="en-US" sz="2400" b="1" dirty="0">
                        <a:latin typeface="標楷體" pitchFamily="65" charset="-120"/>
                        <a:ea typeface="標楷體" pitchFamily="65" charset="-120"/>
                      </a:endParaRPr>
                    </a:p>
                  </a:txBody>
                  <a:tcPr/>
                </a:tc>
                <a:tc>
                  <a:txBody>
                    <a:bodyPr/>
                    <a:lstStyle/>
                    <a:p>
                      <a:pPr algn="ctr"/>
                      <a:endParaRPr lang="en-US" altLang="zh-TW" sz="2400" b="1" dirty="0" smtClean="0">
                        <a:latin typeface="標楷體" pitchFamily="65" charset="-120"/>
                        <a:ea typeface="標楷體" pitchFamily="65" charset="-120"/>
                      </a:endParaRPr>
                    </a:p>
                    <a:p>
                      <a:pPr algn="ctr"/>
                      <a:r>
                        <a:rPr lang="en-US" altLang="zh-TW" sz="2400" b="1" dirty="0" smtClean="0">
                          <a:latin typeface="標楷體" pitchFamily="65" charset="-120"/>
                          <a:ea typeface="標楷體" pitchFamily="65" charset="-120"/>
                        </a:rPr>
                        <a:t>24</a:t>
                      </a:r>
                      <a:endParaRPr lang="zh-TW" altLang="en-US" sz="2400" b="1" dirty="0">
                        <a:latin typeface="標楷體" pitchFamily="65" charset="-120"/>
                        <a:ea typeface="標楷體" pitchFamily="65" charset="-120"/>
                      </a:endParaRPr>
                    </a:p>
                  </a:txBody>
                  <a:tcPr/>
                </a:tc>
                <a:tc>
                  <a:txBody>
                    <a:bodyPr/>
                    <a:lstStyle/>
                    <a:p>
                      <a:pPr algn="ctr"/>
                      <a:endParaRPr lang="en-US" altLang="zh-TW" sz="2400" b="1" dirty="0" smtClean="0">
                        <a:latin typeface="標楷體" pitchFamily="65" charset="-120"/>
                        <a:ea typeface="標楷體" pitchFamily="65" charset="-120"/>
                      </a:endParaRPr>
                    </a:p>
                    <a:p>
                      <a:pPr algn="ctr"/>
                      <a:r>
                        <a:rPr lang="en-US" altLang="zh-TW" sz="2400" b="1" dirty="0" smtClean="0">
                          <a:latin typeface="標楷體" pitchFamily="65" charset="-120"/>
                          <a:ea typeface="標楷體" pitchFamily="65" charset="-120"/>
                        </a:rPr>
                        <a:t>16</a:t>
                      </a:r>
                      <a:endParaRPr lang="zh-TW" altLang="en-US" sz="2400" b="1" dirty="0">
                        <a:latin typeface="標楷體" pitchFamily="65" charset="-120"/>
                        <a:ea typeface="標楷體" pitchFamily="65" charset="-120"/>
                      </a:endParaRPr>
                    </a:p>
                  </a:txBody>
                  <a:tcPr/>
                </a:tc>
              </a:tr>
              <a:tr h="1080120">
                <a:tc>
                  <a:txBody>
                    <a:bodyPr/>
                    <a:lstStyle/>
                    <a:p>
                      <a:pPr algn="ctr"/>
                      <a:endParaRPr lang="en-US" altLang="zh-TW" dirty="0" smtClean="0">
                        <a:latin typeface="標楷體" pitchFamily="65" charset="-120"/>
                        <a:ea typeface="標楷體" pitchFamily="65" charset="-120"/>
                      </a:endParaRPr>
                    </a:p>
                    <a:p>
                      <a:pPr algn="ctr"/>
                      <a:r>
                        <a:rPr lang="zh-TW" altLang="en-US" sz="2000" b="1" dirty="0" smtClean="0">
                          <a:latin typeface="標楷體" pitchFamily="65" charset="-120"/>
                          <a:ea typeface="標楷體" pitchFamily="65" charset="-120"/>
                        </a:rPr>
                        <a:t>成立比率</a:t>
                      </a:r>
                      <a:endParaRPr lang="zh-TW" altLang="en-US" sz="2000" b="1" dirty="0">
                        <a:latin typeface="標楷體" pitchFamily="65" charset="-120"/>
                        <a:ea typeface="標楷體" pitchFamily="65" charset="-120"/>
                      </a:endParaRPr>
                    </a:p>
                  </a:txBody>
                  <a:tcPr/>
                </a:tc>
                <a:tc>
                  <a:txBody>
                    <a:bodyPr/>
                    <a:lstStyle/>
                    <a:p>
                      <a:pPr algn="ctr"/>
                      <a:endParaRPr lang="en-US" altLang="zh-TW" sz="2400" b="1" dirty="0" smtClean="0">
                        <a:latin typeface="標楷體" pitchFamily="65" charset="-120"/>
                        <a:ea typeface="標楷體" pitchFamily="65" charset="-120"/>
                      </a:endParaRPr>
                    </a:p>
                    <a:p>
                      <a:pPr algn="ctr"/>
                      <a:r>
                        <a:rPr lang="en-US" altLang="zh-TW" sz="2400" b="1" dirty="0" smtClean="0">
                          <a:latin typeface="標楷體" pitchFamily="65" charset="-120"/>
                          <a:ea typeface="標楷體" pitchFamily="65" charset="-120"/>
                        </a:rPr>
                        <a:t>50%</a:t>
                      </a:r>
                      <a:endParaRPr lang="zh-TW" altLang="en-US" sz="2400" b="1" dirty="0">
                        <a:latin typeface="標楷體" pitchFamily="65" charset="-120"/>
                        <a:ea typeface="標楷體" pitchFamily="65" charset="-120"/>
                      </a:endParaRPr>
                    </a:p>
                  </a:txBody>
                  <a:tcPr/>
                </a:tc>
                <a:tc>
                  <a:txBody>
                    <a:bodyPr/>
                    <a:lstStyle/>
                    <a:p>
                      <a:pPr algn="ctr"/>
                      <a:endParaRPr lang="en-US" altLang="zh-TW" sz="2400" b="1" dirty="0" smtClean="0">
                        <a:latin typeface="標楷體" pitchFamily="65" charset="-120"/>
                        <a:ea typeface="標楷體" pitchFamily="65" charset="-120"/>
                      </a:endParaRPr>
                    </a:p>
                    <a:p>
                      <a:pPr algn="ctr"/>
                      <a:r>
                        <a:rPr lang="en-US" altLang="zh-TW" sz="2400" b="1" dirty="0" smtClean="0">
                          <a:latin typeface="標楷體" pitchFamily="65" charset="-120"/>
                          <a:ea typeface="標楷體" pitchFamily="65" charset="-120"/>
                        </a:rPr>
                        <a:t>30%</a:t>
                      </a:r>
                      <a:endParaRPr lang="zh-TW" altLang="en-US" sz="2400" b="1" dirty="0">
                        <a:latin typeface="標楷體" pitchFamily="65" charset="-120"/>
                        <a:ea typeface="標楷體" pitchFamily="65" charset="-120"/>
                      </a:endParaRPr>
                    </a:p>
                  </a:txBody>
                  <a:tcPr/>
                </a:tc>
                <a:tc>
                  <a:txBody>
                    <a:bodyPr/>
                    <a:lstStyle/>
                    <a:p>
                      <a:pPr algn="ctr"/>
                      <a:endParaRPr lang="en-US" altLang="zh-TW" sz="2400" b="1" dirty="0" smtClean="0">
                        <a:latin typeface="標楷體" pitchFamily="65" charset="-120"/>
                        <a:ea typeface="標楷體" pitchFamily="65" charset="-120"/>
                      </a:endParaRPr>
                    </a:p>
                    <a:p>
                      <a:pPr algn="ctr"/>
                      <a:r>
                        <a:rPr lang="en-US" altLang="zh-TW" sz="2400" b="1" dirty="0" smtClean="0">
                          <a:latin typeface="標楷體" pitchFamily="65" charset="-120"/>
                          <a:ea typeface="標楷體" pitchFamily="65" charset="-120"/>
                        </a:rPr>
                        <a:t>42%</a:t>
                      </a:r>
                      <a:endParaRPr lang="zh-TW" altLang="en-US" sz="2400" b="1" dirty="0">
                        <a:latin typeface="標楷體" pitchFamily="65" charset="-120"/>
                        <a:ea typeface="標楷體" pitchFamily="65" charset="-120"/>
                      </a:endParaRPr>
                    </a:p>
                  </a:txBody>
                  <a:tcPr/>
                </a:tc>
                <a:tc>
                  <a:txBody>
                    <a:bodyPr/>
                    <a:lstStyle/>
                    <a:p>
                      <a:pPr algn="ctr"/>
                      <a:endParaRPr lang="en-US" altLang="zh-TW" sz="2400" b="1" dirty="0" smtClean="0">
                        <a:latin typeface="標楷體" pitchFamily="65" charset="-120"/>
                        <a:ea typeface="標楷體" pitchFamily="65" charset="-120"/>
                      </a:endParaRPr>
                    </a:p>
                    <a:p>
                      <a:pPr algn="ctr"/>
                      <a:r>
                        <a:rPr lang="en-US" altLang="zh-TW" sz="2400" b="1" dirty="0" smtClean="0">
                          <a:latin typeface="標楷體" pitchFamily="65" charset="-120"/>
                          <a:ea typeface="標楷體" pitchFamily="65" charset="-120"/>
                        </a:rPr>
                        <a:t>37%</a:t>
                      </a:r>
                      <a:endParaRPr lang="zh-TW" altLang="en-US" sz="2400" b="1" dirty="0">
                        <a:latin typeface="標楷體" pitchFamily="65" charset="-120"/>
                        <a:ea typeface="標楷體" pitchFamily="65" charset="-120"/>
                      </a:endParaRPr>
                    </a:p>
                  </a:txBody>
                  <a:tcPr/>
                </a:tc>
                <a:tc>
                  <a:txBody>
                    <a:bodyPr/>
                    <a:lstStyle/>
                    <a:p>
                      <a:pPr algn="ctr"/>
                      <a:endParaRPr lang="en-US" altLang="zh-TW" sz="2400" b="1" dirty="0" smtClean="0">
                        <a:latin typeface="標楷體" pitchFamily="65" charset="-120"/>
                        <a:ea typeface="標楷體" pitchFamily="65" charset="-120"/>
                      </a:endParaRPr>
                    </a:p>
                    <a:p>
                      <a:pPr algn="ctr"/>
                      <a:r>
                        <a:rPr lang="en-US" altLang="zh-TW" sz="2400" b="1" dirty="0" smtClean="0">
                          <a:latin typeface="標楷體" pitchFamily="65" charset="-120"/>
                          <a:ea typeface="標楷體" pitchFamily="65" charset="-120"/>
                        </a:rPr>
                        <a:t>35%</a:t>
                      </a:r>
                      <a:endParaRPr lang="zh-TW" altLang="en-US" sz="2400" b="1" dirty="0">
                        <a:latin typeface="標楷體" pitchFamily="65" charset="-120"/>
                        <a:ea typeface="標楷體" pitchFamily="65" charset="-120"/>
                      </a:endParaRPr>
                    </a:p>
                  </a:txBody>
                  <a:tcPr/>
                </a:tc>
              </a:tr>
            </a:tbl>
          </a:graphicData>
        </a:graphic>
      </p:graphicFrame>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ea typeface="中國龍粗魏碑" pitchFamily="49" charset="-120"/>
              </a:rPr>
              <a:t>醫</a:t>
            </a:r>
            <a:r>
              <a:rPr lang="zh-TW" altLang="en-US" sz="3600" dirty="0" smtClean="0">
                <a:ea typeface="中國龍粗魏碑" pitchFamily="49" charset="-120"/>
              </a:rPr>
              <a:t>糾</a:t>
            </a:r>
            <a:r>
              <a:rPr lang="zh-TW" altLang="en-US" dirty="0" smtClean="0">
                <a:ea typeface="中國龍粗魏碑" pitchFamily="49" charset="-120"/>
              </a:rPr>
              <a:t>調委個別差異性分析統計</a:t>
            </a:r>
            <a:endParaRPr lang="zh-TW" altLang="en-US" dirty="0"/>
          </a:p>
        </p:txBody>
      </p:sp>
      <p:sp>
        <p:nvSpPr>
          <p:cNvPr id="3" name="內容版面配置區 2"/>
          <p:cNvSpPr>
            <a:spLocks noGrp="1"/>
          </p:cNvSpPr>
          <p:nvPr>
            <p:ph idx="1"/>
          </p:nvPr>
        </p:nvSpPr>
        <p:spPr/>
        <p:txBody>
          <a:bodyPr>
            <a:normAutofit lnSpcReduction="10000"/>
          </a:bodyPr>
          <a:lstStyle/>
          <a:p>
            <a:pPr algn="just"/>
            <a:r>
              <a:rPr lang="zh-TW" altLang="en-US" dirty="0" smtClean="0">
                <a:latin typeface="標楷體" pitchFamily="65" charset="-120"/>
                <a:ea typeface="標楷體" pitchFamily="65" charset="-120"/>
              </a:rPr>
              <a:t>以台中市政府衛生局</a:t>
            </a:r>
            <a:r>
              <a:rPr lang="en-US" altLang="zh-TW" dirty="0" smtClean="0">
                <a:latin typeface="標楷體" pitchFamily="65" charset="-120"/>
                <a:ea typeface="標楷體" pitchFamily="65" charset="-120"/>
              </a:rPr>
              <a:t>100</a:t>
            </a:r>
            <a:r>
              <a:rPr lang="zh-TW" altLang="en-US" dirty="0" smtClean="0">
                <a:latin typeface="標楷體" pitchFamily="65" charset="-120"/>
                <a:ea typeface="標楷體" pitchFamily="65" charset="-120"/>
              </a:rPr>
              <a:t>、</a:t>
            </a:r>
            <a:r>
              <a:rPr lang="en-US" altLang="zh-TW" dirty="0" smtClean="0">
                <a:latin typeface="標楷體" pitchFamily="65" charset="-120"/>
                <a:ea typeface="標楷體" pitchFamily="65" charset="-120"/>
              </a:rPr>
              <a:t>101</a:t>
            </a:r>
            <a:r>
              <a:rPr lang="zh-TW" altLang="en-US" dirty="0" smtClean="0">
                <a:latin typeface="標楷體" pitchFamily="65" charset="-120"/>
                <a:ea typeface="標楷體" pitchFamily="65" charset="-120"/>
              </a:rPr>
              <a:t>、</a:t>
            </a:r>
            <a:r>
              <a:rPr lang="en-US" altLang="zh-TW" dirty="0" smtClean="0">
                <a:latin typeface="標楷體" pitchFamily="65" charset="-120"/>
                <a:ea typeface="標楷體" pitchFamily="65" charset="-120"/>
              </a:rPr>
              <a:t>102</a:t>
            </a:r>
            <a:r>
              <a:rPr lang="zh-TW" altLang="en-US" dirty="0" smtClean="0">
                <a:latin typeface="標楷體" pitchFamily="65" charset="-120"/>
                <a:ea typeface="標楷體" pitchFamily="65" charset="-120"/>
              </a:rPr>
              <a:t>年</a:t>
            </a:r>
            <a:r>
              <a:rPr lang="en-US" altLang="zh-TW" dirty="0" smtClean="0">
                <a:latin typeface="標楷體" pitchFamily="65" charset="-120"/>
                <a:ea typeface="標楷體" pitchFamily="65" charset="-120"/>
              </a:rPr>
              <a:t>6</a:t>
            </a:r>
            <a:r>
              <a:rPr lang="zh-TW" altLang="en-US" dirty="0" smtClean="0">
                <a:latin typeface="標楷體" pitchFamily="65" charset="-120"/>
                <a:ea typeface="標楷體" pitchFamily="65" charset="-120"/>
              </a:rPr>
              <a:t>月底止調解案件資料為樣本，分析統計</a:t>
            </a:r>
            <a:r>
              <a:rPr lang="zh-TW" altLang="en-US" dirty="0" smtClean="0">
                <a:solidFill>
                  <a:srgbClr val="0070C0"/>
                </a:solidFill>
                <a:latin typeface="標楷體" pitchFamily="65" charset="-120"/>
                <a:ea typeface="標楷體" pitchFamily="65" charset="-120"/>
              </a:rPr>
              <a:t>律師調委</a:t>
            </a:r>
            <a:r>
              <a:rPr lang="zh-TW" altLang="en-US" dirty="0" smtClean="0">
                <a:latin typeface="標楷體" pitchFamily="65" charset="-120"/>
                <a:ea typeface="標楷體" pitchFamily="65" charset="-120"/>
              </a:rPr>
              <a:t>、</a:t>
            </a:r>
            <a:r>
              <a:rPr lang="zh-TW" altLang="en-US" dirty="0" smtClean="0">
                <a:solidFill>
                  <a:srgbClr val="7030A0"/>
                </a:solidFill>
                <a:latin typeface="標楷體" pitchFamily="65" charset="-120"/>
                <a:ea typeface="標楷體" pitchFamily="65" charset="-120"/>
              </a:rPr>
              <a:t>資深醫師調委</a:t>
            </a:r>
            <a:r>
              <a:rPr lang="zh-TW" altLang="en-US" dirty="0" smtClean="0">
                <a:latin typeface="標楷體" pitchFamily="65" charset="-120"/>
                <a:ea typeface="標楷體" pitchFamily="65" charset="-120"/>
              </a:rPr>
              <a:t>個別調解成功率之相關因素。</a:t>
            </a:r>
            <a:endParaRPr lang="en-US" altLang="zh-TW" dirty="0" smtClean="0">
              <a:latin typeface="標楷體" pitchFamily="65" charset="-120"/>
              <a:ea typeface="標楷體" pitchFamily="65" charset="-120"/>
            </a:endParaRPr>
          </a:p>
          <a:p>
            <a:pPr algn="just"/>
            <a:r>
              <a:rPr lang="en-US" altLang="zh-TW" dirty="0" smtClean="0">
                <a:latin typeface="標楷體" pitchFamily="65" charset="-120"/>
                <a:ea typeface="標楷體" pitchFamily="65" charset="-120"/>
              </a:rPr>
              <a:t>100(73)</a:t>
            </a:r>
            <a:r>
              <a:rPr lang="zh-TW" altLang="en-US" dirty="0" smtClean="0">
                <a:latin typeface="標楷體" pitchFamily="65" charset="-120"/>
                <a:ea typeface="標楷體" pitchFamily="65" charset="-120"/>
              </a:rPr>
              <a:t>、</a:t>
            </a:r>
            <a:r>
              <a:rPr lang="en-US" altLang="zh-TW" dirty="0" smtClean="0">
                <a:latin typeface="標楷體" pitchFamily="65" charset="-120"/>
                <a:ea typeface="標楷體" pitchFamily="65" charset="-120"/>
              </a:rPr>
              <a:t>101(65)</a:t>
            </a:r>
            <a:r>
              <a:rPr lang="zh-TW" altLang="en-US" dirty="0" smtClean="0">
                <a:latin typeface="標楷體" pitchFamily="65" charset="-120"/>
                <a:ea typeface="標楷體" pitchFamily="65" charset="-120"/>
              </a:rPr>
              <a:t>、</a:t>
            </a:r>
            <a:r>
              <a:rPr lang="en-US" altLang="zh-TW" dirty="0" smtClean="0">
                <a:latin typeface="標楷體" pitchFamily="65" charset="-120"/>
                <a:ea typeface="標楷體" pitchFamily="65" charset="-120"/>
              </a:rPr>
              <a:t>102(40)</a:t>
            </a:r>
            <a:r>
              <a:rPr lang="zh-TW" altLang="en-US" dirty="0" smtClean="0">
                <a:latin typeface="標楷體" pitchFamily="65" charset="-120"/>
                <a:ea typeface="標楷體" pitchFamily="65" charset="-120"/>
              </a:rPr>
              <a:t>實際調解案數</a:t>
            </a:r>
            <a:r>
              <a:rPr lang="en-US" altLang="zh-TW" dirty="0" smtClean="0">
                <a:latin typeface="標楷體" pitchFamily="65" charset="-120"/>
                <a:ea typeface="標楷體" pitchFamily="65" charset="-120"/>
              </a:rPr>
              <a:t>178</a:t>
            </a:r>
            <a:r>
              <a:rPr lang="zh-TW" altLang="en-US" dirty="0" smtClean="0">
                <a:latin typeface="標楷體" pitchFamily="65" charset="-120"/>
                <a:ea typeface="標楷體" pitchFamily="65" charset="-120"/>
              </a:rPr>
              <a:t>件，平均調解成功率</a:t>
            </a:r>
            <a:r>
              <a:rPr lang="en-US" altLang="zh-TW" dirty="0" smtClean="0">
                <a:latin typeface="標楷體" pitchFamily="65" charset="-120"/>
                <a:ea typeface="標楷體" pitchFamily="65" charset="-120"/>
              </a:rPr>
              <a:t>40%</a:t>
            </a:r>
            <a:r>
              <a:rPr lang="zh-TW" altLang="en-US" dirty="0" smtClean="0">
                <a:latin typeface="標楷體" pitchFamily="65" charset="-120"/>
                <a:ea typeface="標楷體" pitchFamily="65" charset="-120"/>
              </a:rPr>
              <a:t>，衛生署統計各縣市衛生局平均調解成功率約</a:t>
            </a:r>
            <a:r>
              <a:rPr lang="en-US" altLang="zh-TW" dirty="0" smtClean="0">
                <a:latin typeface="標楷體" pitchFamily="65" charset="-120"/>
                <a:ea typeface="標楷體" pitchFamily="65" charset="-120"/>
              </a:rPr>
              <a:t>20%</a:t>
            </a:r>
            <a:r>
              <a:rPr lang="zh-TW" altLang="en-US" dirty="0" smtClean="0">
                <a:latin typeface="標楷體" pitchFamily="65" charset="-120"/>
                <a:ea typeface="標楷體" pitchFamily="65" charset="-120"/>
              </a:rPr>
              <a:t>。</a:t>
            </a:r>
            <a:r>
              <a:rPr lang="zh-TW" altLang="en-US" dirty="0" smtClean="0">
                <a:solidFill>
                  <a:srgbClr val="FF0000"/>
                </a:solidFill>
                <a:latin typeface="標楷體" pitchFamily="65" charset="-120"/>
                <a:ea typeface="標楷體" pitchFamily="65" charset="-120"/>
              </a:rPr>
              <a:t>顯然雙調委，甚至三調委制度有助於調解成功之實益</a:t>
            </a:r>
            <a:r>
              <a:rPr lang="zh-TW" altLang="en-US" dirty="0" smtClean="0">
                <a:latin typeface="標楷體" pitchFamily="65" charset="-120"/>
                <a:ea typeface="標楷體" pitchFamily="65" charset="-120"/>
              </a:rPr>
              <a:t>。案件占率</a:t>
            </a:r>
            <a:r>
              <a:rPr lang="zh-TW" altLang="en-US" dirty="0" smtClean="0">
                <a:solidFill>
                  <a:srgbClr val="7030A0"/>
                </a:solidFill>
                <a:latin typeface="標楷體" pitchFamily="65" charset="-120"/>
                <a:ea typeface="標楷體" pitchFamily="65" charset="-120"/>
              </a:rPr>
              <a:t>西：牙：中</a:t>
            </a:r>
            <a:r>
              <a:rPr lang="en-US" altLang="zh-TW" dirty="0" smtClean="0">
                <a:solidFill>
                  <a:srgbClr val="00B050"/>
                </a:solidFill>
                <a:latin typeface="標楷體" pitchFamily="65" charset="-120"/>
                <a:ea typeface="標楷體" pitchFamily="65" charset="-120"/>
              </a:rPr>
              <a:t>86%</a:t>
            </a:r>
            <a:r>
              <a:rPr lang="zh-TW" altLang="en-US" dirty="0" smtClean="0">
                <a:solidFill>
                  <a:srgbClr val="00B050"/>
                </a:solidFill>
                <a:latin typeface="標楷體" pitchFamily="65" charset="-120"/>
                <a:ea typeface="標楷體" pitchFamily="65" charset="-120"/>
              </a:rPr>
              <a:t>：</a:t>
            </a:r>
            <a:r>
              <a:rPr lang="en-US" altLang="zh-TW" dirty="0" smtClean="0">
                <a:solidFill>
                  <a:srgbClr val="00B050"/>
                </a:solidFill>
                <a:latin typeface="標楷體" pitchFamily="65" charset="-120"/>
                <a:ea typeface="標楷體" pitchFamily="65" charset="-120"/>
              </a:rPr>
              <a:t>12%</a:t>
            </a:r>
            <a:r>
              <a:rPr lang="zh-TW" altLang="en-US" dirty="0" smtClean="0">
                <a:solidFill>
                  <a:srgbClr val="00B050"/>
                </a:solidFill>
                <a:latin typeface="標楷體" pitchFamily="65" charset="-120"/>
                <a:ea typeface="標楷體" pitchFamily="65" charset="-120"/>
              </a:rPr>
              <a:t>：</a:t>
            </a:r>
            <a:r>
              <a:rPr lang="en-US" altLang="zh-TW" dirty="0" smtClean="0">
                <a:solidFill>
                  <a:srgbClr val="00B050"/>
                </a:solidFill>
                <a:latin typeface="標楷體" pitchFamily="65" charset="-120"/>
                <a:ea typeface="標楷體" pitchFamily="65" charset="-120"/>
              </a:rPr>
              <a:t>2%</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案件數</a:t>
            </a:r>
            <a:r>
              <a:rPr lang="en-US" altLang="zh-TW" dirty="0" smtClean="0">
                <a:latin typeface="標楷體" pitchFamily="65" charset="-120"/>
                <a:ea typeface="標楷體" pitchFamily="65" charset="-120"/>
              </a:rPr>
              <a:t>153</a:t>
            </a:r>
            <a:r>
              <a:rPr lang="zh-TW" altLang="en-US" dirty="0" smtClean="0">
                <a:latin typeface="標楷體" pitchFamily="65" charset="-120"/>
                <a:ea typeface="標楷體" pitchFamily="65" charset="-120"/>
              </a:rPr>
              <a:t>：</a:t>
            </a:r>
            <a:r>
              <a:rPr lang="en-US" altLang="zh-TW" dirty="0" smtClean="0">
                <a:latin typeface="標楷體" pitchFamily="65" charset="-120"/>
                <a:ea typeface="標楷體" pitchFamily="65" charset="-120"/>
              </a:rPr>
              <a:t>21</a:t>
            </a:r>
            <a:r>
              <a:rPr lang="zh-TW" altLang="en-US" dirty="0" smtClean="0">
                <a:latin typeface="標楷體" pitchFamily="65" charset="-120"/>
                <a:ea typeface="標楷體" pitchFamily="65" charset="-120"/>
              </a:rPr>
              <a:t>：</a:t>
            </a:r>
            <a:r>
              <a:rPr lang="en-US" altLang="zh-TW" dirty="0" smtClean="0">
                <a:latin typeface="標楷體" pitchFamily="65" charset="-120"/>
                <a:ea typeface="標楷體" pitchFamily="65" charset="-120"/>
              </a:rPr>
              <a:t>4)</a:t>
            </a:r>
          </a:p>
          <a:p>
            <a:pPr algn="just"/>
            <a:r>
              <a:rPr lang="zh-TW" altLang="en-US" dirty="0" smtClean="0">
                <a:latin typeface="標楷體" pitchFamily="65" charset="-120"/>
                <a:ea typeface="標楷體" pitchFamily="65" charset="-120"/>
              </a:rPr>
              <a:t>調解成功，則律師調委、資深醫師調委分別登記成功一次，故總成功次數會大於案件數。</a:t>
            </a:r>
            <a:endParaRPr lang="en-US" altLang="zh-TW" dirty="0" smtClean="0">
              <a:latin typeface="標楷體" pitchFamily="65" charset="-120"/>
              <a:ea typeface="標楷體" pitchFamily="65" charset="-120"/>
            </a:endParaRPr>
          </a:p>
          <a:p>
            <a:pPr algn="just"/>
            <a:r>
              <a:rPr lang="zh-TW" altLang="en-US" dirty="0" smtClean="0">
                <a:latin typeface="標楷體" pitchFamily="65" charset="-120"/>
                <a:ea typeface="標楷體" pitchFamily="65" charset="-120"/>
              </a:rPr>
              <a:t>牙醫案件及中醫案件之牙醫及中醫調委另行分析統計。</a:t>
            </a:r>
            <a:endParaRPr lang="zh-TW" altLang="en-US" dirty="0">
              <a:latin typeface="標楷體" pitchFamily="65" charset="-120"/>
              <a:ea typeface="標楷體" pitchFamily="65" charset="-120"/>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ea typeface="中國龍粗魏碑" pitchFamily="49" charset="-120"/>
              </a:rPr>
              <a:t>醫</a:t>
            </a:r>
            <a:r>
              <a:rPr lang="zh-TW" altLang="en-US" sz="3600" dirty="0" smtClean="0">
                <a:ea typeface="中國龍粗魏碑" pitchFamily="49" charset="-120"/>
              </a:rPr>
              <a:t>糾</a:t>
            </a:r>
            <a:r>
              <a:rPr lang="zh-TW" altLang="en-US" dirty="0" smtClean="0">
                <a:ea typeface="中國龍粗魏碑" pitchFamily="49" charset="-120"/>
              </a:rPr>
              <a:t>調委個別差異性分析統計</a:t>
            </a:r>
            <a:endParaRPr lang="zh-TW" altLang="en-US" dirty="0"/>
          </a:p>
        </p:txBody>
      </p:sp>
      <p:sp>
        <p:nvSpPr>
          <p:cNvPr id="3" name="內容版面配置區 2"/>
          <p:cNvSpPr>
            <a:spLocks noGrp="1"/>
          </p:cNvSpPr>
          <p:nvPr>
            <p:ph idx="1"/>
          </p:nvPr>
        </p:nvSpPr>
        <p:spPr/>
        <p:txBody>
          <a:bodyPr>
            <a:normAutofit lnSpcReduction="10000"/>
          </a:bodyPr>
          <a:lstStyle/>
          <a:p>
            <a:pPr algn="just"/>
            <a:r>
              <a:rPr lang="zh-TW" altLang="en-US" dirty="0" smtClean="0">
                <a:latin typeface="標楷體" pitchFamily="65" charset="-120"/>
                <a:ea typeface="標楷體" pitchFamily="65" charset="-120"/>
              </a:rPr>
              <a:t>統計分析時剔除調委兩年半調解案件數不大於</a:t>
            </a:r>
            <a:r>
              <a:rPr lang="en-US" altLang="zh-TW" dirty="0" smtClean="0">
                <a:latin typeface="標楷體" pitchFamily="65" charset="-120"/>
                <a:ea typeface="標楷體" pitchFamily="65" charset="-120"/>
              </a:rPr>
              <a:t>5</a:t>
            </a:r>
            <a:r>
              <a:rPr lang="zh-TW" altLang="en-US" dirty="0" smtClean="0">
                <a:latin typeface="標楷體" pitchFamily="65" charset="-120"/>
                <a:ea typeface="標楷體" pitchFamily="65" charset="-120"/>
              </a:rPr>
              <a:t>件之委員，因其樣本數太小。</a:t>
            </a:r>
            <a:r>
              <a:rPr lang="en-US" altLang="zh-TW" dirty="0" smtClean="0">
                <a:solidFill>
                  <a:srgbClr val="00B0F0"/>
                </a:solidFill>
                <a:latin typeface="標楷體" pitchFamily="65" charset="-120"/>
                <a:ea typeface="標楷體" pitchFamily="65" charset="-120"/>
              </a:rPr>
              <a:t>14</a:t>
            </a:r>
            <a:r>
              <a:rPr lang="zh-TW" altLang="en-US" dirty="0" smtClean="0">
                <a:latin typeface="標楷體" pitchFamily="65" charset="-120"/>
                <a:ea typeface="標楷體" pitchFamily="65" charset="-120"/>
              </a:rPr>
              <a:t>位律師調委經剔除後，列入樣本有</a:t>
            </a:r>
            <a:r>
              <a:rPr lang="en-US" altLang="zh-TW" dirty="0" smtClean="0">
                <a:latin typeface="標楷體" pitchFamily="65" charset="-120"/>
                <a:ea typeface="標楷體" pitchFamily="65" charset="-120"/>
              </a:rPr>
              <a:t>7</a:t>
            </a:r>
            <a:r>
              <a:rPr lang="zh-TW" altLang="en-US" dirty="0" smtClean="0">
                <a:latin typeface="標楷體" pitchFamily="65" charset="-120"/>
                <a:ea typeface="標楷體" pitchFamily="65" charset="-120"/>
              </a:rPr>
              <a:t>男</a:t>
            </a:r>
            <a:r>
              <a:rPr lang="en-US" altLang="zh-TW" dirty="0" smtClean="0">
                <a:latin typeface="標楷體" pitchFamily="65" charset="-120"/>
                <a:ea typeface="標楷體" pitchFamily="65" charset="-120"/>
              </a:rPr>
              <a:t>3</a:t>
            </a:r>
            <a:r>
              <a:rPr lang="zh-TW" altLang="en-US" dirty="0" smtClean="0">
                <a:latin typeface="標楷體" pitchFamily="65" charset="-120"/>
                <a:ea typeface="標楷體" pitchFamily="65" charset="-120"/>
              </a:rPr>
              <a:t>女共</a:t>
            </a:r>
            <a:r>
              <a:rPr lang="en-US" altLang="zh-TW" dirty="0" smtClean="0">
                <a:latin typeface="標楷體" pitchFamily="65" charset="-120"/>
                <a:ea typeface="標楷體" pitchFamily="65" charset="-120"/>
              </a:rPr>
              <a:t>10</a:t>
            </a:r>
            <a:r>
              <a:rPr lang="zh-TW" altLang="en-US" dirty="0" smtClean="0">
                <a:latin typeface="標楷體" pitchFamily="65" charset="-120"/>
                <a:ea typeface="標楷體" pitchFamily="65" charset="-120"/>
              </a:rPr>
              <a:t>位；</a:t>
            </a:r>
            <a:r>
              <a:rPr lang="en-US" altLang="zh-TW" dirty="0" smtClean="0">
                <a:solidFill>
                  <a:srgbClr val="7030A0"/>
                </a:solidFill>
                <a:latin typeface="標楷體" pitchFamily="65" charset="-120"/>
                <a:ea typeface="標楷體" pitchFamily="65" charset="-120"/>
              </a:rPr>
              <a:t>18</a:t>
            </a:r>
            <a:r>
              <a:rPr lang="zh-TW" altLang="en-US" dirty="0" smtClean="0">
                <a:latin typeface="標楷體" pitchFamily="65" charset="-120"/>
                <a:ea typeface="標楷體" pitchFamily="65" charset="-120"/>
              </a:rPr>
              <a:t>位資深醫師調委經剔除後，列入樣本有</a:t>
            </a:r>
            <a:r>
              <a:rPr lang="en-US" altLang="zh-TW" dirty="0" smtClean="0">
                <a:latin typeface="標楷體" pitchFamily="65" charset="-120"/>
                <a:ea typeface="標楷體" pitchFamily="65" charset="-120"/>
              </a:rPr>
              <a:t>11</a:t>
            </a:r>
            <a:r>
              <a:rPr lang="zh-TW" altLang="en-US" dirty="0" smtClean="0">
                <a:latin typeface="標楷體" pitchFamily="65" charset="-120"/>
                <a:ea typeface="標楷體" pitchFamily="65" charset="-120"/>
              </a:rPr>
              <a:t>男共</a:t>
            </a:r>
            <a:r>
              <a:rPr lang="en-US" altLang="zh-TW" dirty="0" smtClean="0">
                <a:latin typeface="標楷體" pitchFamily="65" charset="-120"/>
                <a:ea typeface="標楷體" pitchFamily="65" charset="-120"/>
              </a:rPr>
              <a:t>11</a:t>
            </a:r>
            <a:r>
              <a:rPr lang="zh-TW" altLang="en-US" dirty="0" smtClean="0">
                <a:latin typeface="標楷體" pitchFamily="65" charset="-120"/>
                <a:ea typeface="標楷體" pitchFamily="65" charset="-120"/>
              </a:rPr>
              <a:t>位。</a:t>
            </a:r>
            <a:endParaRPr lang="en-US" altLang="zh-TW" dirty="0" smtClean="0">
              <a:latin typeface="標楷體" pitchFamily="65" charset="-120"/>
              <a:ea typeface="標楷體" pitchFamily="65" charset="-120"/>
            </a:endParaRPr>
          </a:p>
          <a:p>
            <a:pPr algn="just"/>
            <a:r>
              <a:rPr lang="en-US" altLang="zh-TW" dirty="0" smtClean="0">
                <a:latin typeface="標楷體" pitchFamily="65" charset="-120"/>
                <a:ea typeface="標楷體" pitchFamily="65" charset="-120"/>
              </a:rPr>
              <a:t>7</a:t>
            </a:r>
            <a:r>
              <a:rPr lang="zh-TW" altLang="en-US" dirty="0" smtClean="0">
                <a:latin typeface="標楷體" pitchFamily="65" charset="-120"/>
                <a:ea typeface="標楷體" pitchFamily="65" charset="-120"/>
              </a:rPr>
              <a:t>位男律師調委之調解成功率介於</a:t>
            </a:r>
            <a:r>
              <a:rPr lang="en-US" altLang="zh-TW" dirty="0" smtClean="0">
                <a:latin typeface="標楷體" pitchFamily="65" charset="-120"/>
                <a:ea typeface="標楷體" pitchFamily="65" charset="-120"/>
              </a:rPr>
              <a:t>18%(2/11)~54%(7/13)</a:t>
            </a:r>
            <a:r>
              <a:rPr lang="zh-TW" altLang="en-US" dirty="0" smtClean="0">
                <a:latin typeface="標楷體" pitchFamily="65" charset="-120"/>
                <a:ea typeface="標楷體" pitchFamily="65" charset="-120"/>
              </a:rPr>
              <a:t>之間，</a:t>
            </a:r>
            <a:r>
              <a:rPr lang="en-US" altLang="zh-TW" dirty="0" smtClean="0">
                <a:latin typeface="標楷體" pitchFamily="65" charset="-120"/>
                <a:ea typeface="標楷體" pitchFamily="65" charset="-120"/>
              </a:rPr>
              <a:t>3</a:t>
            </a:r>
            <a:r>
              <a:rPr lang="zh-TW" altLang="en-US" dirty="0" smtClean="0">
                <a:latin typeface="標楷體" pitchFamily="65" charset="-120"/>
                <a:ea typeface="標楷體" pitchFamily="65" charset="-120"/>
              </a:rPr>
              <a:t>位女律師調委之調解成功率分別為</a:t>
            </a:r>
            <a:r>
              <a:rPr lang="en-US" altLang="zh-TW" dirty="0" smtClean="0">
                <a:latin typeface="標楷體" pitchFamily="65" charset="-120"/>
                <a:ea typeface="標楷體" pitchFamily="65" charset="-120"/>
              </a:rPr>
              <a:t>36%(9/25)</a:t>
            </a:r>
            <a:r>
              <a:rPr lang="zh-TW" altLang="en-US" dirty="0" smtClean="0">
                <a:latin typeface="標楷體" pitchFamily="65" charset="-120"/>
                <a:ea typeface="標楷體" pitchFamily="65" charset="-120"/>
              </a:rPr>
              <a:t>、</a:t>
            </a:r>
            <a:r>
              <a:rPr lang="en-US" altLang="zh-TW" dirty="0" smtClean="0">
                <a:latin typeface="標楷體" pitchFamily="65" charset="-120"/>
                <a:ea typeface="標楷體" pitchFamily="65" charset="-120"/>
              </a:rPr>
              <a:t>38%(3/8)</a:t>
            </a:r>
            <a:r>
              <a:rPr lang="zh-TW" altLang="en-US" dirty="0" smtClean="0">
                <a:latin typeface="標楷體" pitchFamily="65" charset="-120"/>
                <a:ea typeface="標楷體" pitchFamily="65" charset="-120"/>
              </a:rPr>
              <a:t>、</a:t>
            </a:r>
            <a:r>
              <a:rPr lang="en-US" altLang="zh-TW" dirty="0" smtClean="0">
                <a:latin typeface="標楷體" pitchFamily="65" charset="-120"/>
                <a:ea typeface="標楷體" pitchFamily="65" charset="-120"/>
              </a:rPr>
              <a:t>44%(11/25)</a:t>
            </a:r>
            <a:r>
              <a:rPr lang="zh-TW" altLang="en-US" dirty="0" smtClean="0">
                <a:latin typeface="標楷體" pitchFamily="65" charset="-120"/>
                <a:ea typeface="標楷體" pitchFamily="65" charset="-120"/>
              </a:rPr>
              <a:t>，</a:t>
            </a:r>
            <a:r>
              <a:rPr lang="zh-TW" altLang="en-US" dirty="0" smtClean="0">
                <a:solidFill>
                  <a:srgbClr val="00B050"/>
                </a:solidFill>
                <a:latin typeface="標楷體" pitchFamily="65" charset="-120"/>
                <a:ea typeface="標楷體" pitchFamily="65" charset="-120"/>
              </a:rPr>
              <a:t>性別因素影響似不明顯</a:t>
            </a:r>
            <a:r>
              <a:rPr lang="zh-TW" altLang="en-US" dirty="0" smtClean="0">
                <a:latin typeface="標楷體" pitchFamily="65" charset="-120"/>
                <a:ea typeface="標楷體" pitchFamily="65" charset="-120"/>
              </a:rPr>
              <a:t>。</a:t>
            </a:r>
            <a:endParaRPr lang="en-US" altLang="zh-TW" dirty="0" smtClean="0">
              <a:latin typeface="標楷體" pitchFamily="65" charset="-120"/>
              <a:ea typeface="標楷體" pitchFamily="65" charset="-120"/>
            </a:endParaRPr>
          </a:p>
          <a:p>
            <a:pPr algn="just"/>
            <a:r>
              <a:rPr lang="en-US" altLang="zh-TW" dirty="0" smtClean="0">
                <a:latin typeface="標楷體" pitchFamily="65" charset="-120"/>
                <a:ea typeface="標楷體" pitchFamily="65" charset="-120"/>
              </a:rPr>
              <a:t>11</a:t>
            </a:r>
            <a:r>
              <a:rPr lang="zh-TW" altLang="en-US" dirty="0" smtClean="0">
                <a:latin typeface="標楷體" pitchFamily="65" charset="-120"/>
                <a:ea typeface="標楷體" pitchFamily="65" charset="-120"/>
              </a:rPr>
              <a:t>位男資深醫師調委之調解成功率介於</a:t>
            </a:r>
            <a:r>
              <a:rPr lang="en-US" altLang="zh-TW" dirty="0" smtClean="0">
                <a:latin typeface="標楷體" pitchFamily="65" charset="-120"/>
                <a:ea typeface="標楷體" pitchFamily="65" charset="-120"/>
              </a:rPr>
              <a:t>0%(0/8)~58%(18/31)</a:t>
            </a:r>
            <a:r>
              <a:rPr lang="zh-TW" altLang="en-US" dirty="0" smtClean="0">
                <a:latin typeface="標楷體" pitchFamily="65" charset="-120"/>
                <a:ea typeface="標楷體" pitchFamily="65" charset="-120"/>
              </a:rPr>
              <a:t>之間，</a:t>
            </a:r>
            <a:r>
              <a:rPr lang="zh-TW" altLang="en-US" dirty="0" smtClean="0">
                <a:solidFill>
                  <a:srgbClr val="FF0000"/>
                </a:solidFill>
                <a:latin typeface="標楷體" pitchFamily="65" charset="-120"/>
                <a:ea typeface="標楷體" pitchFamily="65" charset="-120"/>
              </a:rPr>
              <a:t>落差頗大</a:t>
            </a:r>
            <a:r>
              <a:rPr lang="zh-TW" altLang="en-US" dirty="0" smtClean="0">
                <a:latin typeface="標楷體" pitchFamily="65" charset="-120"/>
                <a:ea typeface="標楷體" pitchFamily="65" charset="-120"/>
              </a:rPr>
              <a:t>。由於是隨機安排調解案件，結果顯示</a:t>
            </a:r>
            <a:r>
              <a:rPr lang="zh-TW" altLang="en-US" dirty="0" smtClean="0">
                <a:solidFill>
                  <a:srgbClr val="7030A0"/>
                </a:solidFill>
                <a:latin typeface="標楷體" pitchFamily="65" charset="-120"/>
                <a:ea typeface="標楷體" pitchFamily="65" charset="-120"/>
              </a:rPr>
              <a:t>有個別差異性存在</a:t>
            </a:r>
            <a:r>
              <a:rPr lang="zh-TW" altLang="en-US" dirty="0" smtClean="0">
                <a:latin typeface="標楷體" pitchFamily="65" charset="-120"/>
                <a:ea typeface="標楷體" pitchFamily="65" charset="-120"/>
              </a:rPr>
              <a:t>。</a:t>
            </a:r>
            <a:endParaRPr lang="zh-TW" altLang="en-US" dirty="0">
              <a:latin typeface="標楷體" pitchFamily="65" charset="-120"/>
              <a:ea typeface="標楷體" pitchFamily="65" charset="-120"/>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457200" y="476672"/>
            <a:ext cx="7239000" cy="5979064"/>
          </a:xfrm>
        </p:spPr>
        <p:txBody>
          <a:bodyPr/>
          <a:lstStyle/>
          <a:p>
            <a:endParaRPr lang="zh-TW" altLang="en-US" dirty="0"/>
          </a:p>
        </p:txBody>
      </p:sp>
      <p:graphicFrame>
        <p:nvGraphicFramePr>
          <p:cNvPr id="4" name="圖表 3"/>
          <p:cNvGraphicFramePr/>
          <p:nvPr/>
        </p:nvGraphicFramePr>
        <p:xfrm>
          <a:off x="755576" y="764704"/>
          <a:ext cx="6696744" cy="5472608"/>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457200" y="404664"/>
            <a:ext cx="7239000" cy="6051072"/>
          </a:xfrm>
        </p:spPr>
        <p:txBody>
          <a:bodyPr/>
          <a:lstStyle/>
          <a:p>
            <a:endParaRPr lang="zh-TW" altLang="en-US" dirty="0"/>
          </a:p>
        </p:txBody>
      </p:sp>
      <p:graphicFrame>
        <p:nvGraphicFramePr>
          <p:cNvPr id="4" name="圖表 3"/>
          <p:cNvGraphicFramePr/>
          <p:nvPr/>
        </p:nvGraphicFramePr>
        <p:xfrm>
          <a:off x="755576" y="692696"/>
          <a:ext cx="6624736" cy="5544616"/>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ea typeface="中國龍粗魏碑" pitchFamily="49" charset="-120"/>
              </a:rPr>
              <a:t>醫</a:t>
            </a:r>
            <a:r>
              <a:rPr lang="zh-TW" altLang="en-US" sz="3600" dirty="0" smtClean="0">
                <a:ea typeface="中國龍粗魏碑" pitchFamily="49" charset="-120"/>
              </a:rPr>
              <a:t>糾</a:t>
            </a:r>
            <a:r>
              <a:rPr lang="zh-TW" altLang="en-US" dirty="0" smtClean="0">
                <a:ea typeface="中國龍粗魏碑" pitchFamily="49" charset="-120"/>
              </a:rPr>
              <a:t>調委個別差異性分析統計</a:t>
            </a:r>
            <a:endParaRPr lang="zh-TW" altLang="en-US" dirty="0"/>
          </a:p>
        </p:txBody>
      </p:sp>
      <p:sp>
        <p:nvSpPr>
          <p:cNvPr id="3" name="內容版面配置區 2"/>
          <p:cNvSpPr>
            <a:spLocks noGrp="1"/>
          </p:cNvSpPr>
          <p:nvPr>
            <p:ph idx="1"/>
          </p:nvPr>
        </p:nvSpPr>
        <p:spPr/>
        <p:txBody>
          <a:bodyPr>
            <a:normAutofit lnSpcReduction="10000"/>
          </a:bodyPr>
          <a:lstStyle/>
          <a:p>
            <a:r>
              <a:rPr lang="zh-TW" altLang="en-US" dirty="0" smtClean="0">
                <a:latin typeface="標楷體" pitchFamily="65" charset="-120"/>
                <a:ea typeface="標楷體" pitchFamily="65" charset="-120"/>
              </a:rPr>
              <a:t>律師調委</a:t>
            </a:r>
            <a:r>
              <a:rPr lang="en-US" altLang="zh-TW" dirty="0" smtClean="0">
                <a:latin typeface="標楷體" pitchFamily="65" charset="-120"/>
                <a:ea typeface="標楷體" pitchFamily="65" charset="-120"/>
              </a:rPr>
              <a:t>(7</a:t>
            </a:r>
            <a:r>
              <a:rPr lang="zh-TW" altLang="en-US" dirty="0" smtClean="0">
                <a:latin typeface="標楷體" pitchFamily="65" charset="-120"/>
                <a:ea typeface="標楷體" pitchFamily="65" charset="-120"/>
              </a:rPr>
              <a:t>男</a:t>
            </a:r>
            <a:r>
              <a:rPr lang="en-US" altLang="zh-TW" dirty="0" smtClean="0">
                <a:latin typeface="標楷體" pitchFamily="65" charset="-120"/>
                <a:ea typeface="標楷體" pitchFamily="65" charset="-120"/>
              </a:rPr>
              <a:t>3</a:t>
            </a:r>
            <a:r>
              <a:rPr lang="zh-TW" altLang="en-US" dirty="0" smtClean="0">
                <a:latin typeface="標楷體" pitchFamily="65" charset="-120"/>
                <a:ea typeface="標楷體" pitchFamily="65" charset="-120"/>
              </a:rPr>
              <a:t>女</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之平均調解成功率為</a:t>
            </a:r>
            <a:r>
              <a:rPr lang="en-US" altLang="zh-TW" dirty="0" smtClean="0">
                <a:latin typeface="標楷體" pitchFamily="65" charset="-120"/>
                <a:ea typeface="標楷體" pitchFamily="65" charset="-120"/>
              </a:rPr>
              <a:t>40%</a:t>
            </a:r>
            <a:r>
              <a:rPr lang="zh-TW" altLang="en-US" dirty="0" smtClean="0">
                <a:latin typeface="標楷體" pitchFamily="65" charset="-120"/>
                <a:ea typeface="標楷體" pitchFamily="65" charset="-120"/>
              </a:rPr>
              <a:t>，正落在曲線中央，分佈平均，應無個別差異性存在。</a:t>
            </a:r>
            <a:endParaRPr lang="en-US" altLang="zh-TW" dirty="0" smtClean="0">
              <a:latin typeface="標楷體" pitchFamily="65" charset="-120"/>
              <a:ea typeface="標楷體" pitchFamily="65" charset="-120"/>
            </a:endParaRPr>
          </a:p>
          <a:p>
            <a:r>
              <a:rPr lang="en-US" altLang="zh-TW" dirty="0" smtClean="0">
                <a:latin typeface="標楷體" pitchFamily="65" charset="-120"/>
                <a:ea typeface="標楷體" pitchFamily="65" charset="-120"/>
              </a:rPr>
              <a:t>11</a:t>
            </a:r>
            <a:r>
              <a:rPr lang="zh-TW" altLang="en-US" dirty="0" smtClean="0">
                <a:latin typeface="標楷體" pitchFamily="65" charset="-120"/>
                <a:ea typeface="標楷體" pitchFamily="65" charset="-120"/>
              </a:rPr>
              <a:t>位男資深醫師調委之平均調解成功率</a:t>
            </a:r>
            <a:r>
              <a:rPr lang="en-US" altLang="zh-TW" dirty="0" smtClean="0">
                <a:latin typeface="標楷體" pitchFamily="65" charset="-120"/>
                <a:ea typeface="標楷體" pitchFamily="65" charset="-120"/>
              </a:rPr>
              <a:t>48%(</a:t>
            </a:r>
            <a:r>
              <a:rPr lang="zh-TW" altLang="en-US" dirty="0" smtClean="0">
                <a:latin typeface="標楷體" pitchFamily="65" charset="-120"/>
                <a:ea typeface="標楷體" pitchFamily="65" charset="-120"/>
              </a:rPr>
              <a:t>扣除</a:t>
            </a:r>
            <a:r>
              <a:rPr lang="en-US" altLang="zh-TW" dirty="0" smtClean="0">
                <a:latin typeface="標楷體" pitchFamily="65" charset="-120"/>
                <a:ea typeface="標楷體" pitchFamily="65" charset="-120"/>
              </a:rPr>
              <a:t>0%</a:t>
            </a:r>
            <a:r>
              <a:rPr lang="zh-TW" altLang="en-US" dirty="0" smtClean="0">
                <a:latin typeface="標楷體" pitchFamily="65" charset="-120"/>
                <a:ea typeface="標楷體" pitchFamily="65" charset="-120"/>
              </a:rPr>
              <a:t>之極端值</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，落點亦接近中央，應無個別差異性存在。惟</a:t>
            </a:r>
            <a:r>
              <a:rPr lang="en-US" altLang="zh-TW" dirty="0" smtClean="0">
                <a:latin typeface="標楷體" pitchFamily="65" charset="-120"/>
                <a:ea typeface="標楷體" pitchFamily="65" charset="-120"/>
              </a:rPr>
              <a:t>0%(0/8)</a:t>
            </a:r>
            <a:r>
              <a:rPr lang="zh-TW" altLang="en-US" dirty="0" smtClean="0">
                <a:latin typeface="標楷體" pitchFamily="65" charset="-120"/>
                <a:ea typeface="標楷體" pitchFamily="65" charset="-120"/>
              </a:rPr>
              <a:t>之出現，代表意義與因素，有待進一步分析探討。</a:t>
            </a:r>
            <a:endParaRPr lang="en-US" altLang="zh-TW" dirty="0" smtClean="0">
              <a:latin typeface="標楷體" pitchFamily="65" charset="-120"/>
              <a:ea typeface="標楷體" pitchFamily="65" charset="-120"/>
            </a:endParaRPr>
          </a:p>
          <a:p>
            <a:r>
              <a:rPr lang="zh-TW" altLang="en-US" dirty="0" smtClean="0">
                <a:latin typeface="標楷體" pitchFamily="65" charset="-120"/>
                <a:ea typeface="標楷體" pitchFamily="65" charset="-120"/>
              </a:rPr>
              <a:t>牙醫調委</a:t>
            </a:r>
            <a:r>
              <a:rPr lang="en-US" altLang="zh-TW" dirty="0" smtClean="0">
                <a:latin typeface="標楷體" pitchFamily="65" charset="-120"/>
                <a:ea typeface="標楷體" pitchFamily="65" charset="-120"/>
              </a:rPr>
              <a:t>9</a:t>
            </a:r>
            <a:r>
              <a:rPr lang="zh-TW" altLang="en-US" dirty="0" smtClean="0">
                <a:latin typeface="標楷體" pitchFamily="65" charset="-120"/>
                <a:ea typeface="標楷體" pitchFamily="65" charset="-120"/>
              </a:rPr>
              <a:t>位，總共調解</a:t>
            </a:r>
            <a:r>
              <a:rPr lang="en-US" altLang="zh-TW" dirty="0" smtClean="0">
                <a:latin typeface="標楷體" pitchFamily="65" charset="-120"/>
                <a:ea typeface="標楷體" pitchFamily="65" charset="-120"/>
              </a:rPr>
              <a:t>21</a:t>
            </a:r>
            <a:r>
              <a:rPr lang="zh-TW" altLang="en-US" dirty="0" smtClean="0">
                <a:latin typeface="標楷體" pitchFamily="65" charset="-120"/>
                <a:ea typeface="標楷體" pitchFamily="65" charset="-120"/>
              </a:rPr>
              <a:t>案，成功</a:t>
            </a:r>
            <a:r>
              <a:rPr lang="en-US" altLang="zh-TW" dirty="0" smtClean="0">
                <a:latin typeface="標楷體" pitchFamily="65" charset="-120"/>
                <a:ea typeface="標楷體" pitchFamily="65" charset="-120"/>
              </a:rPr>
              <a:t>12</a:t>
            </a:r>
            <a:r>
              <a:rPr lang="zh-TW" altLang="en-US" dirty="0" smtClean="0">
                <a:latin typeface="標楷體" pitchFamily="65" charset="-120"/>
                <a:ea typeface="標楷體" pitchFamily="65" charset="-120"/>
              </a:rPr>
              <a:t>案，成功率</a:t>
            </a:r>
            <a:r>
              <a:rPr lang="en-US" altLang="zh-TW" dirty="0" smtClean="0">
                <a:latin typeface="標楷體" pitchFamily="65" charset="-120"/>
                <a:ea typeface="標楷體" pitchFamily="65" charset="-120"/>
              </a:rPr>
              <a:t>57%</a:t>
            </a:r>
            <a:r>
              <a:rPr lang="zh-TW" altLang="en-US" dirty="0" smtClean="0">
                <a:latin typeface="標楷體" pitchFamily="65" charset="-120"/>
                <a:ea typeface="標楷體" pitchFamily="65" charset="-120"/>
              </a:rPr>
              <a:t>，高於總成功率</a:t>
            </a:r>
            <a:r>
              <a:rPr lang="en-US" altLang="zh-TW" dirty="0" smtClean="0">
                <a:latin typeface="標楷體" pitchFamily="65" charset="-120"/>
                <a:ea typeface="標楷體" pitchFamily="65" charset="-120"/>
              </a:rPr>
              <a:t>40%</a:t>
            </a:r>
            <a:r>
              <a:rPr lang="zh-TW" altLang="en-US" dirty="0" smtClean="0">
                <a:latin typeface="標楷體" pitchFamily="65" charset="-120"/>
                <a:ea typeface="標楷體" pitchFamily="65" charset="-120"/>
              </a:rPr>
              <a:t>，是否可認為嚴重度較低，故調解成功機會相對較高。</a:t>
            </a:r>
            <a:endParaRPr lang="en-US" altLang="zh-TW" dirty="0" smtClean="0">
              <a:latin typeface="標楷體" pitchFamily="65" charset="-120"/>
              <a:ea typeface="標楷體" pitchFamily="65" charset="-120"/>
            </a:endParaRPr>
          </a:p>
          <a:p>
            <a:r>
              <a:rPr lang="zh-TW" altLang="en-US" dirty="0" smtClean="0">
                <a:latin typeface="標楷體" pitchFamily="65" charset="-120"/>
                <a:ea typeface="標楷體" pitchFamily="65" charset="-120"/>
              </a:rPr>
              <a:t>中醫調委</a:t>
            </a:r>
            <a:r>
              <a:rPr lang="en-US" altLang="zh-TW" dirty="0" smtClean="0">
                <a:latin typeface="標楷體" pitchFamily="65" charset="-120"/>
                <a:ea typeface="標楷體" pitchFamily="65" charset="-120"/>
              </a:rPr>
              <a:t>2</a:t>
            </a:r>
            <a:r>
              <a:rPr lang="zh-TW" altLang="en-US" dirty="0" smtClean="0">
                <a:latin typeface="標楷體" pitchFamily="65" charset="-120"/>
                <a:ea typeface="標楷體" pitchFamily="65" charset="-120"/>
              </a:rPr>
              <a:t>位，總共調解</a:t>
            </a:r>
            <a:r>
              <a:rPr lang="en-US" altLang="zh-TW" dirty="0" smtClean="0">
                <a:latin typeface="標楷體" pitchFamily="65" charset="-120"/>
                <a:ea typeface="標楷體" pitchFamily="65" charset="-120"/>
              </a:rPr>
              <a:t>4</a:t>
            </a:r>
            <a:r>
              <a:rPr lang="zh-TW" altLang="en-US" dirty="0" smtClean="0">
                <a:latin typeface="標楷體" pitchFamily="65" charset="-120"/>
                <a:ea typeface="標楷體" pitchFamily="65" charset="-120"/>
              </a:rPr>
              <a:t>案，成功</a:t>
            </a:r>
            <a:r>
              <a:rPr lang="en-US" altLang="zh-TW" dirty="0" smtClean="0">
                <a:latin typeface="標楷體" pitchFamily="65" charset="-120"/>
                <a:ea typeface="標楷體" pitchFamily="65" charset="-120"/>
              </a:rPr>
              <a:t>1</a:t>
            </a:r>
            <a:r>
              <a:rPr lang="zh-TW" altLang="en-US" dirty="0" smtClean="0">
                <a:latin typeface="標楷體" pitchFamily="65" charset="-120"/>
                <a:ea typeface="標楷體" pitchFamily="65" charset="-120"/>
              </a:rPr>
              <a:t>案，成功率</a:t>
            </a:r>
            <a:r>
              <a:rPr lang="en-US" altLang="zh-TW" dirty="0" smtClean="0">
                <a:latin typeface="標楷體" pitchFamily="65" charset="-120"/>
                <a:ea typeface="標楷體" pitchFamily="65" charset="-120"/>
              </a:rPr>
              <a:t>25%</a:t>
            </a:r>
            <a:r>
              <a:rPr lang="zh-TW" altLang="en-US" dirty="0" smtClean="0">
                <a:latin typeface="標楷體" pitchFamily="65" charset="-120"/>
                <a:ea typeface="標楷體" pitchFamily="65" charset="-120"/>
              </a:rPr>
              <a:t>，因樣本數少，不再探討。</a:t>
            </a:r>
            <a:endParaRPr lang="zh-TW" altLang="en-US"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ea typeface="中國龍粗魏碑" pitchFamily="49" charset="-120"/>
              </a:rPr>
              <a:t>醫療糾紛關懷小組</a:t>
            </a:r>
            <a:endParaRPr lang="zh-TW" altLang="en-US" dirty="0"/>
          </a:p>
        </p:txBody>
      </p:sp>
      <p:sp>
        <p:nvSpPr>
          <p:cNvPr id="3" name="內容版面配置區 2"/>
          <p:cNvSpPr>
            <a:spLocks noGrp="1"/>
          </p:cNvSpPr>
          <p:nvPr>
            <p:ph idx="1"/>
          </p:nvPr>
        </p:nvSpPr>
        <p:spPr/>
        <p:txBody>
          <a:bodyPr/>
          <a:lstStyle/>
          <a:p>
            <a:pPr eaLnBrk="0"/>
            <a:r>
              <a:rPr lang="zh-TW" altLang="en-US" dirty="0" smtClean="0">
                <a:latin typeface="標楷體" pitchFamily="65" charset="-120"/>
                <a:ea typeface="標楷體" pitchFamily="65" charset="-120"/>
              </a:rPr>
              <a:t>草案</a:t>
            </a:r>
            <a:r>
              <a:rPr lang="zh-TW" altLang="zh-TW" dirty="0" smtClean="0">
                <a:latin typeface="標楷體" pitchFamily="65" charset="-120"/>
                <a:ea typeface="標楷體" pitchFamily="65" charset="-120"/>
              </a:rPr>
              <a:t>第四條　醫療</a:t>
            </a:r>
            <a:r>
              <a:rPr lang="en-US" altLang="zh-TW" dirty="0" smtClean="0">
                <a:latin typeface="標楷體" pitchFamily="65" charset="-120"/>
                <a:ea typeface="標楷體" pitchFamily="65" charset="-120"/>
              </a:rPr>
              <a:t>(</a:t>
            </a:r>
            <a:r>
              <a:rPr lang="zh-TW" altLang="zh-TW" dirty="0" smtClean="0">
                <a:latin typeface="標楷體" pitchFamily="65" charset="-120"/>
                <a:ea typeface="標楷體" pitchFamily="65" charset="-120"/>
              </a:rPr>
              <a:t>事</a:t>
            </a:r>
            <a:r>
              <a:rPr lang="en-US" altLang="zh-TW" dirty="0" smtClean="0">
                <a:latin typeface="標楷體" pitchFamily="65" charset="-120"/>
                <a:ea typeface="標楷體" pitchFamily="65" charset="-120"/>
              </a:rPr>
              <a:t>)</a:t>
            </a:r>
            <a:r>
              <a:rPr lang="zh-TW" altLang="zh-TW" dirty="0" smtClean="0">
                <a:latin typeface="標楷體" pitchFamily="65" charset="-120"/>
                <a:ea typeface="標楷體" pitchFamily="65" charset="-120"/>
              </a:rPr>
              <a:t>機構知有醫療糾紛事件時，應指派專責人員或小組就事件爭議所在，向病人、家屬或其代理人說明、溝通，並提供協助及關懷服務。</a:t>
            </a:r>
          </a:p>
          <a:p>
            <a:pPr eaLnBrk="0"/>
            <a:r>
              <a:rPr lang="zh-TW" altLang="zh-TW" dirty="0" smtClean="0">
                <a:latin typeface="標楷體" pitchFamily="65" charset="-120"/>
                <a:ea typeface="標楷體" pitchFamily="65" charset="-120"/>
              </a:rPr>
              <a:t>前項說明、溝通、協助及關懷服務，得委託專業機構或團體辦理。</a:t>
            </a:r>
          </a:p>
          <a:p>
            <a:r>
              <a:rPr lang="zh-TW" altLang="zh-TW" dirty="0" smtClean="0">
                <a:latin typeface="標楷體" pitchFamily="65" charset="-120"/>
                <a:ea typeface="標楷體" pitchFamily="65" charset="-120"/>
              </a:rPr>
              <a:t>第一項小組，成員宜包含法律、醫學、心理、社會工作等專業人員。</a:t>
            </a:r>
            <a:endParaRPr lang="zh-TW" altLang="en-US" dirty="0">
              <a:latin typeface="標楷體" pitchFamily="65" charset="-120"/>
              <a:ea typeface="標楷體" pitchFamily="65" charset="-120"/>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ea typeface="中國龍粗魏碑" pitchFamily="49" charset="-120"/>
              </a:rPr>
              <a:t>醫療糾紛關懷小組</a:t>
            </a:r>
            <a:endParaRPr lang="zh-TW" altLang="en-US" dirty="0"/>
          </a:p>
        </p:txBody>
      </p:sp>
      <p:sp>
        <p:nvSpPr>
          <p:cNvPr id="3" name="內容版面配置區 2"/>
          <p:cNvSpPr>
            <a:spLocks noGrp="1"/>
          </p:cNvSpPr>
          <p:nvPr>
            <p:ph idx="1"/>
          </p:nvPr>
        </p:nvSpPr>
        <p:spPr/>
        <p:txBody>
          <a:bodyPr>
            <a:normAutofit fontScale="85000" lnSpcReduction="20000"/>
          </a:bodyPr>
          <a:lstStyle/>
          <a:p>
            <a:pPr algn="just"/>
            <a:r>
              <a:rPr lang="zh-TW" altLang="zh-TW" b="1" dirty="0" smtClean="0">
                <a:latin typeface="標楷體" pitchFamily="65" charset="-120"/>
                <a:ea typeface="標楷體" pitchFamily="65" charset="-120"/>
              </a:rPr>
              <a:t>第四條</a:t>
            </a:r>
            <a:r>
              <a:rPr lang="zh-TW" altLang="zh-TW" dirty="0" smtClean="0">
                <a:latin typeface="標楷體" pitchFamily="65" charset="-120"/>
                <a:ea typeface="標楷體" pitchFamily="65" charset="-120"/>
              </a:rPr>
              <a:t> </a:t>
            </a:r>
          </a:p>
          <a:p>
            <a:pPr algn="just"/>
            <a:r>
              <a:rPr lang="zh-TW" altLang="zh-TW" dirty="0" smtClean="0">
                <a:solidFill>
                  <a:srgbClr val="FF0000"/>
                </a:solidFill>
                <a:latin typeface="標楷體" pitchFamily="65" charset="-120"/>
                <a:ea typeface="標楷體" pitchFamily="65" charset="-120"/>
              </a:rPr>
              <a:t>一百床</a:t>
            </a:r>
            <a:r>
              <a:rPr lang="zh-TW" altLang="zh-TW" dirty="0" smtClean="0">
                <a:latin typeface="標楷體" pitchFamily="65" charset="-120"/>
                <a:ea typeface="標楷體" pitchFamily="65" charset="-120"/>
              </a:rPr>
              <a:t>以上醫院應設置醫療糾紛關懷小組，於醫療糾紛事件發生時</a:t>
            </a:r>
            <a:r>
              <a:rPr lang="zh-TW" altLang="zh-TW" dirty="0" smtClean="0">
                <a:solidFill>
                  <a:srgbClr val="00B0F0"/>
                </a:solidFill>
                <a:latin typeface="標楷體" pitchFamily="65" charset="-120"/>
                <a:ea typeface="標楷體" pitchFamily="65" charset="-120"/>
              </a:rPr>
              <a:t>二個工作日</a:t>
            </a:r>
            <a:r>
              <a:rPr lang="zh-TW" altLang="zh-TW" dirty="0" smtClean="0">
                <a:latin typeface="標楷體" pitchFamily="65" charset="-120"/>
                <a:ea typeface="標楷體" pitchFamily="65" charset="-120"/>
              </a:rPr>
              <a:t>內，負責向病人、家屬或其代理人說明、溝通，並提供協助及關懷服務。</a:t>
            </a:r>
          </a:p>
          <a:p>
            <a:pPr algn="just"/>
            <a:r>
              <a:rPr lang="zh-TW" altLang="zh-TW" dirty="0" smtClean="0">
                <a:latin typeface="標楷體" pitchFamily="65" charset="-120"/>
                <a:ea typeface="標楷體" pitchFamily="65" charset="-120"/>
              </a:rPr>
              <a:t>一百床以下醫院應指定專業人員為前項之說明、溝通、協助及關懷服務。</a:t>
            </a:r>
          </a:p>
          <a:p>
            <a:pPr algn="just"/>
            <a:r>
              <a:rPr lang="zh-TW" altLang="zh-TW" dirty="0" smtClean="0">
                <a:solidFill>
                  <a:srgbClr val="7030A0"/>
                </a:solidFill>
                <a:latin typeface="標楷體" pitchFamily="65" charset="-120"/>
                <a:ea typeface="標楷體" pitchFamily="65" charset="-120"/>
              </a:rPr>
              <a:t>診所及其他醫事機構發生醫療糾紛時，應委由當地專業團體負責提供前二項之關懷服務。</a:t>
            </a:r>
            <a:r>
              <a:rPr lang="en-US" altLang="zh-TW" dirty="0" smtClean="0">
                <a:solidFill>
                  <a:srgbClr val="7030A0"/>
                </a:solidFill>
                <a:latin typeface="標楷體" pitchFamily="65" charset="-120"/>
                <a:ea typeface="標楷體" pitchFamily="65" charset="-120"/>
              </a:rPr>
              <a:t> </a:t>
            </a:r>
            <a:endParaRPr lang="zh-TW" altLang="zh-TW" dirty="0" smtClean="0">
              <a:solidFill>
                <a:srgbClr val="7030A0"/>
              </a:solidFill>
              <a:latin typeface="標楷體" pitchFamily="65" charset="-120"/>
              <a:ea typeface="標楷體" pitchFamily="65" charset="-120"/>
            </a:endParaRPr>
          </a:p>
          <a:p>
            <a:pPr algn="just"/>
            <a:r>
              <a:rPr lang="zh-TW" altLang="zh-TW" dirty="0" smtClean="0">
                <a:latin typeface="標楷體" pitchFamily="65" charset="-120"/>
                <a:ea typeface="標楷體" pitchFamily="65" charset="-120"/>
              </a:rPr>
              <a:t>醫療糾紛關懷小組之成員應包含法律、醫學、心理、社會工作及地方主管機關等相關專業訓練人員。如病人、家屬或其代理人有聽覺、言語功能障礙或其他障礙致溝通困難時，應由受有相關訓練之成員負責說明、溝通與關懷。</a:t>
            </a:r>
          </a:p>
          <a:p>
            <a:pPr algn="just"/>
            <a:r>
              <a:rPr lang="zh-TW" altLang="zh-TW" dirty="0" smtClean="0">
                <a:latin typeface="標楷體" pitchFamily="65" charset="-120"/>
                <a:ea typeface="標楷體" pitchFamily="65" charset="-120"/>
              </a:rPr>
              <a:t>中央主管機關應編列預算，辦理強化醫療</a:t>
            </a:r>
            <a:r>
              <a:rPr lang="en-US" altLang="zh-TW" dirty="0" smtClean="0">
                <a:latin typeface="標楷體" pitchFamily="65" charset="-120"/>
                <a:ea typeface="標楷體" pitchFamily="65" charset="-120"/>
              </a:rPr>
              <a:t>(</a:t>
            </a:r>
            <a:r>
              <a:rPr lang="zh-TW" altLang="zh-TW" dirty="0" smtClean="0">
                <a:latin typeface="標楷體" pitchFamily="65" charset="-120"/>
                <a:ea typeface="標楷體" pitchFamily="65" charset="-120"/>
              </a:rPr>
              <a:t>事</a:t>
            </a:r>
            <a:r>
              <a:rPr lang="en-US" altLang="zh-TW" dirty="0" smtClean="0">
                <a:latin typeface="標楷體" pitchFamily="65" charset="-120"/>
                <a:ea typeface="標楷體" pitchFamily="65" charset="-120"/>
              </a:rPr>
              <a:t>)</a:t>
            </a:r>
            <a:r>
              <a:rPr lang="zh-TW" altLang="zh-TW" dirty="0" smtClean="0">
                <a:latin typeface="標楷體" pitchFamily="65" charset="-120"/>
                <a:ea typeface="標楷體" pitchFamily="65" charset="-120"/>
              </a:rPr>
              <a:t>機構關懷人員說明、溝通及關懷之訓練講習，促進醫療糾紛之解決。</a:t>
            </a:r>
            <a:endParaRPr lang="zh-TW" altLang="en-US" dirty="0">
              <a:latin typeface="標楷體" pitchFamily="65" charset="-120"/>
              <a:ea typeface="標楷體" pitchFamily="65" charset="-120"/>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en-US" dirty="0" smtClean="0">
                <a:ea typeface="中國龍粗魏碑" pitchFamily="49" charset="-120"/>
              </a:rPr>
              <a:t>衛福部醫療網計畫</a:t>
            </a:r>
            <a:r>
              <a:rPr lang="en-US" altLang="zh-TW" dirty="0" smtClean="0">
                <a:ea typeface="中國龍粗魏碑" pitchFamily="49" charset="-120"/>
              </a:rPr>
              <a:t>-</a:t>
            </a:r>
            <a:r>
              <a:rPr lang="zh-TW" altLang="en-US" dirty="0" smtClean="0">
                <a:ea typeface="中國龍粗魏碑" pitchFamily="49" charset="-120"/>
              </a:rPr>
              <a:t>輔導醫療機構成立醫療糾紛關懷小組</a:t>
            </a:r>
            <a:r>
              <a:rPr lang="en-US" altLang="zh-TW" dirty="0" smtClean="0">
                <a:ea typeface="中國龍粗魏碑" pitchFamily="49" charset="-120"/>
              </a:rPr>
              <a:t>(102</a:t>
            </a:r>
            <a:r>
              <a:rPr lang="zh-TW" altLang="en-US" dirty="0" smtClean="0">
                <a:ea typeface="中國龍粗魏碑" pitchFamily="49" charset="-120"/>
              </a:rPr>
              <a:t>年起</a:t>
            </a:r>
            <a:r>
              <a:rPr lang="en-US" altLang="zh-TW" dirty="0" smtClean="0">
                <a:ea typeface="中國龍粗魏碑" pitchFamily="49" charset="-120"/>
              </a:rPr>
              <a:t>)</a:t>
            </a:r>
            <a:endParaRPr lang="zh-TW" altLang="en-US" dirty="0"/>
          </a:p>
        </p:txBody>
      </p:sp>
      <p:sp>
        <p:nvSpPr>
          <p:cNvPr id="3" name="內容版面配置區 2"/>
          <p:cNvSpPr>
            <a:spLocks noGrp="1"/>
          </p:cNvSpPr>
          <p:nvPr>
            <p:ph idx="1"/>
          </p:nvPr>
        </p:nvSpPr>
        <p:spPr/>
        <p:txBody>
          <a:bodyPr>
            <a:noAutofit/>
          </a:bodyPr>
          <a:lstStyle/>
          <a:p>
            <a:pPr algn="just"/>
            <a:r>
              <a:rPr lang="zh-TW" altLang="en-US" sz="3200" dirty="0" smtClean="0">
                <a:latin typeface="標楷體" pitchFamily="65" charset="-120"/>
                <a:ea typeface="標楷體" pitchFamily="65" charset="-120"/>
              </a:rPr>
              <a:t>中區醫療網</a:t>
            </a:r>
            <a:r>
              <a:rPr lang="en-US" altLang="zh-TW" sz="3200" dirty="0" smtClean="0">
                <a:latin typeface="標楷體" pitchFamily="65" charset="-120"/>
                <a:ea typeface="標楷體" pitchFamily="65" charset="-120"/>
              </a:rPr>
              <a:t>(</a:t>
            </a:r>
            <a:r>
              <a:rPr lang="zh-TW" altLang="en-US" sz="3200" dirty="0" smtClean="0">
                <a:latin typeface="標楷體" pitchFamily="65" charset="-120"/>
                <a:ea typeface="標楷體" pitchFamily="65" charset="-120"/>
              </a:rPr>
              <a:t>中、彰、投三縣市</a:t>
            </a:r>
            <a:r>
              <a:rPr lang="en-US" altLang="zh-TW" sz="3200" dirty="0" smtClean="0">
                <a:latin typeface="標楷體" pitchFamily="65" charset="-120"/>
                <a:ea typeface="標楷體" pitchFamily="65" charset="-120"/>
              </a:rPr>
              <a:t>)</a:t>
            </a:r>
            <a:r>
              <a:rPr lang="zh-TW" altLang="en-US" sz="3200" dirty="0" smtClean="0">
                <a:latin typeface="標楷體" pitchFamily="65" charset="-120"/>
                <a:ea typeface="標楷體" pitchFamily="65" charset="-120"/>
              </a:rPr>
              <a:t>由台中市政府衛生局主辦執行</a:t>
            </a:r>
            <a:r>
              <a:rPr lang="en-US" altLang="zh-TW" sz="3200" dirty="0" smtClean="0">
                <a:latin typeface="標楷體" pitchFamily="65" charset="-120"/>
                <a:ea typeface="標楷體" pitchFamily="65" charset="-120"/>
              </a:rPr>
              <a:t>102</a:t>
            </a:r>
            <a:r>
              <a:rPr lang="zh-TW" altLang="en-US" sz="3200" dirty="0" smtClean="0">
                <a:latin typeface="標楷體" pitchFamily="65" charset="-120"/>
                <a:ea typeface="標楷體" pitchFamily="65" charset="-120"/>
              </a:rPr>
              <a:t>年本計畫，輔導每縣市各五家地區型醫院成立醫糾關懷小組，建立制度與程序並實際運作。目前</a:t>
            </a:r>
            <a:r>
              <a:rPr lang="en-US" altLang="zh-TW" sz="3200" dirty="0" smtClean="0">
                <a:latin typeface="標楷體" pitchFamily="65" charset="-120"/>
                <a:ea typeface="標楷體" pitchFamily="65" charset="-120"/>
              </a:rPr>
              <a:t>15</a:t>
            </a:r>
            <a:r>
              <a:rPr lang="zh-TW" altLang="en-US" sz="3200" dirty="0" smtClean="0">
                <a:latin typeface="標楷體" pitchFamily="65" charset="-120"/>
                <a:ea typeface="標楷體" pitchFamily="65" charset="-120"/>
              </a:rPr>
              <a:t>家地區醫院都順利完成建置與運作，</a:t>
            </a:r>
            <a:r>
              <a:rPr lang="en-US" altLang="zh-TW" sz="3200" dirty="0" smtClean="0">
                <a:solidFill>
                  <a:srgbClr val="7030A0"/>
                </a:solidFill>
                <a:latin typeface="標楷體" pitchFamily="65" charset="-120"/>
                <a:ea typeface="標楷體" pitchFamily="65" charset="-120"/>
              </a:rPr>
              <a:t>102/11/05</a:t>
            </a:r>
            <a:r>
              <a:rPr lang="zh-TW" altLang="en-US" sz="3200" dirty="0" smtClean="0">
                <a:solidFill>
                  <a:srgbClr val="7030A0"/>
                </a:solidFill>
                <a:latin typeface="標楷體" pitchFamily="65" charset="-120"/>
                <a:ea typeface="標楷體" pitchFamily="65" charset="-120"/>
              </a:rPr>
              <a:t>在台中裕元酒店舉辦成果發表會</a:t>
            </a:r>
            <a:r>
              <a:rPr lang="zh-TW" altLang="en-US" sz="3200" dirty="0" smtClean="0">
                <a:latin typeface="標楷體" pitchFamily="65" charset="-120"/>
                <a:ea typeface="標楷體" pitchFamily="65" charset="-120"/>
              </a:rPr>
              <a:t>。衛福部已決定本計畫明年</a:t>
            </a:r>
            <a:r>
              <a:rPr lang="en-US" altLang="zh-TW" sz="3200" dirty="0" smtClean="0">
                <a:latin typeface="標楷體" pitchFamily="65" charset="-120"/>
                <a:ea typeface="標楷體" pitchFamily="65" charset="-120"/>
              </a:rPr>
              <a:t>(103)</a:t>
            </a:r>
            <a:r>
              <a:rPr lang="zh-TW" altLang="en-US" sz="3200" dirty="0" smtClean="0">
                <a:latin typeface="標楷體" pitchFamily="65" charset="-120"/>
                <a:ea typeface="標楷體" pitchFamily="65" charset="-120"/>
              </a:rPr>
              <a:t>繼續辦理，按三縣市比例選取</a:t>
            </a:r>
            <a:r>
              <a:rPr lang="en-US" altLang="zh-TW" sz="3200" dirty="0" smtClean="0">
                <a:latin typeface="標楷體" pitchFamily="65" charset="-120"/>
                <a:ea typeface="標楷體" pitchFamily="65" charset="-120"/>
              </a:rPr>
              <a:t>10</a:t>
            </a:r>
            <a:r>
              <a:rPr lang="zh-TW" altLang="en-US" sz="3200" dirty="0" smtClean="0">
                <a:latin typeface="標楷體" pitchFamily="65" charset="-120"/>
                <a:ea typeface="標楷體" pitchFamily="65" charset="-120"/>
              </a:rPr>
              <a:t>家醫院</a:t>
            </a:r>
            <a:r>
              <a:rPr lang="en-US" altLang="zh-TW" sz="3200" dirty="0" smtClean="0">
                <a:latin typeface="標楷體" pitchFamily="65" charset="-120"/>
                <a:ea typeface="標楷體" pitchFamily="65" charset="-120"/>
              </a:rPr>
              <a:t>(</a:t>
            </a:r>
            <a:r>
              <a:rPr lang="zh-TW" altLang="en-US" sz="3200" dirty="0" smtClean="0">
                <a:latin typeface="標楷體" pitchFamily="65" charset="-120"/>
                <a:ea typeface="標楷體" pitchFamily="65" charset="-120"/>
              </a:rPr>
              <a:t>不限地區醫院</a:t>
            </a:r>
            <a:r>
              <a:rPr lang="en-US" altLang="zh-TW" sz="3200" dirty="0" smtClean="0">
                <a:latin typeface="標楷體" pitchFamily="65" charset="-120"/>
                <a:ea typeface="標楷體" pitchFamily="65" charset="-120"/>
              </a:rPr>
              <a:t>)</a:t>
            </a:r>
            <a:r>
              <a:rPr lang="zh-TW" altLang="en-US" sz="3200" dirty="0" smtClean="0">
                <a:latin typeface="標楷體" pitchFamily="65" charset="-120"/>
                <a:ea typeface="標楷體" pitchFamily="65" charset="-120"/>
              </a:rPr>
              <a:t>為對象。</a:t>
            </a:r>
            <a:endParaRPr lang="zh-TW" altLang="en-US" sz="3200" dirty="0">
              <a:latin typeface="標楷體" pitchFamily="65" charset="-120"/>
              <a:ea typeface="標楷體" pitchFamily="65" charset="-120"/>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34"/>
          <p:cNvSpPr>
            <a:spLocks noChangeArrowheads="1"/>
          </p:cNvSpPr>
          <p:nvPr/>
        </p:nvSpPr>
        <p:spPr bwMode="auto">
          <a:xfrm>
            <a:off x="263525" y="1412875"/>
            <a:ext cx="3095625" cy="3889375"/>
          </a:xfrm>
          <a:prstGeom prst="upArrow">
            <a:avLst>
              <a:gd name="adj1" fmla="val 49130"/>
              <a:gd name="adj2" fmla="val 77793"/>
            </a:avLst>
          </a:prstGeom>
          <a:solidFill>
            <a:srgbClr val="C0C0C0"/>
          </a:solidFill>
          <a:ln w="9525">
            <a:noFill/>
            <a:miter lim="800000"/>
            <a:headEnd/>
            <a:tailEnd/>
          </a:ln>
          <a:effectLst/>
        </p:spPr>
        <p:txBody>
          <a:bodyPr vert="eaVert" wrap="none" anchor="ctr"/>
          <a:lstStyle/>
          <a:p>
            <a:endParaRPr lang="zh-TW" altLang="en-US"/>
          </a:p>
        </p:txBody>
      </p:sp>
      <p:sp>
        <p:nvSpPr>
          <p:cNvPr id="5" name="Text Box 2"/>
          <p:cNvSpPr txBox="1">
            <a:spLocks noChangeArrowheads="1"/>
          </p:cNvSpPr>
          <p:nvPr/>
        </p:nvSpPr>
        <p:spPr bwMode="auto">
          <a:xfrm>
            <a:off x="6948264" y="620688"/>
            <a:ext cx="864096" cy="3785652"/>
          </a:xfrm>
          <a:prstGeom prst="rect">
            <a:avLst/>
          </a:prstGeom>
          <a:solidFill>
            <a:schemeClr val="bg1"/>
          </a:solidFill>
          <a:ln w="38100">
            <a:solidFill>
              <a:schemeClr val="tx1"/>
            </a:solidFill>
            <a:miter lim="800000"/>
            <a:headEnd/>
            <a:tailEnd/>
          </a:ln>
          <a:effectLst/>
        </p:spPr>
        <p:txBody>
          <a:bodyPr wrap="square">
            <a:spAutoFit/>
          </a:bodyPr>
          <a:lstStyle/>
          <a:p>
            <a:endParaRPr lang="zh-TW" altLang="en-US" sz="4800" b="1">
              <a:ea typeface="標楷體" pitchFamily="65" charset="-120"/>
            </a:endParaRPr>
          </a:p>
          <a:p>
            <a:r>
              <a:rPr lang="zh-TW" altLang="en-US" sz="4800" b="1">
                <a:ea typeface="標楷體" pitchFamily="65" charset="-120"/>
              </a:rPr>
              <a:t>訴</a:t>
            </a:r>
          </a:p>
          <a:p>
            <a:endParaRPr lang="zh-TW" altLang="en-US" sz="4800" b="1">
              <a:ea typeface="標楷體" pitchFamily="65" charset="-120"/>
            </a:endParaRPr>
          </a:p>
          <a:p>
            <a:r>
              <a:rPr lang="zh-TW" altLang="en-US" sz="4800" b="1">
                <a:ea typeface="標楷體" pitchFamily="65" charset="-120"/>
              </a:rPr>
              <a:t>訟</a:t>
            </a:r>
          </a:p>
          <a:p>
            <a:endParaRPr lang="zh-TW" altLang="en-US" sz="4800" b="1">
              <a:ea typeface="標楷體" pitchFamily="65" charset="-120"/>
            </a:endParaRPr>
          </a:p>
        </p:txBody>
      </p:sp>
      <p:sp>
        <p:nvSpPr>
          <p:cNvPr id="6" name="Rectangle 9"/>
          <p:cNvSpPr>
            <a:spLocks noChangeArrowheads="1"/>
          </p:cNvSpPr>
          <p:nvPr/>
        </p:nvSpPr>
        <p:spPr bwMode="auto">
          <a:xfrm>
            <a:off x="6012160" y="5805264"/>
            <a:ext cx="2216150" cy="396875"/>
          </a:xfrm>
          <a:prstGeom prst="rect">
            <a:avLst/>
          </a:prstGeom>
          <a:noFill/>
          <a:ln w="9525">
            <a:noFill/>
            <a:miter lim="800000"/>
            <a:headEnd/>
            <a:tailEnd/>
          </a:ln>
          <a:effectLst/>
        </p:spPr>
        <p:txBody>
          <a:bodyPr wrap="none">
            <a:spAutoFit/>
          </a:bodyPr>
          <a:lstStyle/>
          <a:p>
            <a:pPr algn="l"/>
            <a:r>
              <a:rPr lang="zh-TW" altLang="en-US" sz="2000" b="1" dirty="0">
                <a:solidFill>
                  <a:srgbClr val="000099"/>
                </a:solidFill>
                <a:ea typeface="標楷體" pitchFamily="65" charset="-120"/>
              </a:rPr>
              <a:t>臺中市政府衛生局</a:t>
            </a:r>
          </a:p>
        </p:txBody>
      </p:sp>
      <p:sp>
        <p:nvSpPr>
          <p:cNvPr id="7" name="Rectangle 10"/>
          <p:cNvSpPr>
            <a:spLocks noChangeArrowheads="1"/>
          </p:cNvSpPr>
          <p:nvPr/>
        </p:nvSpPr>
        <p:spPr bwMode="auto">
          <a:xfrm>
            <a:off x="5436096" y="3789040"/>
            <a:ext cx="1454150" cy="396875"/>
          </a:xfrm>
          <a:prstGeom prst="rect">
            <a:avLst/>
          </a:prstGeom>
          <a:noFill/>
          <a:ln w="9525">
            <a:noFill/>
            <a:miter lim="800000"/>
            <a:headEnd/>
            <a:tailEnd/>
          </a:ln>
          <a:effectLst/>
        </p:spPr>
        <p:txBody>
          <a:bodyPr wrap="none">
            <a:spAutoFit/>
          </a:bodyPr>
          <a:lstStyle/>
          <a:p>
            <a:r>
              <a:rPr lang="zh-TW" altLang="en-US" sz="2000" b="1" dirty="0">
                <a:solidFill>
                  <a:srgbClr val="000099"/>
                </a:solidFill>
                <a:ea typeface="標楷體" pitchFamily="65" charset="-120"/>
              </a:rPr>
              <a:t>臺中地檢署</a:t>
            </a:r>
          </a:p>
        </p:txBody>
      </p:sp>
      <p:sp>
        <p:nvSpPr>
          <p:cNvPr id="8" name="Text Box 11"/>
          <p:cNvSpPr txBox="1">
            <a:spLocks noChangeArrowheads="1"/>
          </p:cNvSpPr>
          <p:nvPr/>
        </p:nvSpPr>
        <p:spPr bwMode="auto">
          <a:xfrm>
            <a:off x="0" y="401638"/>
            <a:ext cx="4968875" cy="579437"/>
          </a:xfrm>
          <a:prstGeom prst="rect">
            <a:avLst/>
          </a:prstGeom>
          <a:noFill/>
          <a:ln w="9525">
            <a:noFill/>
            <a:miter lim="800000"/>
            <a:headEnd/>
            <a:tailEnd/>
          </a:ln>
          <a:effectLst/>
        </p:spPr>
        <p:txBody>
          <a:bodyPr wrap="none">
            <a:spAutoFit/>
          </a:bodyPr>
          <a:lstStyle/>
          <a:p>
            <a:pPr algn="l"/>
            <a:r>
              <a:rPr lang="zh-TW" altLang="en-US" sz="3200" b="1" dirty="0">
                <a:ea typeface="標楷體" pitchFamily="65" charset="-120"/>
              </a:rPr>
              <a:t>醫糾處理：</a:t>
            </a:r>
            <a:r>
              <a:rPr lang="en-US" altLang="zh-TW" sz="3200" b="1" dirty="0">
                <a:ea typeface="標楷體" pitchFamily="65" charset="-120"/>
              </a:rPr>
              <a:t>101</a:t>
            </a:r>
            <a:r>
              <a:rPr lang="zh-TW" altLang="en-US" sz="3200" b="1" dirty="0">
                <a:ea typeface="標楷體" pitchFamily="65" charset="-120"/>
              </a:rPr>
              <a:t>年</a:t>
            </a:r>
            <a:r>
              <a:rPr lang="en-US" altLang="zh-TW" sz="3200" b="1" dirty="0">
                <a:ea typeface="標楷體" pitchFamily="65" charset="-120"/>
              </a:rPr>
              <a:t>9</a:t>
            </a:r>
            <a:r>
              <a:rPr lang="zh-TW" altLang="en-US" sz="3200" b="1" dirty="0">
                <a:ea typeface="標楷體" pitchFamily="65" charset="-120"/>
              </a:rPr>
              <a:t>月</a:t>
            </a:r>
            <a:r>
              <a:rPr lang="en-US" altLang="zh-TW" sz="3200" b="1" dirty="0">
                <a:ea typeface="標楷體" pitchFamily="65" charset="-120"/>
              </a:rPr>
              <a:t>1</a:t>
            </a:r>
            <a:r>
              <a:rPr lang="zh-TW" altLang="en-US" sz="3200" b="1" dirty="0">
                <a:ea typeface="標楷體" pitchFamily="65" charset="-120"/>
              </a:rPr>
              <a:t>日起</a:t>
            </a:r>
          </a:p>
        </p:txBody>
      </p:sp>
      <p:sp>
        <p:nvSpPr>
          <p:cNvPr id="9" name="Rectangle 12"/>
          <p:cNvSpPr>
            <a:spLocks noChangeArrowheads="1"/>
          </p:cNvSpPr>
          <p:nvPr/>
        </p:nvSpPr>
        <p:spPr bwMode="auto">
          <a:xfrm>
            <a:off x="657225" y="5210175"/>
            <a:ext cx="2384425" cy="701675"/>
          </a:xfrm>
          <a:prstGeom prst="rect">
            <a:avLst/>
          </a:prstGeom>
          <a:noFill/>
          <a:ln w="9525">
            <a:noFill/>
            <a:miter lim="800000"/>
            <a:headEnd/>
            <a:tailEnd/>
          </a:ln>
          <a:effectLst/>
        </p:spPr>
        <p:txBody>
          <a:bodyPr wrap="none">
            <a:spAutoFit/>
          </a:bodyPr>
          <a:lstStyle/>
          <a:p>
            <a:r>
              <a:rPr lang="zh-TW" altLang="en-US" sz="2000" b="1">
                <a:solidFill>
                  <a:srgbClr val="000099"/>
                </a:solidFill>
                <a:ea typeface="標楷體" pitchFamily="65" charset="-120"/>
              </a:rPr>
              <a:t>臺中市各醫師公會</a:t>
            </a:r>
            <a:br>
              <a:rPr lang="zh-TW" altLang="en-US" sz="2000" b="1">
                <a:solidFill>
                  <a:srgbClr val="000099"/>
                </a:solidFill>
                <a:ea typeface="標楷體" pitchFamily="65" charset="-120"/>
              </a:rPr>
            </a:br>
            <a:r>
              <a:rPr lang="en-US" altLang="zh-TW" sz="2000" b="1">
                <a:solidFill>
                  <a:srgbClr val="000099"/>
                </a:solidFill>
                <a:ea typeface="標楷體" pitchFamily="65" charset="-120"/>
              </a:rPr>
              <a:t>(</a:t>
            </a:r>
            <a:r>
              <a:rPr lang="zh-TW" altLang="en-US" sz="2000" b="1">
                <a:solidFill>
                  <a:srgbClr val="000099"/>
                </a:solidFill>
                <a:ea typeface="標楷體" pitchFamily="65" charset="-120"/>
              </a:rPr>
              <a:t>西醫、中醫、牙醫</a:t>
            </a:r>
            <a:r>
              <a:rPr lang="en-US" altLang="zh-TW" sz="2000" b="1">
                <a:solidFill>
                  <a:srgbClr val="000099"/>
                </a:solidFill>
                <a:ea typeface="標楷體" pitchFamily="65" charset="-120"/>
              </a:rPr>
              <a:t>)</a:t>
            </a:r>
          </a:p>
        </p:txBody>
      </p:sp>
      <p:sp>
        <p:nvSpPr>
          <p:cNvPr id="10" name="Rectangle 20"/>
          <p:cNvSpPr>
            <a:spLocks noChangeArrowheads="1"/>
          </p:cNvSpPr>
          <p:nvPr/>
        </p:nvSpPr>
        <p:spPr bwMode="auto">
          <a:xfrm>
            <a:off x="6012160" y="6165304"/>
            <a:ext cx="2216150" cy="396875"/>
          </a:xfrm>
          <a:prstGeom prst="rect">
            <a:avLst/>
          </a:prstGeom>
          <a:noFill/>
          <a:ln w="9525">
            <a:noFill/>
            <a:miter lim="800000"/>
            <a:headEnd/>
            <a:tailEnd/>
          </a:ln>
          <a:effectLst/>
        </p:spPr>
        <p:txBody>
          <a:bodyPr wrap="none">
            <a:spAutoFit/>
          </a:bodyPr>
          <a:lstStyle/>
          <a:p>
            <a:r>
              <a:rPr lang="zh-TW" altLang="en-US" sz="2000" b="1" dirty="0">
                <a:solidFill>
                  <a:srgbClr val="000099"/>
                </a:solidFill>
                <a:ea typeface="標楷體" pitchFamily="65" charset="-120"/>
              </a:rPr>
              <a:t>臺中市醫事法學會</a:t>
            </a:r>
          </a:p>
        </p:txBody>
      </p:sp>
      <p:sp>
        <p:nvSpPr>
          <p:cNvPr id="11" name="Text Box 25"/>
          <p:cNvSpPr txBox="1">
            <a:spLocks noChangeArrowheads="1"/>
          </p:cNvSpPr>
          <p:nvPr/>
        </p:nvSpPr>
        <p:spPr bwMode="auto">
          <a:xfrm>
            <a:off x="6084168" y="5229200"/>
            <a:ext cx="2000250" cy="557213"/>
          </a:xfrm>
          <a:prstGeom prst="rect">
            <a:avLst/>
          </a:prstGeom>
          <a:solidFill>
            <a:schemeClr val="bg1"/>
          </a:solidFill>
          <a:ln w="38100">
            <a:solidFill>
              <a:schemeClr val="tx1"/>
            </a:solidFill>
            <a:miter lim="800000"/>
            <a:headEnd/>
            <a:tailEnd/>
          </a:ln>
          <a:effectLst/>
        </p:spPr>
        <p:txBody>
          <a:bodyPr wrap="none">
            <a:spAutoFit/>
          </a:bodyPr>
          <a:lstStyle/>
          <a:p>
            <a:r>
              <a:rPr lang="zh-TW" altLang="en-US" sz="2800" b="1">
                <a:ea typeface="標楷體" pitchFamily="65" charset="-120"/>
              </a:rPr>
              <a:t>衛生局調處</a:t>
            </a:r>
            <a:endParaRPr lang="en-US" altLang="zh-TW" sz="2800" b="1">
              <a:ea typeface="標楷體" pitchFamily="65" charset="-120"/>
            </a:endParaRPr>
          </a:p>
        </p:txBody>
      </p:sp>
      <p:sp>
        <p:nvSpPr>
          <p:cNvPr id="12" name="Oval 26"/>
          <p:cNvSpPr>
            <a:spLocks noChangeArrowheads="1"/>
          </p:cNvSpPr>
          <p:nvPr/>
        </p:nvSpPr>
        <p:spPr bwMode="auto">
          <a:xfrm>
            <a:off x="2843808" y="5085184"/>
            <a:ext cx="1872209" cy="803275"/>
          </a:xfrm>
          <a:prstGeom prst="ellipse">
            <a:avLst/>
          </a:prstGeom>
          <a:solidFill>
            <a:schemeClr val="bg1"/>
          </a:solidFill>
          <a:ln w="38100">
            <a:solidFill>
              <a:schemeClr val="tx1"/>
            </a:solidFill>
            <a:round/>
            <a:headEnd/>
            <a:tailEnd/>
          </a:ln>
          <a:effectLst/>
        </p:spPr>
        <p:txBody>
          <a:bodyPr wrap="none" anchor="ctr"/>
          <a:lstStyle/>
          <a:p>
            <a:r>
              <a:rPr lang="zh-TW" altLang="en-US" sz="2400" b="1" dirty="0" smtClean="0">
                <a:ea typeface="標楷體" pitchFamily="65" charset="-120"/>
              </a:rPr>
              <a:t>公會</a:t>
            </a:r>
            <a:r>
              <a:rPr lang="zh-TW" altLang="en-US" sz="2400" b="1" dirty="0">
                <a:ea typeface="標楷體" pitchFamily="65" charset="-120"/>
              </a:rPr>
              <a:t>調解</a:t>
            </a:r>
          </a:p>
        </p:txBody>
      </p:sp>
      <p:sp>
        <p:nvSpPr>
          <p:cNvPr id="13" name="Oval 29"/>
          <p:cNvSpPr>
            <a:spLocks noChangeArrowheads="1"/>
          </p:cNvSpPr>
          <p:nvPr/>
        </p:nvSpPr>
        <p:spPr bwMode="auto">
          <a:xfrm>
            <a:off x="1908175" y="981074"/>
            <a:ext cx="1799729" cy="791741"/>
          </a:xfrm>
          <a:prstGeom prst="ellipse">
            <a:avLst/>
          </a:prstGeom>
          <a:solidFill>
            <a:schemeClr val="bg1"/>
          </a:solidFill>
          <a:ln w="38100">
            <a:solidFill>
              <a:schemeClr val="tx1"/>
            </a:solidFill>
            <a:round/>
            <a:headEnd/>
            <a:tailEnd/>
          </a:ln>
          <a:effectLst/>
        </p:spPr>
        <p:txBody>
          <a:bodyPr wrap="none" anchor="ctr"/>
          <a:lstStyle/>
          <a:p>
            <a:r>
              <a:rPr lang="zh-TW" altLang="en-US" sz="2400" b="1" dirty="0">
                <a:ea typeface="標楷體" pitchFamily="65" charset="-120"/>
              </a:rPr>
              <a:t>醫療鑑定</a:t>
            </a:r>
          </a:p>
        </p:txBody>
      </p:sp>
      <p:sp>
        <p:nvSpPr>
          <p:cNvPr id="14" name="Text Box 30"/>
          <p:cNvSpPr txBox="1">
            <a:spLocks noChangeArrowheads="1"/>
          </p:cNvSpPr>
          <p:nvPr/>
        </p:nvSpPr>
        <p:spPr bwMode="auto">
          <a:xfrm>
            <a:off x="755576" y="3284984"/>
            <a:ext cx="2508250" cy="1042987"/>
          </a:xfrm>
          <a:prstGeom prst="rect">
            <a:avLst/>
          </a:prstGeom>
          <a:solidFill>
            <a:schemeClr val="bg1"/>
          </a:solidFill>
          <a:ln w="38100">
            <a:solidFill>
              <a:schemeClr val="tx1"/>
            </a:solidFill>
            <a:miter lim="800000"/>
            <a:headEnd/>
            <a:tailEnd/>
          </a:ln>
          <a:effectLst/>
        </p:spPr>
        <p:txBody>
          <a:bodyPr wrap="none">
            <a:spAutoFit/>
          </a:bodyPr>
          <a:lstStyle/>
          <a:p>
            <a:r>
              <a:rPr lang="zh-TW" altLang="en-US" sz="2400" b="1" dirty="0">
                <a:ea typeface="標楷體" pitchFamily="65" charset="-120"/>
              </a:rPr>
              <a:t>法院</a:t>
            </a:r>
            <a:r>
              <a:rPr lang="zh-TW" altLang="zh-TW" sz="2400" b="1" dirty="0">
                <a:ea typeface="標楷體" pitchFamily="65" charset="-120"/>
              </a:rPr>
              <a:t>醫療</a:t>
            </a:r>
            <a:r>
              <a:rPr lang="zh-TW" altLang="en-US" sz="2400" b="1" dirty="0">
                <a:ea typeface="標楷體" pitchFamily="65" charset="-120"/>
              </a:rPr>
              <a:t>調解</a:t>
            </a:r>
          </a:p>
          <a:p>
            <a:r>
              <a:rPr lang="en-US" altLang="zh-TW" sz="2400" b="1" dirty="0">
                <a:ea typeface="標楷體" pitchFamily="65" charset="-120"/>
              </a:rPr>
              <a:t>(</a:t>
            </a:r>
            <a:r>
              <a:rPr lang="zh-TW" altLang="en-US" sz="2400" b="1" dirty="0">
                <a:ea typeface="標楷體" pitchFamily="65" charset="-120"/>
              </a:rPr>
              <a:t>雙調委制</a:t>
            </a:r>
            <a:r>
              <a:rPr lang="en-US" altLang="zh-TW" sz="2400" b="1" dirty="0">
                <a:ea typeface="標楷體" pitchFamily="65" charset="-120"/>
              </a:rPr>
              <a:t>)</a:t>
            </a:r>
            <a:br>
              <a:rPr lang="en-US" altLang="zh-TW" sz="2400" b="1" dirty="0">
                <a:ea typeface="標楷體" pitchFamily="65" charset="-120"/>
              </a:rPr>
            </a:br>
            <a:r>
              <a:rPr lang="zh-TW" altLang="en-US" sz="1200" dirty="0">
                <a:ea typeface="標楷體" pitchFamily="65" charset="-120"/>
              </a:rPr>
              <a:t>調解成立與民事確定判決同一效力</a:t>
            </a:r>
          </a:p>
        </p:txBody>
      </p:sp>
      <p:sp>
        <p:nvSpPr>
          <p:cNvPr id="15" name="Oval 31"/>
          <p:cNvSpPr>
            <a:spLocks noChangeArrowheads="1"/>
          </p:cNvSpPr>
          <p:nvPr/>
        </p:nvSpPr>
        <p:spPr bwMode="auto">
          <a:xfrm>
            <a:off x="395536" y="1916113"/>
            <a:ext cx="1800200" cy="864815"/>
          </a:xfrm>
          <a:prstGeom prst="ellipse">
            <a:avLst/>
          </a:prstGeom>
          <a:solidFill>
            <a:schemeClr val="bg1"/>
          </a:solidFill>
          <a:ln w="38100">
            <a:solidFill>
              <a:schemeClr val="tx1"/>
            </a:solidFill>
            <a:round/>
            <a:headEnd/>
            <a:tailEnd/>
          </a:ln>
          <a:effectLst/>
        </p:spPr>
        <p:txBody>
          <a:bodyPr wrap="none" anchor="ctr"/>
          <a:lstStyle/>
          <a:p>
            <a:r>
              <a:rPr lang="zh-TW" altLang="en-US" sz="2400" b="1" dirty="0">
                <a:ea typeface="標楷體" pitchFamily="65" charset="-120"/>
              </a:rPr>
              <a:t>醫療諮詢</a:t>
            </a:r>
          </a:p>
        </p:txBody>
      </p:sp>
      <p:sp>
        <p:nvSpPr>
          <p:cNvPr id="16" name="Rectangle 33"/>
          <p:cNvSpPr>
            <a:spLocks noChangeArrowheads="1"/>
          </p:cNvSpPr>
          <p:nvPr/>
        </p:nvSpPr>
        <p:spPr bwMode="auto">
          <a:xfrm>
            <a:off x="5436096" y="3284984"/>
            <a:ext cx="1283544" cy="396875"/>
          </a:xfrm>
          <a:prstGeom prst="rect">
            <a:avLst/>
          </a:prstGeom>
          <a:noFill/>
          <a:ln w="9525">
            <a:noFill/>
            <a:miter lim="800000"/>
            <a:headEnd/>
            <a:tailEnd/>
          </a:ln>
          <a:effectLst/>
        </p:spPr>
        <p:txBody>
          <a:bodyPr wrap="square">
            <a:spAutoFit/>
          </a:bodyPr>
          <a:lstStyle/>
          <a:p>
            <a:r>
              <a:rPr lang="zh-TW" altLang="en-US" sz="2000" b="1" dirty="0">
                <a:solidFill>
                  <a:srgbClr val="000099"/>
                </a:solidFill>
                <a:ea typeface="標楷體" pitchFamily="65" charset="-120"/>
              </a:rPr>
              <a:t>臺中地院</a:t>
            </a:r>
          </a:p>
        </p:txBody>
      </p:sp>
      <p:sp>
        <p:nvSpPr>
          <p:cNvPr id="17" name="Text Box 35"/>
          <p:cNvSpPr txBox="1">
            <a:spLocks noChangeArrowheads="1"/>
          </p:cNvSpPr>
          <p:nvPr/>
        </p:nvSpPr>
        <p:spPr bwMode="auto">
          <a:xfrm>
            <a:off x="1271588" y="4710113"/>
            <a:ext cx="1092200" cy="519112"/>
          </a:xfrm>
          <a:prstGeom prst="rect">
            <a:avLst/>
          </a:prstGeom>
          <a:noFill/>
          <a:ln w="9525">
            <a:noFill/>
            <a:miter lim="800000"/>
            <a:headEnd/>
            <a:tailEnd/>
          </a:ln>
          <a:effectLst/>
        </p:spPr>
        <p:txBody>
          <a:bodyPr wrap="none">
            <a:spAutoFit/>
          </a:bodyPr>
          <a:lstStyle/>
          <a:p>
            <a:r>
              <a:rPr lang="zh-TW" altLang="en-US" sz="2800">
                <a:ea typeface="標楷體" pitchFamily="65" charset="-120"/>
              </a:rPr>
              <a:t>推  薦</a:t>
            </a:r>
          </a:p>
        </p:txBody>
      </p:sp>
      <p:sp>
        <p:nvSpPr>
          <p:cNvPr id="18" name="Text Box 36"/>
          <p:cNvSpPr txBox="1">
            <a:spLocks noChangeArrowheads="1"/>
          </p:cNvSpPr>
          <p:nvPr/>
        </p:nvSpPr>
        <p:spPr bwMode="auto">
          <a:xfrm>
            <a:off x="1547813" y="4292600"/>
            <a:ext cx="2216150" cy="336550"/>
          </a:xfrm>
          <a:prstGeom prst="rect">
            <a:avLst/>
          </a:prstGeom>
          <a:noFill/>
          <a:ln w="9525">
            <a:noFill/>
            <a:miter lim="800000"/>
            <a:headEnd/>
            <a:tailEnd/>
          </a:ln>
          <a:effectLst/>
        </p:spPr>
        <p:txBody>
          <a:bodyPr wrap="none">
            <a:spAutoFit/>
          </a:bodyPr>
          <a:lstStyle/>
          <a:p>
            <a:pPr algn="l"/>
            <a:r>
              <a:rPr lang="en-US" altLang="zh-TW" sz="1600" b="1">
                <a:solidFill>
                  <a:srgbClr val="000099"/>
                </a:solidFill>
                <a:latin typeface="標楷體" pitchFamily="65" charset="-120"/>
                <a:ea typeface="標楷體" pitchFamily="65" charset="-120"/>
              </a:rPr>
              <a:t>22</a:t>
            </a:r>
            <a:r>
              <a:rPr lang="zh-TW" altLang="en-US" sz="1600" b="1">
                <a:solidFill>
                  <a:srgbClr val="000099"/>
                </a:solidFill>
                <a:latin typeface="標楷體" pitchFamily="65" charset="-120"/>
                <a:ea typeface="標楷體" pitchFamily="65" charset="-120"/>
              </a:rPr>
              <a:t>名醫療專業調解委員</a:t>
            </a:r>
          </a:p>
        </p:txBody>
      </p:sp>
      <p:sp>
        <p:nvSpPr>
          <p:cNvPr id="19" name="Text Box 37"/>
          <p:cNvSpPr txBox="1">
            <a:spLocks noChangeArrowheads="1"/>
          </p:cNvSpPr>
          <p:nvPr/>
        </p:nvSpPr>
        <p:spPr bwMode="auto">
          <a:xfrm>
            <a:off x="34925" y="2660650"/>
            <a:ext cx="2031325" cy="338554"/>
          </a:xfrm>
          <a:prstGeom prst="rect">
            <a:avLst/>
          </a:prstGeom>
          <a:noFill/>
          <a:ln w="9525">
            <a:noFill/>
            <a:miter lim="800000"/>
            <a:headEnd/>
            <a:tailEnd/>
          </a:ln>
          <a:effectLst/>
        </p:spPr>
        <p:txBody>
          <a:bodyPr wrap="none">
            <a:spAutoFit/>
          </a:bodyPr>
          <a:lstStyle/>
          <a:p>
            <a:pPr algn="l"/>
            <a:r>
              <a:rPr lang="en-US" altLang="zh-TW" sz="1600" b="1" dirty="0" smtClean="0">
                <a:solidFill>
                  <a:srgbClr val="000099"/>
                </a:solidFill>
                <a:latin typeface="標楷體" pitchFamily="65" charset="-120"/>
                <a:ea typeface="標楷體" pitchFamily="65" charset="-120"/>
              </a:rPr>
              <a:t>80</a:t>
            </a:r>
            <a:r>
              <a:rPr lang="zh-TW" altLang="en-US" sz="1600" b="1" dirty="0">
                <a:solidFill>
                  <a:srgbClr val="000099"/>
                </a:solidFill>
                <a:latin typeface="標楷體" pitchFamily="65" charset="-120"/>
                <a:ea typeface="標楷體" pitchFamily="65" charset="-120"/>
              </a:rPr>
              <a:t>名各專科諮詢委員</a:t>
            </a:r>
          </a:p>
        </p:txBody>
      </p:sp>
      <p:sp>
        <p:nvSpPr>
          <p:cNvPr id="20" name="Text Box 38"/>
          <p:cNvSpPr txBox="1">
            <a:spLocks noChangeArrowheads="1"/>
          </p:cNvSpPr>
          <p:nvPr/>
        </p:nvSpPr>
        <p:spPr bwMode="auto">
          <a:xfrm>
            <a:off x="2124075" y="1628775"/>
            <a:ext cx="1301750" cy="336550"/>
          </a:xfrm>
          <a:prstGeom prst="rect">
            <a:avLst/>
          </a:prstGeom>
          <a:noFill/>
          <a:ln w="9525">
            <a:noFill/>
            <a:miter lim="800000"/>
            <a:headEnd/>
            <a:tailEnd/>
          </a:ln>
          <a:effectLst/>
        </p:spPr>
        <p:txBody>
          <a:bodyPr wrap="none">
            <a:spAutoFit/>
          </a:bodyPr>
          <a:lstStyle/>
          <a:p>
            <a:r>
              <a:rPr lang="en-US" altLang="zh-TW" sz="1600" b="1">
                <a:solidFill>
                  <a:srgbClr val="000099"/>
                </a:solidFill>
                <a:latin typeface="標楷體" pitchFamily="65" charset="-120"/>
                <a:ea typeface="標楷體" pitchFamily="65" charset="-120"/>
              </a:rPr>
              <a:t>4</a:t>
            </a:r>
            <a:r>
              <a:rPr lang="zh-TW" altLang="en-US" sz="1600" b="1">
                <a:solidFill>
                  <a:srgbClr val="000099"/>
                </a:solidFill>
                <a:latin typeface="標楷體" pitchFamily="65" charset="-120"/>
                <a:ea typeface="標楷體" pitchFamily="65" charset="-120"/>
              </a:rPr>
              <a:t>家醫學中心</a:t>
            </a:r>
          </a:p>
        </p:txBody>
      </p:sp>
      <p:sp>
        <p:nvSpPr>
          <p:cNvPr id="21" name="Text Box 39"/>
          <p:cNvSpPr txBox="1">
            <a:spLocks noChangeArrowheads="1"/>
          </p:cNvSpPr>
          <p:nvPr/>
        </p:nvSpPr>
        <p:spPr bwMode="auto">
          <a:xfrm>
            <a:off x="3194050" y="2997200"/>
            <a:ext cx="1809750" cy="336550"/>
          </a:xfrm>
          <a:prstGeom prst="rect">
            <a:avLst/>
          </a:prstGeom>
          <a:noFill/>
          <a:ln w="9525">
            <a:noFill/>
            <a:miter lim="800000"/>
            <a:headEnd/>
            <a:tailEnd/>
          </a:ln>
          <a:effectLst/>
        </p:spPr>
        <p:txBody>
          <a:bodyPr wrap="none">
            <a:spAutoFit/>
          </a:bodyPr>
          <a:lstStyle/>
          <a:p>
            <a:pPr algn="l"/>
            <a:r>
              <a:rPr lang="zh-TW" altLang="en-US" sz="1600" b="1">
                <a:solidFill>
                  <a:srgbClr val="000099"/>
                </a:solidFill>
                <a:latin typeface="標楷體" pitchFamily="65" charset="-120"/>
                <a:ea typeface="標楷體" pitchFamily="65" charset="-120"/>
              </a:rPr>
              <a:t>法律專業調解委員</a:t>
            </a:r>
          </a:p>
        </p:txBody>
      </p:sp>
      <p:sp>
        <p:nvSpPr>
          <p:cNvPr id="22" name="Line 40"/>
          <p:cNvSpPr>
            <a:spLocks noChangeShapeType="1"/>
          </p:cNvSpPr>
          <p:nvPr/>
        </p:nvSpPr>
        <p:spPr bwMode="auto">
          <a:xfrm>
            <a:off x="3706813" y="1414463"/>
            <a:ext cx="3313112" cy="0"/>
          </a:xfrm>
          <a:prstGeom prst="line">
            <a:avLst/>
          </a:prstGeom>
          <a:noFill/>
          <a:ln w="19050">
            <a:solidFill>
              <a:schemeClr val="tx1"/>
            </a:solidFill>
            <a:prstDash val="dash"/>
            <a:round/>
            <a:headEnd/>
            <a:tailEnd type="triangle" w="med" len="med"/>
          </a:ln>
          <a:effectLst/>
        </p:spPr>
        <p:txBody>
          <a:bodyPr/>
          <a:lstStyle/>
          <a:p>
            <a:endParaRPr lang="zh-TW" altLang="en-US"/>
          </a:p>
        </p:txBody>
      </p:sp>
      <p:sp>
        <p:nvSpPr>
          <p:cNvPr id="23" name="Line 41"/>
          <p:cNvSpPr>
            <a:spLocks noChangeShapeType="1"/>
          </p:cNvSpPr>
          <p:nvPr/>
        </p:nvSpPr>
        <p:spPr bwMode="auto">
          <a:xfrm>
            <a:off x="1979613" y="2420938"/>
            <a:ext cx="5040312" cy="0"/>
          </a:xfrm>
          <a:prstGeom prst="line">
            <a:avLst/>
          </a:prstGeom>
          <a:noFill/>
          <a:ln w="19050">
            <a:solidFill>
              <a:schemeClr val="tx1"/>
            </a:solidFill>
            <a:prstDash val="dash"/>
            <a:round/>
            <a:headEnd/>
            <a:tailEnd type="triangle" w="med" len="med"/>
          </a:ln>
          <a:effectLst/>
        </p:spPr>
        <p:txBody>
          <a:bodyPr/>
          <a:lstStyle/>
          <a:p>
            <a:endParaRPr lang="zh-TW" altLang="en-US"/>
          </a:p>
        </p:txBody>
      </p:sp>
      <p:sp>
        <p:nvSpPr>
          <p:cNvPr id="24" name="Freeform 45"/>
          <p:cNvSpPr>
            <a:spLocks/>
          </p:cNvSpPr>
          <p:nvPr/>
        </p:nvSpPr>
        <p:spPr bwMode="auto">
          <a:xfrm>
            <a:off x="2843213" y="2852738"/>
            <a:ext cx="4176712" cy="431800"/>
          </a:xfrm>
          <a:custGeom>
            <a:avLst/>
            <a:gdLst/>
            <a:ahLst/>
            <a:cxnLst>
              <a:cxn ang="0">
                <a:pos x="0" y="272"/>
              </a:cxn>
              <a:cxn ang="0">
                <a:pos x="0" y="0"/>
              </a:cxn>
              <a:cxn ang="0">
                <a:pos x="2495" y="0"/>
              </a:cxn>
            </a:cxnLst>
            <a:rect l="0" t="0" r="r" b="b"/>
            <a:pathLst>
              <a:path w="2495" h="272">
                <a:moveTo>
                  <a:pt x="0" y="272"/>
                </a:moveTo>
                <a:lnTo>
                  <a:pt x="0" y="0"/>
                </a:lnTo>
                <a:lnTo>
                  <a:pt x="2495" y="0"/>
                </a:lnTo>
              </a:path>
            </a:pathLst>
          </a:custGeom>
          <a:noFill/>
          <a:ln w="38100">
            <a:solidFill>
              <a:schemeClr val="tx1"/>
            </a:solidFill>
            <a:round/>
            <a:headEnd/>
            <a:tailEnd type="triangle" w="med" len="med"/>
          </a:ln>
          <a:effectLst/>
        </p:spPr>
        <p:txBody>
          <a:bodyPr/>
          <a:lstStyle/>
          <a:p>
            <a:endParaRPr lang="zh-TW" altLang="en-US"/>
          </a:p>
        </p:txBody>
      </p:sp>
      <p:sp>
        <p:nvSpPr>
          <p:cNvPr id="25" name="Text Box 46"/>
          <p:cNvSpPr txBox="1">
            <a:spLocks noChangeArrowheads="1"/>
          </p:cNvSpPr>
          <p:nvPr/>
        </p:nvSpPr>
        <p:spPr bwMode="auto">
          <a:xfrm>
            <a:off x="2863850" y="2589213"/>
            <a:ext cx="1606550" cy="304800"/>
          </a:xfrm>
          <a:prstGeom prst="rect">
            <a:avLst/>
          </a:prstGeom>
          <a:noFill/>
          <a:ln w="9525">
            <a:noFill/>
            <a:miter lim="800000"/>
            <a:headEnd/>
            <a:tailEnd/>
          </a:ln>
          <a:effectLst/>
        </p:spPr>
        <p:txBody>
          <a:bodyPr wrap="none">
            <a:spAutoFit/>
          </a:bodyPr>
          <a:lstStyle/>
          <a:p>
            <a:r>
              <a:rPr lang="zh-TW" altLang="en-US" sz="1400">
                <a:ea typeface="標楷體" pitchFamily="65" charset="-120"/>
              </a:rPr>
              <a:t>不成立，續行訴訟</a:t>
            </a:r>
          </a:p>
        </p:txBody>
      </p:sp>
      <p:sp>
        <p:nvSpPr>
          <p:cNvPr id="26" name="Line 47"/>
          <p:cNvSpPr>
            <a:spLocks noChangeShapeType="1"/>
          </p:cNvSpPr>
          <p:nvPr/>
        </p:nvSpPr>
        <p:spPr bwMode="auto">
          <a:xfrm flipH="1">
            <a:off x="3347864" y="3501008"/>
            <a:ext cx="2016125" cy="0"/>
          </a:xfrm>
          <a:prstGeom prst="line">
            <a:avLst/>
          </a:prstGeom>
          <a:noFill/>
          <a:ln w="38100">
            <a:solidFill>
              <a:schemeClr val="tx1"/>
            </a:solidFill>
            <a:round/>
            <a:headEnd/>
            <a:tailEnd type="triangle" w="med" len="med"/>
          </a:ln>
          <a:effectLst/>
        </p:spPr>
        <p:txBody>
          <a:bodyPr/>
          <a:lstStyle/>
          <a:p>
            <a:endParaRPr lang="zh-TW" altLang="en-US"/>
          </a:p>
        </p:txBody>
      </p:sp>
      <p:sp>
        <p:nvSpPr>
          <p:cNvPr id="27" name="Line 48"/>
          <p:cNvSpPr>
            <a:spLocks noChangeShapeType="1"/>
          </p:cNvSpPr>
          <p:nvPr/>
        </p:nvSpPr>
        <p:spPr bwMode="auto">
          <a:xfrm flipH="1">
            <a:off x="3347864" y="3933056"/>
            <a:ext cx="1871663" cy="0"/>
          </a:xfrm>
          <a:prstGeom prst="line">
            <a:avLst/>
          </a:prstGeom>
          <a:noFill/>
          <a:ln w="38100">
            <a:solidFill>
              <a:schemeClr val="tx1"/>
            </a:solidFill>
            <a:round/>
            <a:headEnd/>
            <a:tailEnd type="triangle" w="med" len="med"/>
          </a:ln>
          <a:effectLst/>
        </p:spPr>
        <p:txBody>
          <a:bodyPr/>
          <a:lstStyle/>
          <a:p>
            <a:endParaRPr lang="zh-TW" altLang="en-US"/>
          </a:p>
        </p:txBody>
      </p:sp>
      <p:sp>
        <p:nvSpPr>
          <p:cNvPr id="28" name="Line 49"/>
          <p:cNvSpPr>
            <a:spLocks noChangeShapeType="1"/>
          </p:cNvSpPr>
          <p:nvPr/>
        </p:nvSpPr>
        <p:spPr bwMode="auto">
          <a:xfrm>
            <a:off x="3419872" y="4077072"/>
            <a:ext cx="1871662" cy="0"/>
          </a:xfrm>
          <a:prstGeom prst="line">
            <a:avLst/>
          </a:prstGeom>
          <a:noFill/>
          <a:ln w="38100">
            <a:solidFill>
              <a:schemeClr val="tx1"/>
            </a:solidFill>
            <a:round/>
            <a:headEnd/>
            <a:tailEnd type="triangle" w="med" len="med"/>
          </a:ln>
          <a:effectLst/>
        </p:spPr>
        <p:txBody>
          <a:bodyPr/>
          <a:lstStyle/>
          <a:p>
            <a:endParaRPr lang="zh-TW" altLang="en-US"/>
          </a:p>
        </p:txBody>
      </p:sp>
      <p:sp>
        <p:nvSpPr>
          <p:cNvPr id="29" name="Text Box 50"/>
          <p:cNvSpPr txBox="1">
            <a:spLocks noChangeArrowheads="1"/>
          </p:cNvSpPr>
          <p:nvPr/>
        </p:nvSpPr>
        <p:spPr bwMode="auto">
          <a:xfrm>
            <a:off x="3491880" y="4005064"/>
            <a:ext cx="1606550" cy="304800"/>
          </a:xfrm>
          <a:prstGeom prst="rect">
            <a:avLst/>
          </a:prstGeom>
          <a:noFill/>
          <a:ln w="9525">
            <a:noFill/>
            <a:miter lim="800000"/>
            <a:headEnd/>
            <a:tailEnd/>
          </a:ln>
          <a:effectLst/>
        </p:spPr>
        <p:txBody>
          <a:bodyPr wrap="none">
            <a:spAutoFit/>
          </a:bodyPr>
          <a:lstStyle/>
          <a:p>
            <a:r>
              <a:rPr lang="zh-TW" altLang="en-US" sz="1400">
                <a:ea typeface="標楷體" pitchFamily="65" charset="-120"/>
              </a:rPr>
              <a:t>不成立，續行偵查</a:t>
            </a:r>
          </a:p>
        </p:txBody>
      </p:sp>
      <p:sp>
        <p:nvSpPr>
          <p:cNvPr id="30" name="Text Box 51"/>
          <p:cNvSpPr txBox="1">
            <a:spLocks noChangeArrowheads="1"/>
          </p:cNvSpPr>
          <p:nvPr/>
        </p:nvSpPr>
        <p:spPr bwMode="auto">
          <a:xfrm>
            <a:off x="4260850" y="3667125"/>
            <a:ext cx="1368425" cy="304800"/>
          </a:xfrm>
          <a:prstGeom prst="rect">
            <a:avLst/>
          </a:prstGeom>
          <a:noFill/>
          <a:ln w="9525">
            <a:noFill/>
            <a:miter lim="800000"/>
            <a:headEnd/>
            <a:tailEnd/>
          </a:ln>
          <a:effectLst/>
        </p:spPr>
        <p:txBody>
          <a:bodyPr wrap="none">
            <a:spAutoFit/>
          </a:bodyPr>
          <a:lstStyle/>
          <a:p>
            <a:r>
              <a:rPr lang="zh-TW" altLang="en-US" sz="1400">
                <a:ea typeface="標楷體" pitchFamily="65" charset="-120"/>
              </a:rPr>
              <a:t>移調解</a:t>
            </a:r>
            <a:r>
              <a:rPr lang="en-US" altLang="zh-TW" sz="1400">
                <a:ea typeface="標楷體" pitchFamily="65" charset="-120"/>
              </a:rPr>
              <a:t>(</a:t>
            </a:r>
            <a:r>
              <a:rPr lang="zh-TW" altLang="en-US" sz="1400">
                <a:ea typeface="標楷體" pitchFamily="65" charset="-120"/>
              </a:rPr>
              <a:t>未強制</a:t>
            </a:r>
            <a:r>
              <a:rPr lang="en-US" altLang="zh-TW" sz="1400">
                <a:ea typeface="標楷體" pitchFamily="65" charset="-120"/>
              </a:rPr>
              <a:t>)</a:t>
            </a:r>
          </a:p>
        </p:txBody>
      </p:sp>
      <p:sp>
        <p:nvSpPr>
          <p:cNvPr id="31" name="Text Box 52"/>
          <p:cNvSpPr txBox="1">
            <a:spLocks noChangeArrowheads="1"/>
          </p:cNvSpPr>
          <p:nvPr/>
        </p:nvSpPr>
        <p:spPr bwMode="auto">
          <a:xfrm>
            <a:off x="4572000" y="3224213"/>
            <a:ext cx="717550" cy="304800"/>
          </a:xfrm>
          <a:prstGeom prst="rect">
            <a:avLst/>
          </a:prstGeom>
          <a:noFill/>
          <a:ln w="9525">
            <a:noFill/>
            <a:miter lim="800000"/>
            <a:headEnd/>
            <a:tailEnd/>
          </a:ln>
          <a:effectLst/>
        </p:spPr>
        <p:txBody>
          <a:bodyPr wrap="none">
            <a:spAutoFit/>
          </a:bodyPr>
          <a:lstStyle/>
          <a:p>
            <a:r>
              <a:rPr lang="zh-TW" altLang="en-US" sz="1400">
                <a:ea typeface="標楷體" pitchFamily="65" charset="-120"/>
              </a:rPr>
              <a:t>移調解</a:t>
            </a:r>
            <a:endParaRPr lang="en-US" altLang="zh-TW" sz="1400">
              <a:ea typeface="標楷體" pitchFamily="65" charset="-120"/>
            </a:endParaRPr>
          </a:p>
        </p:txBody>
      </p:sp>
      <p:sp>
        <p:nvSpPr>
          <p:cNvPr id="32" name="Line 53"/>
          <p:cNvSpPr>
            <a:spLocks noChangeShapeType="1"/>
          </p:cNvSpPr>
          <p:nvPr/>
        </p:nvSpPr>
        <p:spPr bwMode="auto">
          <a:xfrm flipH="1">
            <a:off x="4139952" y="5445224"/>
            <a:ext cx="2016125" cy="0"/>
          </a:xfrm>
          <a:prstGeom prst="line">
            <a:avLst/>
          </a:prstGeom>
          <a:noFill/>
          <a:ln w="19050">
            <a:solidFill>
              <a:schemeClr val="tx1"/>
            </a:solidFill>
            <a:prstDash val="dash"/>
            <a:round/>
            <a:headEnd/>
            <a:tailEnd type="triangle" w="med" len="med"/>
          </a:ln>
          <a:effectLst/>
        </p:spPr>
        <p:txBody>
          <a:bodyPr/>
          <a:lstStyle/>
          <a:p>
            <a:endParaRPr lang="zh-TW" altLang="en-US"/>
          </a:p>
        </p:txBody>
      </p:sp>
      <p:sp>
        <p:nvSpPr>
          <p:cNvPr id="33" name="Line 54"/>
          <p:cNvSpPr>
            <a:spLocks noChangeShapeType="1"/>
          </p:cNvSpPr>
          <p:nvPr/>
        </p:nvSpPr>
        <p:spPr bwMode="auto">
          <a:xfrm>
            <a:off x="4139952" y="5589240"/>
            <a:ext cx="2017713" cy="1588"/>
          </a:xfrm>
          <a:prstGeom prst="line">
            <a:avLst/>
          </a:prstGeom>
          <a:noFill/>
          <a:ln w="19050">
            <a:solidFill>
              <a:schemeClr val="tx1"/>
            </a:solidFill>
            <a:prstDash val="dash"/>
            <a:round/>
            <a:headEnd/>
            <a:tailEnd type="triangle" w="med" len="med"/>
          </a:ln>
          <a:effectLst/>
        </p:spPr>
        <p:txBody>
          <a:bodyPr/>
          <a:lstStyle/>
          <a:p>
            <a:endParaRPr lang="zh-TW" altLang="en-US"/>
          </a:p>
        </p:txBody>
      </p:sp>
      <p:sp>
        <p:nvSpPr>
          <p:cNvPr id="34" name="Line 57"/>
          <p:cNvSpPr>
            <a:spLocks noChangeShapeType="1"/>
          </p:cNvSpPr>
          <p:nvPr/>
        </p:nvSpPr>
        <p:spPr bwMode="auto">
          <a:xfrm flipH="1" flipV="1">
            <a:off x="3924300" y="4292600"/>
            <a:ext cx="2735263" cy="936625"/>
          </a:xfrm>
          <a:prstGeom prst="line">
            <a:avLst/>
          </a:prstGeom>
          <a:noFill/>
          <a:ln w="19050">
            <a:solidFill>
              <a:schemeClr val="tx1"/>
            </a:solidFill>
            <a:prstDash val="dash"/>
            <a:round/>
            <a:headEnd/>
            <a:tailEnd type="triangle" w="med" len="med"/>
          </a:ln>
          <a:effectLst/>
        </p:spPr>
        <p:txBody>
          <a:bodyPr/>
          <a:lstStyle/>
          <a:p>
            <a:endParaRPr lang="zh-TW" altLang="en-US"/>
          </a:p>
        </p:txBody>
      </p:sp>
      <p:sp>
        <p:nvSpPr>
          <p:cNvPr id="35" name="Line 58"/>
          <p:cNvSpPr>
            <a:spLocks noChangeShapeType="1"/>
          </p:cNvSpPr>
          <p:nvPr/>
        </p:nvSpPr>
        <p:spPr bwMode="auto">
          <a:xfrm flipH="1" flipV="1">
            <a:off x="7767638" y="4508500"/>
            <a:ext cx="0" cy="720725"/>
          </a:xfrm>
          <a:prstGeom prst="line">
            <a:avLst/>
          </a:prstGeom>
          <a:noFill/>
          <a:ln w="19050">
            <a:solidFill>
              <a:schemeClr val="tx1"/>
            </a:solidFill>
            <a:prstDash val="dash"/>
            <a:round/>
            <a:headEnd/>
            <a:tailEnd type="triangle" w="med" len="med"/>
          </a:ln>
          <a:effectLst/>
        </p:spPr>
        <p:txBody>
          <a:bodyPr/>
          <a:lstStyle/>
          <a:p>
            <a:endParaRPr lang="zh-TW" altLang="en-US"/>
          </a:p>
        </p:txBody>
      </p:sp>
      <p:sp>
        <p:nvSpPr>
          <p:cNvPr id="36" name="Freeform 59"/>
          <p:cNvSpPr>
            <a:spLocks/>
          </p:cNvSpPr>
          <p:nvPr/>
        </p:nvSpPr>
        <p:spPr bwMode="auto">
          <a:xfrm>
            <a:off x="2483768" y="5877272"/>
            <a:ext cx="3816350" cy="215900"/>
          </a:xfrm>
          <a:custGeom>
            <a:avLst/>
            <a:gdLst/>
            <a:ahLst/>
            <a:cxnLst>
              <a:cxn ang="0">
                <a:pos x="0" y="0"/>
              </a:cxn>
              <a:cxn ang="0">
                <a:pos x="454" y="227"/>
              </a:cxn>
              <a:cxn ang="0">
                <a:pos x="1134" y="227"/>
              </a:cxn>
              <a:cxn ang="0">
                <a:pos x="1678" y="0"/>
              </a:cxn>
            </a:cxnLst>
            <a:rect l="0" t="0" r="r" b="b"/>
            <a:pathLst>
              <a:path w="1678" h="227">
                <a:moveTo>
                  <a:pt x="0" y="0"/>
                </a:moveTo>
                <a:lnTo>
                  <a:pt x="454" y="227"/>
                </a:lnTo>
                <a:lnTo>
                  <a:pt x="1134" y="227"/>
                </a:lnTo>
                <a:lnTo>
                  <a:pt x="1678" y="0"/>
                </a:lnTo>
              </a:path>
            </a:pathLst>
          </a:custGeom>
          <a:noFill/>
          <a:ln w="19050" cap="flat">
            <a:solidFill>
              <a:schemeClr val="tx1"/>
            </a:solidFill>
            <a:prstDash val="dash"/>
            <a:round/>
            <a:headEnd/>
            <a:tailEnd type="triangle" w="med" len="med"/>
          </a:ln>
          <a:effectLst/>
        </p:spPr>
        <p:txBody>
          <a:bodyPr/>
          <a:lstStyle/>
          <a:p>
            <a:endParaRPr lang="zh-TW" altLang="en-US"/>
          </a:p>
        </p:txBody>
      </p:sp>
      <p:sp>
        <p:nvSpPr>
          <p:cNvPr id="37" name="Text Box 60"/>
          <p:cNvSpPr txBox="1">
            <a:spLocks noChangeArrowheads="1"/>
          </p:cNvSpPr>
          <p:nvPr/>
        </p:nvSpPr>
        <p:spPr bwMode="auto">
          <a:xfrm>
            <a:off x="4252913" y="6076950"/>
            <a:ext cx="895350" cy="304800"/>
          </a:xfrm>
          <a:prstGeom prst="rect">
            <a:avLst/>
          </a:prstGeom>
          <a:noFill/>
          <a:ln w="9525">
            <a:noFill/>
            <a:miter lim="800000"/>
            <a:headEnd/>
            <a:tailEnd/>
          </a:ln>
          <a:effectLst/>
        </p:spPr>
        <p:txBody>
          <a:bodyPr wrap="none">
            <a:spAutoFit/>
          </a:bodyPr>
          <a:lstStyle/>
          <a:p>
            <a:r>
              <a:rPr lang="zh-TW" altLang="en-US" sz="1400">
                <a:ea typeface="標楷體" pitchFamily="65" charset="-120"/>
              </a:rPr>
              <a:t>有時協助</a:t>
            </a:r>
          </a:p>
        </p:txBody>
      </p:sp>
      <p:sp>
        <p:nvSpPr>
          <p:cNvPr id="38" name="Rectangle 61"/>
          <p:cNvSpPr>
            <a:spLocks noChangeArrowheads="1"/>
          </p:cNvSpPr>
          <p:nvPr/>
        </p:nvSpPr>
        <p:spPr bwMode="auto">
          <a:xfrm>
            <a:off x="4600575" y="1395413"/>
            <a:ext cx="1339850" cy="304800"/>
          </a:xfrm>
          <a:prstGeom prst="rect">
            <a:avLst/>
          </a:prstGeom>
          <a:noFill/>
          <a:ln w="9525">
            <a:noFill/>
            <a:miter lim="800000"/>
            <a:headEnd/>
            <a:tailEnd/>
          </a:ln>
          <a:effectLst/>
        </p:spPr>
        <p:txBody>
          <a:bodyPr wrap="none">
            <a:spAutoFit/>
          </a:bodyPr>
          <a:lstStyle/>
          <a:p>
            <a:r>
              <a:rPr lang="en-US" altLang="zh-TW" sz="1400">
                <a:latin typeface="標楷體" pitchFamily="65" charset="-120"/>
                <a:ea typeface="標楷體" pitchFamily="65" charset="-120"/>
              </a:rPr>
              <a:t>2</a:t>
            </a:r>
            <a:r>
              <a:rPr lang="zh-TW" altLang="en-US" sz="1400">
                <a:latin typeface="標楷體" pitchFamily="65" charset="-120"/>
                <a:ea typeface="標楷體" pitchFamily="65" charset="-120"/>
              </a:rPr>
              <a:t>個月完成鑑定</a:t>
            </a:r>
          </a:p>
        </p:txBody>
      </p:sp>
      <p:sp>
        <p:nvSpPr>
          <p:cNvPr id="39" name="Line 62"/>
          <p:cNvSpPr>
            <a:spLocks noChangeShapeType="1"/>
          </p:cNvSpPr>
          <p:nvPr/>
        </p:nvSpPr>
        <p:spPr bwMode="auto">
          <a:xfrm>
            <a:off x="3635375" y="1325563"/>
            <a:ext cx="3313113" cy="0"/>
          </a:xfrm>
          <a:prstGeom prst="line">
            <a:avLst/>
          </a:prstGeom>
          <a:noFill/>
          <a:ln w="19050">
            <a:solidFill>
              <a:schemeClr val="tx1"/>
            </a:solidFill>
            <a:prstDash val="dash"/>
            <a:round/>
            <a:headEnd type="triangle" w="med" len="med"/>
            <a:tailEnd/>
          </a:ln>
          <a:effectLst/>
        </p:spPr>
        <p:txBody>
          <a:bodyPr/>
          <a:lstStyle/>
          <a:p>
            <a:endParaRPr lang="zh-TW" altLang="en-US"/>
          </a:p>
        </p:txBody>
      </p:sp>
      <p:sp>
        <p:nvSpPr>
          <p:cNvPr id="41" name="Line 64"/>
          <p:cNvSpPr>
            <a:spLocks noChangeShapeType="1"/>
          </p:cNvSpPr>
          <p:nvPr/>
        </p:nvSpPr>
        <p:spPr bwMode="auto">
          <a:xfrm>
            <a:off x="1908175" y="2332038"/>
            <a:ext cx="5040313" cy="0"/>
          </a:xfrm>
          <a:prstGeom prst="line">
            <a:avLst/>
          </a:prstGeom>
          <a:noFill/>
          <a:ln w="19050">
            <a:solidFill>
              <a:schemeClr val="tx1"/>
            </a:solidFill>
            <a:prstDash val="dash"/>
            <a:round/>
            <a:headEnd type="triangle" w="med" len="med"/>
            <a:tailEnd/>
          </a:ln>
          <a:effectLst/>
        </p:spPr>
        <p:txBody>
          <a:bodyPr/>
          <a:lstStyle/>
          <a:p>
            <a:endParaRPr lang="zh-TW" altLang="en-US"/>
          </a:p>
        </p:txBody>
      </p:sp>
      <p:sp>
        <p:nvSpPr>
          <p:cNvPr id="42" name="Rectangle 65"/>
          <p:cNvSpPr>
            <a:spLocks noChangeArrowheads="1"/>
          </p:cNvSpPr>
          <p:nvPr/>
        </p:nvSpPr>
        <p:spPr bwMode="auto">
          <a:xfrm>
            <a:off x="2497138" y="2044700"/>
            <a:ext cx="4451350" cy="304800"/>
          </a:xfrm>
          <a:prstGeom prst="rect">
            <a:avLst/>
          </a:prstGeom>
          <a:noFill/>
          <a:ln w="9525">
            <a:noFill/>
            <a:miter lim="800000"/>
            <a:headEnd/>
            <a:tailEnd/>
          </a:ln>
          <a:effectLst/>
        </p:spPr>
        <p:txBody>
          <a:bodyPr wrap="none">
            <a:spAutoFit/>
          </a:bodyPr>
          <a:lstStyle/>
          <a:p>
            <a:r>
              <a:rPr lang="zh-TW" altLang="en-US" sz="1400">
                <a:latin typeface="標楷體" pitchFamily="65" charset="-120"/>
                <a:ea typeface="標楷體" pitchFamily="65" charset="-120"/>
              </a:rPr>
              <a:t>請專家協助法官、檢察官了解醫學專業知識及爭點整理</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332656"/>
            <a:ext cx="7239000" cy="1130384"/>
          </a:xfrm>
        </p:spPr>
        <p:txBody>
          <a:bodyPr>
            <a:normAutofit fontScale="90000"/>
          </a:bodyPr>
          <a:lstStyle/>
          <a:p>
            <a:r>
              <a:rPr lang="zh-TW" altLang="en-US" sz="4000" dirty="0" smtClean="0"/>
              <a:t>                                                  </a:t>
            </a:r>
            <a:r>
              <a:rPr lang="zh-TW" altLang="en-US" sz="3100" dirty="0" smtClean="0">
                <a:ea typeface="中國龍粗魏碑" pitchFamily="49" charset="-120"/>
              </a:rPr>
              <a:t>醫療糾紛是醫師的夢魘，也是病患心中的痛</a:t>
            </a:r>
            <a:r>
              <a:rPr lang="zh-TW" altLang="en-US" sz="4000" dirty="0" smtClean="0">
                <a:ea typeface="中國龍粗魏碑" pitchFamily="49" charset="-120"/>
              </a:rPr>
              <a:t> </a:t>
            </a:r>
            <a:r>
              <a:rPr lang="zh-TW" altLang="en-US" dirty="0" smtClean="0"/>
              <a:t/>
            </a:r>
            <a:br>
              <a:rPr lang="zh-TW" altLang="en-US" dirty="0" smtClean="0"/>
            </a:br>
            <a:endParaRPr lang="zh-TW" altLang="en-US" dirty="0"/>
          </a:p>
        </p:txBody>
      </p:sp>
      <p:sp>
        <p:nvSpPr>
          <p:cNvPr id="3" name="內容版面配置區 2"/>
          <p:cNvSpPr>
            <a:spLocks noGrp="1"/>
          </p:cNvSpPr>
          <p:nvPr>
            <p:ph idx="1"/>
          </p:nvPr>
        </p:nvSpPr>
        <p:spPr/>
        <p:txBody>
          <a:bodyPr/>
          <a:lstStyle/>
          <a:p>
            <a:pPr defTabSz="912813"/>
            <a:r>
              <a:rPr lang="zh-TW" altLang="en-US" sz="3200" dirty="0" smtClean="0">
                <a:latin typeface="標楷體" pitchFamily="65" charset="-120"/>
                <a:ea typeface="標楷體" pitchFamily="65" charset="-120"/>
              </a:rPr>
              <a:t>如果問現在的醫師：執業上最關心的事情是什麼？</a:t>
            </a:r>
          </a:p>
          <a:p>
            <a:pPr lvl="1" defTabSz="912813">
              <a:buNone/>
            </a:pPr>
            <a:r>
              <a:rPr lang="en-US" altLang="zh-TW" sz="2800" b="1" dirty="0" smtClean="0">
                <a:solidFill>
                  <a:schemeClr val="tx1"/>
                </a:solidFill>
                <a:latin typeface="標楷體" pitchFamily="65" charset="-120"/>
                <a:ea typeface="標楷體" pitchFamily="65" charset="-120"/>
              </a:rPr>
              <a:t>1.</a:t>
            </a:r>
            <a:r>
              <a:rPr lang="zh-TW" altLang="en-US" sz="2800" b="1" dirty="0" smtClean="0">
                <a:solidFill>
                  <a:schemeClr val="tx1"/>
                </a:solidFill>
                <a:latin typeface="標楷體" pitchFamily="65" charset="-120"/>
                <a:ea typeface="標楷體" pitchFamily="65" charset="-120"/>
              </a:rPr>
              <a:t>「</a:t>
            </a:r>
            <a:r>
              <a:rPr lang="zh-TW" altLang="en-US" sz="2800" b="1" dirty="0" smtClean="0">
                <a:solidFill>
                  <a:srgbClr val="0070C0"/>
                </a:solidFill>
                <a:latin typeface="標楷體" pitchFamily="65" charset="-120"/>
                <a:ea typeface="標楷體" pitchFamily="65" charset="-120"/>
              </a:rPr>
              <a:t>如何應付全民健保的種種規定以避免申</a:t>
            </a:r>
            <a:endParaRPr lang="en-US" altLang="zh-TW" sz="2800" b="1" dirty="0" smtClean="0">
              <a:solidFill>
                <a:srgbClr val="0070C0"/>
              </a:solidFill>
              <a:latin typeface="標楷體" pitchFamily="65" charset="-120"/>
              <a:ea typeface="標楷體" pitchFamily="65" charset="-120"/>
            </a:endParaRPr>
          </a:p>
          <a:p>
            <a:pPr lvl="1" defTabSz="912813">
              <a:buNone/>
            </a:pPr>
            <a:r>
              <a:rPr lang="zh-TW" altLang="en-US" sz="2800" b="1" dirty="0" smtClean="0">
                <a:solidFill>
                  <a:srgbClr val="0070C0"/>
                </a:solidFill>
                <a:latin typeface="標楷體" pitchFamily="65" charset="-120"/>
                <a:ea typeface="標楷體" pitchFamily="65" charset="-120"/>
              </a:rPr>
              <a:t>   復做白工</a:t>
            </a:r>
            <a:r>
              <a:rPr lang="zh-TW" altLang="en-US" sz="2800" b="1" dirty="0" smtClean="0">
                <a:solidFill>
                  <a:schemeClr val="tx1"/>
                </a:solidFill>
                <a:latin typeface="標楷體" pitchFamily="65" charset="-120"/>
                <a:ea typeface="標楷體" pitchFamily="65" charset="-120"/>
              </a:rPr>
              <a:t>」</a:t>
            </a:r>
            <a:endParaRPr lang="en-US" altLang="zh-TW" sz="2800" b="1" dirty="0" smtClean="0">
              <a:solidFill>
                <a:schemeClr val="tx1"/>
              </a:solidFill>
              <a:latin typeface="標楷體" pitchFamily="65" charset="-120"/>
              <a:ea typeface="標楷體" pitchFamily="65" charset="-120"/>
            </a:endParaRPr>
          </a:p>
          <a:p>
            <a:pPr lvl="1" defTabSz="912813">
              <a:buNone/>
            </a:pPr>
            <a:r>
              <a:rPr lang="en-US" altLang="zh-TW" sz="2800" b="1" dirty="0" smtClean="0">
                <a:solidFill>
                  <a:schemeClr val="tx1"/>
                </a:solidFill>
                <a:latin typeface="標楷體" pitchFamily="65" charset="-120"/>
                <a:ea typeface="標楷體" pitchFamily="65" charset="-120"/>
              </a:rPr>
              <a:t>2.</a:t>
            </a:r>
            <a:r>
              <a:rPr lang="zh-TW" altLang="en-US" sz="2800" b="1" dirty="0" smtClean="0">
                <a:solidFill>
                  <a:schemeClr val="tx1"/>
                </a:solidFill>
                <a:latin typeface="標楷體" pitchFamily="65" charset="-120"/>
                <a:ea typeface="標楷體" pitchFamily="65" charset="-120"/>
              </a:rPr>
              <a:t>「</a:t>
            </a:r>
            <a:r>
              <a:rPr lang="zh-TW" altLang="en-US" sz="2800" b="1" dirty="0" smtClean="0">
                <a:solidFill>
                  <a:srgbClr val="FF0000"/>
                </a:solidFill>
                <a:latin typeface="標楷體" pitchFamily="65" charset="-120"/>
                <a:ea typeface="標楷體" pitchFamily="65" charset="-120"/>
              </a:rPr>
              <a:t>如何保護自己以避免被病人告</a:t>
            </a:r>
            <a:r>
              <a:rPr lang="zh-TW" altLang="en-US" sz="2800" b="1" dirty="0" smtClean="0">
                <a:solidFill>
                  <a:schemeClr val="tx1"/>
                </a:solidFill>
                <a:latin typeface="標楷體" pitchFamily="65" charset="-120"/>
                <a:ea typeface="標楷體" pitchFamily="65" charset="-120"/>
              </a:rPr>
              <a:t>」</a:t>
            </a:r>
            <a:endParaRPr lang="en-US" altLang="zh-TW" sz="2800" b="1" dirty="0" smtClean="0">
              <a:solidFill>
                <a:schemeClr val="tx1"/>
              </a:solidFill>
              <a:latin typeface="標楷體" pitchFamily="65" charset="-120"/>
              <a:ea typeface="標楷體" pitchFamily="65" charset="-120"/>
            </a:endParaRPr>
          </a:p>
          <a:p>
            <a:pPr lvl="1" defTabSz="912813">
              <a:buNone/>
            </a:pPr>
            <a:r>
              <a:rPr lang="en-US" altLang="zh-TW" sz="2800" b="1" dirty="0" smtClean="0">
                <a:solidFill>
                  <a:schemeClr val="tx1"/>
                </a:solidFill>
                <a:latin typeface="標楷體" pitchFamily="65" charset="-120"/>
                <a:ea typeface="標楷體" pitchFamily="65" charset="-120"/>
              </a:rPr>
              <a:t>   </a:t>
            </a:r>
            <a:r>
              <a:rPr lang="zh-TW" altLang="en-US" sz="2800" b="1" dirty="0" smtClean="0">
                <a:solidFill>
                  <a:schemeClr val="tx1"/>
                </a:solidFill>
                <a:latin typeface="標楷體" pitchFamily="65" charset="-120"/>
                <a:ea typeface="標楷體" pitchFamily="65" charset="-120"/>
              </a:rPr>
              <a:t>幾乎是每一位醫師的標準答案。</a:t>
            </a:r>
            <a:endParaRPr lang="en-US" altLang="zh-TW" sz="2800" b="1" dirty="0" smtClean="0">
              <a:solidFill>
                <a:schemeClr val="tx1"/>
              </a:solidFill>
              <a:latin typeface="標楷體" pitchFamily="65" charset="-120"/>
              <a:ea typeface="標楷體" pitchFamily="65" charset="-120"/>
            </a:endParaRPr>
          </a:p>
          <a:p>
            <a:pPr lvl="1" defTabSz="912813">
              <a:buNone/>
            </a:pPr>
            <a:r>
              <a:rPr lang="en-US" altLang="zh-TW" sz="2800" b="1" dirty="0" smtClean="0">
                <a:solidFill>
                  <a:schemeClr val="tx1"/>
                </a:solidFill>
                <a:latin typeface="標楷體" pitchFamily="65" charset="-120"/>
                <a:ea typeface="標楷體" pitchFamily="65" charset="-120"/>
              </a:rPr>
              <a:t>   </a:t>
            </a:r>
            <a:r>
              <a:rPr lang="zh-TW" altLang="en-US" sz="2800" b="1" dirty="0" smtClean="0">
                <a:solidFill>
                  <a:schemeClr val="tx1"/>
                </a:solidFill>
                <a:latin typeface="標楷體" pitchFamily="65" charset="-120"/>
                <a:ea typeface="標楷體" pitchFamily="65" charset="-120"/>
              </a:rPr>
              <a:t>（許振東 ，台大醫院醫師）</a:t>
            </a:r>
          </a:p>
          <a:p>
            <a:endParaRPr lang="zh-TW" altLang="en-US"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548680"/>
            <a:ext cx="7239000" cy="792088"/>
          </a:xfrm>
        </p:spPr>
        <p:txBody>
          <a:bodyPr>
            <a:normAutofit fontScale="90000"/>
          </a:bodyPr>
          <a:lstStyle/>
          <a:p>
            <a:r>
              <a:rPr lang="zh-TW" altLang="en-US" sz="3200" dirty="0" smtClean="0">
                <a:ea typeface="中國龍粗魏碑" pitchFamily="49" charset="-120"/>
              </a:rPr>
              <a:t>台中地院試辦醫療糾紛訴訟前調解計畫</a:t>
            </a:r>
            <a:r>
              <a:rPr lang="en-US" altLang="zh-TW" sz="3200" dirty="0" smtClean="0">
                <a:ea typeface="中國龍粗魏碑" pitchFamily="49" charset="-120"/>
              </a:rPr>
              <a:t/>
            </a:r>
            <a:br>
              <a:rPr lang="en-US" altLang="zh-TW" sz="3200" dirty="0" smtClean="0">
                <a:ea typeface="中國龍粗魏碑" pitchFamily="49" charset="-120"/>
              </a:rPr>
            </a:br>
            <a:r>
              <a:rPr lang="en-US" altLang="zh-TW" sz="1800" dirty="0" smtClean="0">
                <a:ea typeface="中國龍粗魏碑" pitchFamily="49" charset="-120"/>
              </a:rPr>
              <a:t>(</a:t>
            </a:r>
            <a:r>
              <a:rPr lang="zh-TW" altLang="en-US" sz="1800" dirty="0" smtClean="0">
                <a:ea typeface="中國龍粗魏碑" pitchFamily="49" charset="-120"/>
              </a:rPr>
              <a:t>資料來源：台中地院陳學德庭長提供台中市醫事法學會</a:t>
            </a:r>
            <a:r>
              <a:rPr lang="en-US" altLang="zh-TW" sz="1800" dirty="0" smtClean="0">
                <a:ea typeface="中國龍粗魏碑" pitchFamily="49" charset="-120"/>
              </a:rPr>
              <a:t>102.03.24</a:t>
            </a:r>
            <a:r>
              <a:rPr lang="zh-TW" altLang="en-US" sz="1800" dirty="0" smtClean="0">
                <a:ea typeface="中國龍粗魏碑" pitchFamily="49" charset="-120"/>
              </a:rPr>
              <a:t>學術演講會</a:t>
            </a:r>
            <a:r>
              <a:rPr lang="en-US" altLang="zh-TW" sz="1800" dirty="0" smtClean="0">
                <a:ea typeface="中國龍粗魏碑" pitchFamily="49" charset="-120"/>
              </a:rPr>
              <a:t>)</a:t>
            </a:r>
            <a:endParaRPr lang="zh-TW" altLang="en-US" sz="1800" dirty="0">
              <a:ea typeface="中國龍粗魏碑" pitchFamily="49" charset="-120"/>
            </a:endParaRPr>
          </a:p>
        </p:txBody>
      </p:sp>
      <p:sp>
        <p:nvSpPr>
          <p:cNvPr id="3" name="內容版面配置區 2"/>
          <p:cNvSpPr>
            <a:spLocks noGrp="1"/>
          </p:cNvSpPr>
          <p:nvPr>
            <p:ph idx="1"/>
          </p:nvPr>
        </p:nvSpPr>
        <p:spPr/>
        <p:txBody>
          <a:bodyPr>
            <a:normAutofit fontScale="85000" lnSpcReduction="10000"/>
          </a:bodyPr>
          <a:lstStyle/>
          <a:p>
            <a:pPr algn="just"/>
            <a:r>
              <a:rPr lang="en-US" altLang="zh-TW" sz="2800" dirty="0" smtClean="0">
                <a:latin typeface="標楷體" pitchFamily="65" charset="-120"/>
                <a:ea typeface="標楷體" pitchFamily="65" charset="-120"/>
              </a:rPr>
              <a:t>101.5.17</a:t>
            </a:r>
            <a:r>
              <a:rPr lang="zh-TW" altLang="en-US" sz="2800" dirty="0" smtClean="0">
                <a:latin typeface="標楷體" pitchFamily="65" charset="-120"/>
                <a:ea typeface="標楷體" pitchFamily="65" charset="-120"/>
              </a:rPr>
              <a:t>：台中市醫師公會「妥速處理醫療糾紛之</a:t>
            </a:r>
            <a:endParaRPr lang="en-US" altLang="zh-TW" sz="2800" dirty="0" smtClean="0">
              <a:latin typeface="標楷體" pitchFamily="65" charset="-120"/>
              <a:ea typeface="標楷體" pitchFamily="65" charset="-120"/>
            </a:endParaRPr>
          </a:p>
          <a:p>
            <a:pPr algn="just">
              <a:buNone/>
            </a:pPr>
            <a:r>
              <a:rPr lang="zh-TW" altLang="en-US" sz="2800" dirty="0" smtClean="0">
                <a:latin typeface="標楷體" pitchFamily="65" charset="-120"/>
                <a:ea typeface="標楷體" pitchFamily="65" charset="-120"/>
              </a:rPr>
              <a:t>            方法座談會</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以爭點整理、調解及刑罰</a:t>
            </a:r>
            <a:endParaRPr lang="en-US" altLang="zh-TW" sz="2800" dirty="0" smtClean="0">
              <a:latin typeface="標楷體" pitchFamily="65" charset="-120"/>
              <a:ea typeface="標楷體" pitchFamily="65" charset="-120"/>
            </a:endParaRPr>
          </a:p>
          <a:p>
            <a:pPr algn="just">
              <a:buNone/>
            </a:pPr>
            <a:r>
              <a:rPr lang="zh-TW" altLang="en-US" sz="2800" dirty="0" smtClean="0">
                <a:latin typeface="標楷體" pitchFamily="65" charset="-120"/>
                <a:ea typeface="標楷體" pitchFamily="65" charset="-120"/>
              </a:rPr>
              <a:t>            謙抑慎重起訴為中心」座談會。</a:t>
            </a:r>
          </a:p>
          <a:p>
            <a:pPr algn="just"/>
            <a:r>
              <a:rPr lang="en-US" altLang="zh-TW" sz="2800" dirty="0" smtClean="0">
                <a:latin typeface="標楷體" pitchFamily="65" charset="-120"/>
                <a:ea typeface="標楷體" pitchFamily="65" charset="-120"/>
              </a:rPr>
              <a:t>101.6.14</a:t>
            </a:r>
            <a:r>
              <a:rPr lang="zh-TW" altLang="en-US" sz="2800" dirty="0" smtClean="0">
                <a:latin typeface="標楷體" pitchFamily="65" charset="-120"/>
                <a:ea typeface="標楷體" pitchFamily="65" charset="-120"/>
              </a:rPr>
              <a:t>：台中市醫師公會「由醫療調處到醫療調</a:t>
            </a:r>
            <a:endParaRPr lang="en-US" altLang="zh-TW" sz="2800" dirty="0" smtClean="0">
              <a:latin typeface="標楷體" pitchFamily="65" charset="-120"/>
              <a:ea typeface="標楷體" pitchFamily="65" charset="-120"/>
            </a:endParaRPr>
          </a:p>
          <a:p>
            <a:pPr algn="just">
              <a:buNone/>
            </a:pPr>
            <a:r>
              <a:rPr lang="zh-TW" altLang="en-US" sz="2800" dirty="0" smtClean="0">
                <a:latin typeface="標楷體" pitchFamily="65" charset="-120"/>
                <a:ea typeface="標楷體" pitchFamily="65" charset="-120"/>
              </a:rPr>
              <a:t>            解」座談會。</a:t>
            </a:r>
          </a:p>
          <a:p>
            <a:pPr algn="just"/>
            <a:r>
              <a:rPr lang="en-US" altLang="zh-TW" sz="2800" dirty="0" smtClean="0">
                <a:latin typeface="標楷體" pitchFamily="65" charset="-120"/>
                <a:ea typeface="標楷體" pitchFamily="65" charset="-120"/>
              </a:rPr>
              <a:t>101.7.19</a:t>
            </a:r>
            <a:r>
              <a:rPr lang="zh-TW" altLang="en-US" sz="2800" dirty="0" smtClean="0">
                <a:latin typeface="標楷體" pitchFamily="65" charset="-120"/>
                <a:ea typeface="標楷體" pitchFamily="65" charset="-120"/>
              </a:rPr>
              <a:t>：台中地院「醫療訴訟解決之道－以試辦醫療調解、專家諮詢為中心」會議，決議台中市醫界參加本院「試辦醫療調解、醫療諮詢、醫療鑑定」計畫，確定醫療調解委員名額</a:t>
            </a:r>
            <a:r>
              <a:rPr lang="en-US" altLang="zh-TW" sz="2800" dirty="0" smtClean="0">
                <a:solidFill>
                  <a:srgbClr val="FF0000"/>
                </a:solidFill>
                <a:latin typeface="標楷體" pitchFamily="65" charset="-120"/>
                <a:ea typeface="標楷體" pitchFamily="65" charset="-120"/>
              </a:rPr>
              <a:t>22</a:t>
            </a:r>
            <a:r>
              <a:rPr lang="zh-TW" altLang="en-US" sz="2800" dirty="0" smtClean="0">
                <a:latin typeface="標楷體" pitchFamily="65" charset="-120"/>
                <a:ea typeface="標楷體" pitchFamily="65" charset="-120"/>
              </a:rPr>
              <a:t>名、醫療諮詢委員名額</a:t>
            </a:r>
            <a:r>
              <a:rPr lang="en-US" altLang="zh-TW" sz="2800" dirty="0" smtClean="0">
                <a:solidFill>
                  <a:srgbClr val="FF0000"/>
                </a:solidFill>
                <a:latin typeface="標楷體" pitchFamily="65" charset="-120"/>
                <a:ea typeface="標楷體" pitchFamily="65" charset="-120"/>
              </a:rPr>
              <a:t>60</a:t>
            </a:r>
            <a:r>
              <a:rPr lang="zh-TW" altLang="en-US" sz="2800" dirty="0" smtClean="0">
                <a:latin typeface="標楷體" pitchFamily="65" charset="-120"/>
                <a:ea typeface="標楷體" pitchFamily="65" charset="-120"/>
              </a:rPr>
              <a:t>名，醫療鑑定機關為</a:t>
            </a:r>
            <a:r>
              <a:rPr lang="zh-TW" altLang="en-US" sz="2800" dirty="0" smtClean="0">
                <a:solidFill>
                  <a:srgbClr val="0070C0"/>
                </a:solidFill>
                <a:latin typeface="標楷體" pitchFamily="65" charset="-120"/>
                <a:ea typeface="標楷體" pitchFamily="65" charset="-120"/>
              </a:rPr>
              <a:t>台中榮民總醫院</a:t>
            </a:r>
            <a:r>
              <a:rPr lang="zh-TW" altLang="en-US" sz="2800" dirty="0" smtClean="0">
                <a:latin typeface="標楷體" pitchFamily="65" charset="-120"/>
                <a:ea typeface="標楷體" pitchFamily="65" charset="-120"/>
              </a:rPr>
              <a:t>、</a:t>
            </a:r>
            <a:r>
              <a:rPr lang="zh-TW" altLang="en-US" sz="2800" dirty="0" smtClean="0">
                <a:solidFill>
                  <a:srgbClr val="7030A0"/>
                </a:solidFill>
                <a:latin typeface="標楷體" pitchFamily="65" charset="-120"/>
                <a:ea typeface="標楷體" pitchFamily="65" charset="-120"/>
              </a:rPr>
              <a:t>中國醫大附設醫院</a:t>
            </a:r>
            <a:r>
              <a:rPr lang="zh-TW" altLang="en-US" sz="2800" dirty="0" smtClean="0">
                <a:latin typeface="標楷體" pitchFamily="65" charset="-120"/>
                <a:ea typeface="標楷體" pitchFamily="65" charset="-120"/>
              </a:rPr>
              <a:t>、</a:t>
            </a:r>
            <a:r>
              <a:rPr lang="zh-TW" altLang="en-US" sz="2800" dirty="0" smtClean="0">
                <a:solidFill>
                  <a:srgbClr val="00B050"/>
                </a:solidFill>
                <a:latin typeface="標楷體" pitchFamily="65" charset="-120"/>
                <a:ea typeface="標楷體" pitchFamily="65" charset="-120"/>
              </a:rPr>
              <a:t>中山醫大附設醫院</a:t>
            </a:r>
            <a:r>
              <a:rPr lang="zh-TW" altLang="en-US" sz="2800" dirty="0" smtClean="0">
                <a:latin typeface="標楷體" pitchFamily="65" charset="-120"/>
                <a:ea typeface="標楷體" pitchFamily="65" charset="-120"/>
              </a:rPr>
              <a:t>、</a:t>
            </a:r>
            <a:r>
              <a:rPr lang="zh-TW" altLang="en-US" sz="2800" dirty="0" smtClean="0">
                <a:solidFill>
                  <a:srgbClr val="C00000"/>
                </a:solidFill>
                <a:latin typeface="標楷體" pitchFamily="65" charset="-120"/>
                <a:ea typeface="標楷體" pitchFamily="65" charset="-120"/>
              </a:rPr>
              <a:t>彰化基督教醫院</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後來邀請加入</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a:t>
            </a:r>
          </a:p>
          <a:p>
            <a:endParaRPr lang="zh-TW" altLang="en-US"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3200" dirty="0" smtClean="0">
                <a:ea typeface="中國龍粗魏碑" pitchFamily="49" charset="-120"/>
              </a:rPr>
              <a:t>台中地院試辦醫療糾紛訴訟前調解計畫</a:t>
            </a:r>
            <a:r>
              <a:rPr lang="en-US" altLang="zh-TW" sz="3200" dirty="0" smtClean="0">
                <a:ea typeface="中國龍粗魏碑" pitchFamily="49" charset="-120"/>
              </a:rPr>
              <a:t/>
            </a:r>
            <a:br>
              <a:rPr lang="en-US" altLang="zh-TW" sz="3200" dirty="0" smtClean="0">
                <a:ea typeface="中國龍粗魏碑" pitchFamily="49" charset="-120"/>
              </a:rPr>
            </a:br>
            <a:r>
              <a:rPr lang="en-US" altLang="zh-TW" sz="1600" dirty="0" smtClean="0">
                <a:ea typeface="中國龍粗魏碑" pitchFamily="49" charset="-120"/>
              </a:rPr>
              <a:t>(</a:t>
            </a:r>
            <a:r>
              <a:rPr lang="zh-TW" altLang="en-US" sz="1600" dirty="0" smtClean="0">
                <a:ea typeface="中國龍粗魏碑" pitchFamily="49" charset="-120"/>
              </a:rPr>
              <a:t>資料來源：台中地院陳學德庭長提供台中市醫事法學會</a:t>
            </a:r>
            <a:r>
              <a:rPr lang="en-US" altLang="zh-TW" sz="1600" dirty="0" smtClean="0">
                <a:ea typeface="中國龍粗魏碑" pitchFamily="49" charset="-120"/>
              </a:rPr>
              <a:t>102.03.24</a:t>
            </a:r>
            <a:r>
              <a:rPr lang="zh-TW" altLang="en-US" sz="1600" dirty="0" smtClean="0">
                <a:ea typeface="中國龍粗魏碑" pitchFamily="49" charset="-120"/>
              </a:rPr>
              <a:t>學術演講會</a:t>
            </a:r>
            <a:r>
              <a:rPr lang="en-US" altLang="zh-TW" sz="1600" dirty="0" smtClean="0">
                <a:ea typeface="中國龍粗魏碑" pitchFamily="49" charset="-120"/>
              </a:rPr>
              <a:t>)</a:t>
            </a:r>
            <a:endParaRPr lang="zh-TW" altLang="en-US" sz="1600" dirty="0"/>
          </a:p>
        </p:txBody>
      </p:sp>
      <p:sp>
        <p:nvSpPr>
          <p:cNvPr id="3" name="內容版面配置區 2"/>
          <p:cNvSpPr>
            <a:spLocks noGrp="1"/>
          </p:cNvSpPr>
          <p:nvPr>
            <p:ph idx="1"/>
          </p:nvPr>
        </p:nvSpPr>
        <p:spPr/>
        <p:txBody>
          <a:bodyPr/>
          <a:lstStyle/>
          <a:p>
            <a:pPr marL="431800" indent="-282575">
              <a:spcBef>
                <a:spcPts val="1200"/>
              </a:spcBef>
              <a:spcAft>
                <a:spcPts val="1200"/>
              </a:spcAft>
            </a:pPr>
            <a:endParaRPr lang="en-US" altLang="zh-TW" sz="3200" dirty="0" smtClean="0">
              <a:latin typeface="標楷體" pitchFamily="65" charset="-120"/>
              <a:ea typeface="標楷體" pitchFamily="65" charset="-120"/>
            </a:endParaRPr>
          </a:p>
          <a:p>
            <a:pPr marL="431800" indent="-282575">
              <a:spcBef>
                <a:spcPts val="1200"/>
              </a:spcBef>
              <a:spcAft>
                <a:spcPts val="1200"/>
              </a:spcAft>
            </a:pPr>
            <a:r>
              <a:rPr lang="en-US" altLang="zh-TW" sz="3200" dirty="0" smtClean="0">
                <a:latin typeface="標楷體" pitchFamily="65" charset="-120"/>
                <a:ea typeface="標楷體" pitchFamily="65" charset="-120"/>
              </a:rPr>
              <a:t>101.8.21</a:t>
            </a:r>
            <a:r>
              <a:rPr lang="zh-TW" altLang="en-US" sz="3200" dirty="0" smtClean="0">
                <a:latin typeface="標楷體" pitchFamily="65" charset="-120"/>
                <a:ea typeface="標楷體" pitchFamily="65" charset="-120"/>
              </a:rPr>
              <a:t>：試辦醫療調解開辦典禮。 </a:t>
            </a:r>
            <a:endParaRPr lang="en-US" altLang="zh-TW" sz="3200" dirty="0" smtClean="0">
              <a:latin typeface="標楷體" pitchFamily="65" charset="-120"/>
              <a:ea typeface="標楷體" pitchFamily="65" charset="-120"/>
            </a:endParaRPr>
          </a:p>
          <a:p>
            <a:pPr marL="431800" indent="-282575">
              <a:spcBef>
                <a:spcPts val="1200"/>
              </a:spcBef>
              <a:spcAft>
                <a:spcPts val="1200"/>
              </a:spcAft>
            </a:pPr>
            <a:r>
              <a:rPr lang="en-US" altLang="zh-TW" sz="3200" dirty="0" smtClean="0">
                <a:latin typeface="標楷體" pitchFamily="65" charset="-120"/>
                <a:ea typeface="標楷體" pitchFamily="65" charset="-120"/>
              </a:rPr>
              <a:t>101.9.12</a:t>
            </a:r>
            <a:r>
              <a:rPr lang="zh-TW" altLang="en-US" sz="3200" dirty="0" smtClean="0">
                <a:latin typeface="標楷體" pitchFamily="65" charset="-120"/>
                <a:ea typeface="標楷體" pitchFamily="65" charset="-120"/>
              </a:rPr>
              <a:t>：試辦醫療諮詢、醫療鑑定</a:t>
            </a:r>
            <a:endParaRPr lang="en-US" altLang="zh-TW" sz="3200" dirty="0" smtClean="0">
              <a:latin typeface="標楷體" pitchFamily="65" charset="-120"/>
              <a:ea typeface="標楷體" pitchFamily="65" charset="-120"/>
            </a:endParaRPr>
          </a:p>
          <a:p>
            <a:pPr marL="431800" indent="-282575">
              <a:spcBef>
                <a:spcPts val="1200"/>
              </a:spcBef>
              <a:spcAft>
                <a:spcPts val="1200"/>
              </a:spcAft>
              <a:buNone/>
            </a:pPr>
            <a:r>
              <a:rPr lang="zh-TW" altLang="en-US" sz="3200" dirty="0" smtClean="0">
                <a:latin typeface="標楷體" pitchFamily="65" charset="-120"/>
                <a:ea typeface="標楷體" pitchFamily="65" charset="-120"/>
              </a:rPr>
              <a:t>            開辦典禮及醫療諮詢案 </a:t>
            </a:r>
            <a:endParaRPr lang="en-US" altLang="zh-TW" sz="3200" dirty="0" smtClean="0">
              <a:latin typeface="標楷體" pitchFamily="65" charset="-120"/>
              <a:ea typeface="標楷體" pitchFamily="65" charset="-120"/>
            </a:endParaRPr>
          </a:p>
          <a:p>
            <a:pPr marL="431800" indent="-282575">
              <a:spcBef>
                <a:spcPts val="1200"/>
              </a:spcBef>
              <a:spcAft>
                <a:spcPts val="1200"/>
              </a:spcAft>
              <a:buNone/>
            </a:pPr>
            <a:r>
              <a:rPr lang="zh-TW" altLang="en-US" sz="3200" dirty="0" smtClean="0">
                <a:latin typeface="標楷體" pitchFamily="65" charset="-120"/>
                <a:ea typeface="標楷體" pitchFamily="65" charset="-120"/>
              </a:rPr>
              <a:t>            件諮詢小組成立大會。</a:t>
            </a:r>
          </a:p>
          <a:p>
            <a:endParaRPr lang="zh-TW" altLang="en-US"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3200" dirty="0" smtClean="0">
                <a:ea typeface="中國龍粗魏碑" pitchFamily="49" charset="-120"/>
              </a:rPr>
              <a:t>台中地院試辦醫療糾紛訴訟前調解計畫</a:t>
            </a:r>
            <a:endParaRPr lang="zh-TW" altLang="en-US" sz="3200" dirty="0"/>
          </a:p>
        </p:txBody>
      </p:sp>
      <p:sp>
        <p:nvSpPr>
          <p:cNvPr id="3" name="內容版面配置區 2"/>
          <p:cNvSpPr>
            <a:spLocks noGrp="1"/>
          </p:cNvSpPr>
          <p:nvPr>
            <p:ph idx="1"/>
          </p:nvPr>
        </p:nvSpPr>
        <p:spPr/>
        <p:txBody>
          <a:bodyPr/>
          <a:lstStyle/>
          <a:p>
            <a:pPr marL="431800" indent="-282575">
              <a:lnSpc>
                <a:spcPct val="150000"/>
              </a:lnSpc>
              <a:spcBef>
                <a:spcPts val="1200"/>
              </a:spcBef>
              <a:spcAft>
                <a:spcPts val="1200"/>
              </a:spcAft>
            </a:pPr>
            <a:r>
              <a:rPr lang="zh-TW" altLang="en-US" sz="3200" dirty="0" smtClean="0">
                <a:latin typeface="標楷體" pitchFamily="65" charset="-120"/>
                <a:ea typeface="標楷體" pitchFamily="65" charset="-120"/>
              </a:rPr>
              <a:t>依據：</a:t>
            </a:r>
          </a:p>
          <a:p>
            <a:pPr marL="431800" indent="-282575">
              <a:buNone/>
            </a:pPr>
            <a:r>
              <a:rPr lang="zh-TW" altLang="en-US" sz="2800" dirty="0" smtClean="0">
                <a:latin typeface="標楷體" pitchFamily="65" charset="-120"/>
                <a:ea typeface="標楷體" pitchFamily="65" charset="-120"/>
              </a:rPr>
              <a:t>     </a:t>
            </a:r>
            <a:r>
              <a:rPr lang="en-US" altLang="zh-TW" sz="2800" dirty="0" smtClean="0">
                <a:latin typeface="標楷體" pitchFamily="65" charset="-120"/>
                <a:ea typeface="標楷體" pitchFamily="65" charset="-120"/>
              </a:rPr>
              <a:t>1.</a:t>
            </a:r>
            <a:r>
              <a:rPr lang="zh-TW" altLang="en-US" sz="2800" dirty="0" smtClean="0">
                <a:latin typeface="標楷體" pitchFamily="65" charset="-120"/>
                <a:ea typeface="標楷體" pitchFamily="65" charset="-120"/>
              </a:rPr>
              <a:t> </a:t>
            </a:r>
            <a:r>
              <a:rPr lang="zh-TW" altLang="en-US" sz="2800" dirty="0" smtClean="0">
                <a:solidFill>
                  <a:srgbClr val="0070C0"/>
                </a:solidFill>
                <a:latin typeface="標楷體" pitchFamily="65" charset="-120"/>
                <a:ea typeface="標楷體" pitchFamily="65" charset="-120"/>
              </a:rPr>
              <a:t>民事訴訟法第</a:t>
            </a:r>
            <a:r>
              <a:rPr lang="en-US" altLang="zh-TW" sz="2800" dirty="0" smtClean="0">
                <a:solidFill>
                  <a:srgbClr val="0070C0"/>
                </a:solidFill>
                <a:latin typeface="標楷體" pitchFamily="65" charset="-120"/>
                <a:ea typeface="標楷體" pitchFamily="65" charset="-120"/>
              </a:rPr>
              <a:t>403</a:t>
            </a:r>
            <a:r>
              <a:rPr lang="zh-TW" altLang="en-US" sz="2800" dirty="0" smtClean="0">
                <a:solidFill>
                  <a:srgbClr val="0070C0"/>
                </a:solidFill>
                <a:latin typeface="標楷體" pitchFamily="65" charset="-120"/>
                <a:ea typeface="標楷體" pitchFamily="65" charset="-120"/>
              </a:rPr>
              <a:t>條第</a:t>
            </a:r>
            <a:r>
              <a:rPr lang="en-US" altLang="zh-TW" sz="2800" dirty="0" smtClean="0">
                <a:solidFill>
                  <a:srgbClr val="0070C0"/>
                </a:solidFill>
                <a:latin typeface="標楷體" pitchFamily="65" charset="-120"/>
                <a:ea typeface="標楷體" pitchFamily="65" charset="-120"/>
              </a:rPr>
              <a:t>1</a:t>
            </a:r>
            <a:r>
              <a:rPr lang="zh-TW" altLang="en-US" sz="2800" dirty="0" smtClean="0">
                <a:solidFill>
                  <a:srgbClr val="0070C0"/>
                </a:solidFill>
                <a:latin typeface="標楷體" pitchFamily="65" charset="-120"/>
                <a:ea typeface="標楷體" pitchFamily="65" charset="-120"/>
              </a:rPr>
              <a:t>項第</a:t>
            </a:r>
            <a:r>
              <a:rPr lang="en-US" altLang="zh-TW" sz="2800" dirty="0" smtClean="0">
                <a:solidFill>
                  <a:srgbClr val="0070C0"/>
                </a:solidFill>
                <a:latin typeface="標楷體" pitchFamily="65" charset="-120"/>
                <a:ea typeface="標楷體" pitchFamily="65" charset="-120"/>
              </a:rPr>
              <a:t>7</a:t>
            </a:r>
            <a:r>
              <a:rPr lang="zh-TW" altLang="en-US" sz="2800" dirty="0" smtClean="0">
                <a:solidFill>
                  <a:srgbClr val="0070C0"/>
                </a:solidFill>
                <a:latin typeface="標楷體" pitchFamily="65" charset="-120"/>
                <a:ea typeface="標楷體" pitchFamily="65" charset="-120"/>
              </a:rPr>
              <a:t>款</a:t>
            </a:r>
          </a:p>
          <a:p>
            <a:pPr marL="431800" indent="-282575">
              <a:buNone/>
            </a:pPr>
            <a:r>
              <a:rPr lang="zh-TW" altLang="en-US" sz="2800" dirty="0" smtClean="0">
                <a:latin typeface="標楷體" pitchFamily="65" charset="-120"/>
                <a:ea typeface="標楷體" pitchFamily="65" charset="-120"/>
              </a:rPr>
              <a:t>     </a:t>
            </a:r>
            <a:r>
              <a:rPr lang="en-US" altLang="zh-TW" sz="2800" dirty="0" smtClean="0">
                <a:latin typeface="標楷體" pitchFamily="65" charset="-120"/>
                <a:ea typeface="標楷體" pitchFamily="65" charset="-120"/>
              </a:rPr>
              <a:t>2.</a:t>
            </a:r>
            <a:r>
              <a:rPr lang="zh-TW" altLang="en-US" sz="2800" dirty="0" smtClean="0">
                <a:latin typeface="標楷體" pitchFamily="65" charset="-120"/>
                <a:ea typeface="標楷體" pitchFamily="65" charset="-120"/>
              </a:rPr>
              <a:t> 司法院訂定之「法院加強辦理民事</a:t>
            </a:r>
            <a:endParaRPr lang="en-US" altLang="zh-TW" sz="2800" dirty="0" smtClean="0">
              <a:latin typeface="標楷體" pitchFamily="65" charset="-120"/>
              <a:ea typeface="標楷體" pitchFamily="65" charset="-120"/>
            </a:endParaRPr>
          </a:p>
          <a:p>
            <a:pPr marL="431800" indent="-282575">
              <a:buNone/>
            </a:pPr>
            <a:r>
              <a:rPr lang="zh-TW" altLang="en-US" sz="2800" dirty="0" smtClean="0">
                <a:latin typeface="標楷體" pitchFamily="65" charset="-120"/>
                <a:ea typeface="標楷體" pitchFamily="65" charset="-120"/>
              </a:rPr>
              <a:t>        調解事件實施要點」</a:t>
            </a:r>
          </a:p>
          <a:p>
            <a:pPr algn="just"/>
            <a:r>
              <a:rPr lang="zh-TW" altLang="en-US" dirty="0" smtClean="0">
                <a:latin typeface="標楷體" pitchFamily="65" charset="-120"/>
                <a:ea typeface="標楷體" pitchFamily="65" charset="-120"/>
              </a:rPr>
              <a:t>下列事件，除有第</a:t>
            </a:r>
            <a:r>
              <a:rPr lang="en-US" altLang="zh-TW" dirty="0" smtClean="0">
                <a:latin typeface="標楷體" pitchFamily="65" charset="-120"/>
                <a:ea typeface="標楷體" pitchFamily="65" charset="-120"/>
              </a:rPr>
              <a:t>406</a:t>
            </a:r>
            <a:r>
              <a:rPr lang="zh-TW" altLang="en-US" dirty="0" smtClean="0">
                <a:latin typeface="標楷體" pitchFamily="65" charset="-120"/>
                <a:ea typeface="標楷體" pitchFamily="65" charset="-120"/>
              </a:rPr>
              <a:t>條第</a:t>
            </a:r>
            <a:r>
              <a:rPr lang="en-US" altLang="zh-TW" dirty="0" smtClean="0">
                <a:latin typeface="標楷體" pitchFamily="65" charset="-120"/>
                <a:ea typeface="標楷體" pitchFamily="65" charset="-120"/>
              </a:rPr>
              <a:t>1</a:t>
            </a:r>
            <a:r>
              <a:rPr lang="zh-TW" altLang="en-US" dirty="0" smtClean="0">
                <a:latin typeface="標楷體" pitchFamily="65" charset="-120"/>
                <a:ea typeface="標楷體" pitchFamily="65" charset="-120"/>
              </a:rPr>
              <a:t>項各款所定情形之一者外，於起訴前應經法院調解：七 因道路交通事故或醫療糾紛發生爭執者</a:t>
            </a:r>
            <a:r>
              <a:rPr lang="zh-TW" altLang="en-US" dirty="0" smtClean="0"/>
              <a:t>。</a:t>
            </a:r>
            <a:r>
              <a:rPr lang="en-US" altLang="zh-TW" dirty="0" smtClean="0"/>
              <a:t>(</a:t>
            </a:r>
            <a:r>
              <a:rPr lang="zh-TW" altLang="en-US" sz="2400" dirty="0" smtClean="0">
                <a:latin typeface="標楷體" pitchFamily="65" charset="-120"/>
                <a:ea typeface="標楷體" pitchFamily="65" charset="-120"/>
              </a:rPr>
              <a:t>民事訴訟法第</a:t>
            </a:r>
            <a:endParaRPr lang="en-US" altLang="zh-TW" sz="2400" dirty="0" smtClean="0">
              <a:latin typeface="標楷體" pitchFamily="65" charset="-120"/>
              <a:ea typeface="標楷體" pitchFamily="65" charset="-120"/>
            </a:endParaRPr>
          </a:p>
          <a:p>
            <a:pPr algn="just">
              <a:buNone/>
            </a:pPr>
            <a:r>
              <a:rPr lang="zh-TW" altLang="en-US" sz="2400" dirty="0" smtClean="0">
                <a:latin typeface="標楷體" pitchFamily="65" charset="-120"/>
                <a:ea typeface="標楷體" pitchFamily="65" charset="-120"/>
              </a:rPr>
              <a:t>  </a:t>
            </a:r>
            <a:r>
              <a:rPr lang="en-US" altLang="zh-TW" sz="2400" dirty="0" smtClean="0">
                <a:latin typeface="標楷體" pitchFamily="65" charset="-120"/>
                <a:ea typeface="標楷體" pitchFamily="65" charset="-120"/>
              </a:rPr>
              <a:t>403</a:t>
            </a:r>
            <a:r>
              <a:rPr lang="zh-TW" altLang="en-US" sz="2400" dirty="0" smtClean="0">
                <a:latin typeface="標楷體" pitchFamily="65" charset="-120"/>
                <a:ea typeface="標楷體" pitchFamily="65" charset="-120"/>
              </a:rPr>
              <a:t>條第</a:t>
            </a:r>
            <a:r>
              <a:rPr lang="en-US" altLang="zh-TW" sz="2400" dirty="0" smtClean="0">
                <a:latin typeface="標楷體" pitchFamily="65" charset="-120"/>
                <a:ea typeface="標楷體" pitchFamily="65" charset="-120"/>
              </a:rPr>
              <a:t>1</a:t>
            </a:r>
            <a:r>
              <a:rPr lang="zh-TW" altLang="en-US" sz="2400" dirty="0" smtClean="0">
                <a:latin typeface="標楷體" pitchFamily="65" charset="-120"/>
                <a:ea typeface="標楷體" pitchFamily="65" charset="-120"/>
              </a:rPr>
              <a:t>項第</a:t>
            </a:r>
            <a:r>
              <a:rPr lang="en-US" altLang="zh-TW" sz="2400" dirty="0" smtClean="0">
                <a:latin typeface="標楷體" pitchFamily="65" charset="-120"/>
                <a:ea typeface="標楷體" pitchFamily="65" charset="-120"/>
              </a:rPr>
              <a:t>7</a:t>
            </a:r>
            <a:r>
              <a:rPr lang="zh-TW" altLang="en-US" sz="2400" dirty="0" smtClean="0">
                <a:latin typeface="標楷體" pitchFamily="65" charset="-120"/>
                <a:ea typeface="標楷體" pitchFamily="65" charset="-120"/>
              </a:rPr>
              <a:t>款</a:t>
            </a:r>
            <a:r>
              <a:rPr lang="en-US" altLang="zh-TW" sz="2400" dirty="0" smtClean="0">
                <a:latin typeface="標楷體" pitchFamily="65" charset="-120"/>
                <a:ea typeface="標楷體" pitchFamily="65" charset="-120"/>
              </a:rPr>
              <a:t>)</a:t>
            </a:r>
            <a:endParaRPr lang="zh-TW" altLang="en-US"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z="3600" dirty="0" smtClean="0">
                <a:ea typeface="中國龍粗魏碑" pitchFamily="49" charset="-120"/>
              </a:rPr>
              <a:t>醫療糾紛訴訟前調解</a:t>
            </a:r>
            <a:endParaRPr lang="zh-TW" altLang="en-US" dirty="0"/>
          </a:p>
        </p:txBody>
      </p:sp>
      <p:sp>
        <p:nvSpPr>
          <p:cNvPr id="3" name="內容版面配置區 2"/>
          <p:cNvSpPr>
            <a:spLocks noGrp="1"/>
          </p:cNvSpPr>
          <p:nvPr>
            <p:ph idx="1"/>
          </p:nvPr>
        </p:nvSpPr>
        <p:spPr/>
        <p:txBody>
          <a:bodyPr>
            <a:normAutofit fontScale="62500" lnSpcReduction="20000"/>
          </a:bodyPr>
          <a:lstStyle/>
          <a:p>
            <a:pPr marL="503238" indent="-282575" algn="just">
              <a:buNone/>
            </a:pPr>
            <a:endParaRPr lang="en-US" altLang="zh-TW" sz="4000" dirty="0" smtClean="0">
              <a:latin typeface="標楷體" pitchFamily="65" charset="-120"/>
              <a:ea typeface="標楷體" pitchFamily="65" charset="-120"/>
            </a:endParaRPr>
          </a:p>
          <a:p>
            <a:pPr marL="503238" indent="-282575" algn="just"/>
            <a:r>
              <a:rPr lang="zh-TW" altLang="en-US" sz="4000" dirty="0" smtClean="0">
                <a:latin typeface="標楷體" pitchFamily="65" charset="-120"/>
                <a:ea typeface="標楷體" pitchFamily="65" charset="-120"/>
              </a:rPr>
              <a:t>調解方式：採雙調委制，即由</a:t>
            </a:r>
            <a:r>
              <a:rPr lang="en-US" altLang="zh-TW" sz="4000" dirty="0" smtClean="0">
                <a:latin typeface="標楷體" pitchFamily="65" charset="-120"/>
                <a:ea typeface="標楷體" pitchFamily="65" charset="-120"/>
              </a:rPr>
              <a:t>1</a:t>
            </a:r>
            <a:r>
              <a:rPr lang="zh-TW" altLang="en-US" sz="4000" dirty="0" smtClean="0">
                <a:latin typeface="標楷體" pitchFamily="65" charset="-120"/>
                <a:ea typeface="標楷體" pitchFamily="65" charset="-120"/>
              </a:rPr>
              <a:t>位醫療專業調解</a:t>
            </a:r>
            <a:endParaRPr lang="en-US" altLang="zh-TW" sz="4000" dirty="0" smtClean="0">
              <a:latin typeface="標楷體" pitchFamily="65" charset="-120"/>
              <a:ea typeface="標楷體" pitchFamily="65" charset="-120"/>
            </a:endParaRPr>
          </a:p>
          <a:p>
            <a:pPr marL="503238" indent="-282575" algn="just">
              <a:buNone/>
            </a:pPr>
            <a:r>
              <a:rPr lang="zh-TW" altLang="en-US" sz="4000" dirty="0" smtClean="0">
                <a:latin typeface="標楷體" pitchFamily="65" charset="-120"/>
                <a:ea typeface="標楷體" pitchFamily="65" charset="-120"/>
              </a:rPr>
              <a:t>            委員及</a:t>
            </a:r>
            <a:r>
              <a:rPr lang="en-US" altLang="zh-TW" sz="4000" dirty="0" smtClean="0">
                <a:latin typeface="標楷體" pitchFamily="65" charset="-120"/>
                <a:ea typeface="標楷體" pitchFamily="65" charset="-120"/>
              </a:rPr>
              <a:t>1</a:t>
            </a:r>
            <a:r>
              <a:rPr lang="zh-TW" altLang="en-US" sz="4000" dirty="0" smtClean="0">
                <a:latin typeface="標楷體" pitchFamily="65" charset="-120"/>
                <a:ea typeface="標楷體" pitchFamily="65" charset="-120"/>
              </a:rPr>
              <a:t>位法律專業調解委員（</a:t>
            </a:r>
            <a:r>
              <a:rPr lang="zh-TW" altLang="en-US" sz="4000" dirty="0" smtClean="0">
                <a:solidFill>
                  <a:srgbClr val="00B050"/>
                </a:solidFill>
                <a:latin typeface="標楷體" pitchFamily="65" charset="-120"/>
                <a:ea typeface="標楷體" pitchFamily="65" charset="-120"/>
              </a:rPr>
              <a:t>法院</a:t>
            </a:r>
            <a:endParaRPr lang="en-US" altLang="zh-TW" sz="4000" dirty="0" smtClean="0">
              <a:solidFill>
                <a:srgbClr val="00B050"/>
              </a:solidFill>
              <a:latin typeface="標楷體" pitchFamily="65" charset="-120"/>
              <a:ea typeface="標楷體" pitchFamily="65" charset="-120"/>
            </a:endParaRPr>
          </a:p>
          <a:p>
            <a:pPr marL="503238" indent="-282575" algn="just">
              <a:buNone/>
            </a:pPr>
            <a:r>
              <a:rPr lang="zh-TW" altLang="en-US" sz="4000" dirty="0" smtClean="0">
                <a:solidFill>
                  <a:srgbClr val="00B050"/>
                </a:solidFill>
                <a:latin typeface="標楷體" pitchFamily="65" charset="-120"/>
                <a:ea typeface="標楷體" pitchFamily="65" charset="-120"/>
              </a:rPr>
              <a:t>            退休庭長、法官及</a:t>
            </a:r>
            <a:r>
              <a:rPr lang="en-US" altLang="zh-TW" sz="4000" dirty="0" smtClean="0">
                <a:solidFill>
                  <a:srgbClr val="00B050"/>
                </a:solidFill>
                <a:latin typeface="標楷體" pitchFamily="65" charset="-120"/>
                <a:ea typeface="標楷體" pitchFamily="65" charset="-120"/>
              </a:rPr>
              <a:t>1</a:t>
            </a:r>
            <a:r>
              <a:rPr lang="zh-TW" altLang="en-US" sz="4000" dirty="0" smtClean="0">
                <a:solidFill>
                  <a:srgbClr val="00B050"/>
                </a:solidFill>
                <a:latin typeface="標楷體" pitchFamily="65" charset="-120"/>
                <a:ea typeface="標楷體" pitchFamily="65" charset="-120"/>
              </a:rPr>
              <a:t>位法官、</a:t>
            </a:r>
            <a:r>
              <a:rPr lang="en-US" altLang="zh-TW" sz="4000" dirty="0" smtClean="0">
                <a:solidFill>
                  <a:srgbClr val="00B050"/>
                </a:solidFill>
                <a:latin typeface="標楷體" pitchFamily="65" charset="-120"/>
                <a:ea typeface="標楷體" pitchFamily="65" charset="-120"/>
              </a:rPr>
              <a:t>4</a:t>
            </a:r>
            <a:r>
              <a:rPr lang="zh-TW" altLang="en-US" sz="4000" dirty="0" smtClean="0">
                <a:solidFill>
                  <a:srgbClr val="00B050"/>
                </a:solidFill>
                <a:latin typeface="標楷體" pitchFamily="65" charset="-120"/>
                <a:ea typeface="標楷體" pitchFamily="65" charset="-120"/>
              </a:rPr>
              <a:t>位司</a:t>
            </a:r>
            <a:endParaRPr lang="en-US" altLang="zh-TW" sz="4000" dirty="0" smtClean="0">
              <a:solidFill>
                <a:srgbClr val="00B050"/>
              </a:solidFill>
              <a:latin typeface="標楷體" pitchFamily="65" charset="-120"/>
              <a:ea typeface="標楷體" pitchFamily="65" charset="-120"/>
            </a:endParaRPr>
          </a:p>
          <a:p>
            <a:pPr marL="503238" indent="-282575" algn="just">
              <a:buNone/>
            </a:pPr>
            <a:r>
              <a:rPr lang="zh-TW" altLang="en-US" sz="4000" dirty="0" smtClean="0">
                <a:solidFill>
                  <a:srgbClr val="00B050"/>
                </a:solidFill>
                <a:latin typeface="標楷體" pitchFamily="65" charset="-120"/>
                <a:ea typeface="標楷體" pitchFamily="65" charset="-120"/>
              </a:rPr>
              <a:t>            法事務官合計</a:t>
            </a:r>
            <a:r>
              <a:rPr lang="en-US" altLang="zh-TW" sz="4000" dirty="0" smtClean="0">
                <a:solidFill>
                  <a:srgbClr val="00B050"/>
                </a:solidFill>
                <a:latin typeface="標楷體" pitchFamily="65" charset="-120"/>
                <a:ea typeface="標楷體" pitchFamily="65" charset="-120"/>
              </a:rPr>
              <a:t>10</a:t>
            </a:r>
            <a:r>
              <a:rPr lang="zh-TW" altLang="en-US" sz="4000" dirty="0" smtClean="0">
                <a:solidFill>
                  <a:srgbClr val="00B050"/>
                </a:solidFill>
                <a:latin typeface="標楷體" pitchFamily="65" charset="-120"/>
                <a:ea typeface="標楷體" pitchFamily="65" charset="-120"/>
              </a:rPr>
              <a:t>位</a:t>
            </a:r>
            <a:r>
              <a:rPr lang="zh-TW" altLang="en-US" sz="4000" dirty="0" smtClean="0">
                <a:latin typeface="標楷體" pitchFamily="65" charset="-120"/>
                <a:ea typeface="標楷體" pitchFamily="65" charset="-120"/>
              </a:rPr>
              <a:t>）共同調解。</a:t>
            </a:r>
            <a:endParaRPr lang="en-US" altLang="zh-TW" sz="4000" dirty="0" smtClean="0">
              <a:latin typeface="標楷體" pitchFamily="65" charset="-120"/>
              <a:ea typeface="標楷體" pitchFamily="65" charset="-120"/>
            </a:endParaRPr>
          </a:p>
          <a:p>
            <a:pPr marL="503238" indent="-282575" algn="just">
              <a:buNone/>
            </a:pPr>
            <a:endParaRPr lang="zh-TW" altLang="en-US" sz="4000" dirty="0" smtClean="0">
              <a:latin typeface="標楷體" pitchFamily="65" charset="-120"/>
              <a:ea typeface="標楷體" pitchFamily="65" charset="-120"/>
            </a:endParaRPr>
          </a:p>
          <a:p>
            <a:pPr>
              <a:buNone/>
            </a:pPr>
            <a:r>
              <a:rPr lang="zh-TW" altLang="en-US" sz="2400" dirty="0" smtClean="0"/>
              <a:t>        </a:t>
            </a:r>
            <a:r>
              <a:rPr lang="zh-TW" altLang="en-US" sz="4000" dirty="0" smtClean="0">
                <a:latin typeface="標楷體" pitchFamily="65" charset="-120"/>
                <a:ea typeface="標楷體" pitchFamily="65" charset="-120"/>
              </a:rPr>
              <a:t>醫療專業調解委員來源：</a:t>
            </a:r>
          </a:p>
          <a:p>
            <a:pPr>
              <a:buNone/>
            </a:pPr>
            <a:r>
              <a:rPr lang="zh-TW" altLang="en-US" sz="4000" dirty="0" smtClean="0">
                <a:latin typeface="標楷體" pitchFamily="65" charset="-120"/>
                <a:ea typeface="標楷體" pitchFamily="65" charset="-120"/>
              </a:rPr>
              <a:t>      按醫療糾紛比例，由台中市</a:t>
            </a:r>
            <a:r>
              <a:rPr lang="zh-TW" altLang="en-US" sz="4000" dirty="0" smtClean="0">
                <a:solidFill>
                  <a:srgbClr val="00B050"/>
                </a:solidFill>
                <a:latin typeface="標楷體" pitchFamily="65" charset="-120"/>
                <a:ea typeface="標楷體" pitchFamily="65" charset="-120"/>
              </a:rPr>
              <a:t>各醫師公會</a:t>
            </a:r>
            <a:r>
              <a:rPr lang="zh-TW" altLang="en-US" sz="4000" dirty="0" smtClean="0">
                <a:latin typeface="標楷體" pitchFamily="65" charset="-120"/>
                <a:ea typeface="標楷體" pitchFamily="65" charset="-120"/>
              </a:rPr>
              <a:t>推薦</a:t>
            </a:r>
            <a:endParaRPr lang="en-US" altLang="zh-TW" sz="4000" dirty="0" smtClean="0">
              <a:latin typeface="標楷體" pitchFamily="65" charset="-120"/>
              <a:ea typeface="標楷體" pitchFamily="65" charset="-120"/>
            </a:endParaRPr>
          </a:p>
          <a:p>
            <a:pPr>
              <a:buNone/>
            </a:pPr>
            <a:r>
              <a:rPr lang="zh-TW" altLang="en-US" sz="4000" dirty="0" smtClean="0">
                <a:latin typeface="標楷體" pitchFamily="65" charset="-120"/>
                <a:ea typeface="標楷體" pitchFamily="65" charset="-120"/>
              </a:rPr>
              <a:t>      具有醫療專業及及調解專長（多為現任或曾</a:t>
            </a:r>
            <a:endParaRPr lang="en-US" altLang="zh-TW" sz="4000" dirty="0" smtClean="0">
              <a:latin typeface="標楷體" pitchFamily="65" charset="-120"/>
              <a:ea typeface="標楷體" pitchFamily="65" charset="-120"/>
            </a:endParaRPr>
          </a:p>
          <a:p>
            <a:pPr>
              <a:buNone/>
            </a:pPr>
            <a:r>
              <a:rPr lang="zh-TW" altLang="en-US" sz="4000" dirty="0" smtClean="0">
                <a:latin typeface="標楷體" pitchFamily="65" charset="-120"/>
                <a:ea typeface="標楷體" pitchFamily="65" charset="-120"/>
              </a:rPr>
              <a:t>      任</a:t>
            </a:r>
            <a:r>
              <a:rPr lang="zh-TW" altLang="en-US" sz="4000" dirty="0" smtClean="0">
                <a:solidFill>
                  <a:srgbClr val="0070C0"/>
                </a:solidFill>
                <a:latin typeface="標楷體" pitchFamily="65" charset="-120"/>
                <a:ea typeface="標楷體" pitchFamily="65" charset="-120"/>
              </a:rPr>
              <a:t>公會理、監事以上幹部</a:t>
            </a:r>
            <a:r>
              <a:rPr lang="zh-TW" altLang="en-US" sz="4000" dirty="0" smtClean="0">
                <a:latin typeface="標楷體" pitchFamily="65" charset="-120"/>
                <a:ea typeface="標楷體" pitchFamily="65" charset="-120"/>
              </a:rPr>
              <a:t>）之醫師組成，合</a:t>
            </a:r>
            <a:endParaRPr lang="en-US" altLang="zh-TW" sz="4000" dirty="0" smtClean="0">
              <a:latin typeface="標楷體" pitchFamily="65" charset="-120"/>
              <a:ea typeface="標楷體" pitchFamily="65" charset="-120"/>
            </a:endParaRPr>
          </a:p>
          <a:p>
            <a:pPr>
              <a:buNone/>
            </a:pPr>
            <a:r>
              <a:rPr lang="zh-TW" altLang="en-US" sz="4000" dirty="0" smtClean="0">
                <a:latin typeface="標楷體" pitchFamily="65" charset="-120"/>
                <a:ea typeface="標楷體" pitchFamily="65" charset="-120"/>
              </a:rPr>
              <a:t>      計</a:t>
            </a:r>
            <a:r>
              <a:rPr lang="en-US" altLang="zh-TW" sz="4000" dirty="0" smtClean="0">
                <a:solidFill>
                  <a:srgbClr val="0070C0"/>
                </a:solidFill>
                <a:latin typeface="標楷體" pitchFamily="65" charset="-120"/>
                <a:ea typeface="標楷體" pitchFamily="65" charset="-120"/>
              </a:rPr>
              <a:t>22</a:t>
            </a:r>
            <a:r>
              <a:rPr lang="zh-TW" altLang="en-US" sz="4000" dirty="0" smtClean="0">
                <a:latin typeface="標楷體" pitchFamily="65" charset="-120"/>
                <a:ea typeface="標楷體" pitchFamily="65" charset="-120"/>
              </a:rPr>
              <a:t>位。</a:t>
            </a:r>
            <a:r>
              <a:rPr lang="en-US" altLang="zh-TW" sz="4000" dirty="0" smtClean="0">
                <a:latin typeface="標楷體" pitchFamily="65" charset="-120"/>
                <a:ea typeface="標楷體" pitchFamily="65" charset="-120"/>
              </a:rPr>
              <a:t>(</a:t>
            </a:r>
            <a:r>
              <a:rPr lang="zh-TW" altLang="en-US" sz="4000" dirty="0" smtClean="0">
                <a:latin typeface="標楷體" pitchFamily="65" charset="-120"/>
                <a:ea typeface="標楷體" pitchFamily="65" charset="-120"/>
              </a:rPr>
              <a:t>第二任增為</a:t>
            </a:r>
            <a:r>
              <a:rPr lang="en-US" altLang="zh-TW" sz="4000" dirty="0" smtClean="0">
                <a:solidFill>
                  <a:srgbClr val="FF0000"/>
                </a:solidFill>
                <a:latin typeface="標楷體" pitchFamily="65" charset="-120"/>
                <a:ea typeface="標楷體" pitchFamily="65" charset="-120"/>
              </a:rPr>
              <a:t>27</a:t>
            </a:r>
            <a:r>
              <a:rPr lang="zh-TW" altLang="en-US" sz="4000" dirty="0" smtClean="0">
                <a:latin typeface="標楷體" pitchFamily="65" charset="-120"/>
                <a:ea typeface="標楷體" pitchFamily="65" charset="-120"/>
              </a:rPr>
              <a:t>位</a:t>
            </a:r>
            <a:r>
              <a:rPr lang="en-US" altLang="zh-TW" sz="4000" dirty="0" smtClean="0">
                <a:latin typeface="標楷體" pitchFamily="65" charset="-120"/>
                <a:ea typeface="標楷體" pitchFamily="65" charset="-120"/>
              </a:rPr>
              <a:t>)</a:t>
            </a:r>
            <a:endParaRPr lang="zh-TW" altLang="en-US" sz="4000" dirty="0" smtClean="0">
              <a:latin typeface="標楷體" pitchFamily="65" charset="-120"/>
              <a:ea typeface="標楷體" pitchFamily="65" charset="-120"/>
            </a:endParaRPr>
          </a:p>
          <a:p>
            <a:endParaRPr lang="zh-TW" altLang="en-US"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320040"/>
            <a:ext cx="7239000" cy="804704"/>
          </a:xfrm>
        </p:spPr>
        <p:txBody>
          <a:bodyPr/>
          <a:lstStyle/>
          <a:p>
            <a:r>
              <a:rPr lang="zh-TW" altLang="en-US" sz="3600" dirty="0" smtClean="0">
                <a:ea typeface="中國龍粗魏碑" pitchFamily="49" charset="-120"/>
              </a:rPr>
              <a:t>醫療糾紛訴訟前調解</a:t>
            </a:r>
            <a:endParaRPr lang="zh-TW" altLang="en-US" dirty="0"/>
          </a:p>
        </p:txBody>
      </p:sp>
      <p:sp>
        <p:nvSpPr>
          <p:cNvPr id="3" name="內容版面配置區 2"/>
          <p:cNvSpPr>
            <a:spLocks noGrp="1"/>
          </p:cNvSpPr>
          <p:nvPr>
            <p:ph idx="1"/>
          </p:nvPr>
        </p:nvSpPr>
        <p:spPr>
          <a:xfrm>
            <a:off x="457200" y="1196752"/>
            <a:ext cx="7239000" cy="5258984"/>
          </a:xfrm>
        </p:spPr>
        <p:txBody>
          <a:bodyPr>
            <a:normAutofit fontScale="92500"/>
          </a:bodyPr>
          <a:lstStyle/>
          <a:p>
            <a:r>
              <a:rPr lang="zh-TW" altLang="en-US" sz="3200" dirty="0" smtClean="0">
                <a:latin typeface="標楷體" pitchFamily="65" charset="-120"/>
                <a:ea typeface="標楷體" pitchFamily="65" charset="-120"/>
              </a:rPr>
              <a:t>案件來源：</a:t>
            </a:r>
          </a:p>
          <a:p>
            <a:pPr>
              <a:buNone/>
            </a:pPr>
            <a:r>
              <a:rPr lang="zh-TW" altLang="en-US" sz="2800" dirty="0" smtClean="0">
                <a:latin typeface="標楷體" pitchFamily="65" charset="-120"/>
                <a:ea typeface="標楷體" pitchFamily="65" charset="-120"/>
              </a:rPr>
              <a:t>  </a:t>
            </a:r>
            <a:r>
              <a:rPr lang="zh-TW" altLang="en-US" sz="2800" dirty="0" smtClean="0">
                <a:solidFill>
                  <a:srgbClr val="0070C0"/>
                </a:solidFill>
                <a:latin typeface="標楷體" pitchFamily="65" charset="-120"/>
                <a:ea typeface="標楷體" pitchFamily="65" charset="-120"/>
              </a:rPr>
              <a:t>一般調解</a:t>
            </a:r>
            <a:r>
              <a:rPr lang="zh-TW" altLang="en-US" sz="2800" dirty="0" smtClean="0">
                <a:latin typeface="標楷體" pitchFamily="65" charset="-120"/>
                <a:ea typeface="標楷體" pitchFamily="65" charset="-120"/>
              </a:rPr>
              <a:t>：民事醫療訴訟依法應進行強制調解 </a:t>
            </a:r>
            <a:endParaRPr lang="en-US" altLang="zh-TW" sz="2800" dirty="0" smtClean="0">
              <a:latin typeface="標楷體" pitchFamily="65" charset="-120"/>
              <a:ea typeface="標楷體" pitchFamily="65" charset="-120"/>
            </a:endParaRPr>
          </a:p>
          <a:p>
            <a:pPr>
              <a:buNone/>
            </a:pPr>
            <a:r>
              <a:rPr lang="zh-TW" altLang="en-US" sz="2800" dirty="0" smtClean="0">
                <a:latin typeface="標楷體" pitchFamily="65" charset="-120"/>
                <a:ea typeface="標楷體" pitchFamily="65" charset="-120"/>
              </a:rPr>
              <a:t>            者。</a:t>
            </a:r>
          </a:p>
          <a:p>
            <a:pPr>
              <a:buNone/>
            </a:pPr>
            <a:r>
              <a:rPr lang="zh-TW" altLang="en-US" sz="2800" dirty="0" smtClean="0">
                <a:latin typeface="標楷體" pitchFamily="65" charset="-120"/>
                <a:ea typeface="標楷體" pitchFamily="65" charset="-120"/>
              </a:rPr>
              <a:t>  </a:t>
            </a:r>
            <a:r>
              <a:rPr lang="zh-TW" altLang="en-US" sz="2800" dirty="0" smtClean="0">
                <a:solidFill>
                  <a:srgbClr val="7030A0"/>
                </a:solidFill>
                <a:latin typeface="標楷體" pitchFamily="65" charset="-120"/>
                <a:ea typeface="標楷體" pitchFamily="65" charset="-120"/>
              </a:rPr>
              <a:t>立即調解</a:t>
            </a:r>
            <a:r>
              <a:rPr lang="zh-TW" altLang="en-US" sz="2800" dirty="0" smtClean="0">
                <a:latin typeface="標楷體" pitchFamily="65" charset="-120"/>
                <a:ea typeface="標楷體" pitchFamily="65" charset="-120"/>
              </a:rPr>
              <a:t>：刑庭法官審判中、檢察官偵查中移</a:t>
            </a:r>
            <a:endParaRPr lang="en-US" altLang="zh-TW" sz="2800" dirty="0" smtClean="0">
              <a:latin typeface="標楷體" pitchFamily="65" charset="-120"/>
              <a:ea typeface="標楷體" pitchFamily="65" charset="-120"/>
            </a:endParaRPr>
          </a:p>
          <a:p>
            <a:pPr>
              <a:buNone/>
            </a:pPr>
            <a:r>
              <a:rPr lang="zh-TW" altLang="en-US" sz="2800" dirty="0" smtClean="0">
                <a:latin typeface="標楷體" pitchFamily="65" charset="-120"/>
                <a:ea typeface="標楷體" pitchFamily="65" charset="-120"/>
              </a:rPr>
              <a:t>            付調解者</a:t>
            </a:r>
            <a:r>
              <a:rPr lang="zh-TW" altLang="en-US" sz="2800" dirty="0" smtClean="0"/>
              <a:t>。</a:t>
            </a:r>
            <a:endParaRPr lang="en-US" altLang="zh-TW" sz="2800" dirty="0" smtClean="0"/>
          </a:p>
          <a:p>
            <a:pPr>
              <a:buNone/>
            </a:pPr>
            <a:r>
              <a:rPr lang="zh-TW" altLang="en-US" sz="2800" dirty="0" smtClean="0">
                <a:solidFill>
                  <a:srgbClr val="00B0F0"/>
                </a:solidFill>
                <a:latin typeface="標楷體" pitchFamily="65" charset="-120"/>
                <a:ea typeface="標楷體" pitchFamily="65" charset="-120"/>
              </a:rPr>
              <a:t>  移付調解</a:t>
            </a:r>
            <a:r>
              <a:rPr lang="zh-TW" altLang="en-US" sz="2800" dirty="0" smtClean="0">
                <a:latin typeface="標楷體" pitchFamily="65" charset="-120"/>
                <a:ea typeface="標楷體" pitchFamily="65" charset="-120"/>
              </a:rPr>
              <a:t>：民事醫療訴訟中，法官認有調解之</a:t>
            </a:r>
            <a:endParaRPr lang="en-US" altLang="zh-TW" sz="2800" dirty="0" smtClean="0">
              <a:latin typeface="標楷體" pitchFamily="65" charset="-120"/>
              <a:ea typeface="標楷體" pitchFamily="65" charset="-120"/>
            </a:endParaRPr>
          </a:p>
          <a:p>
            <a:pPr>
              <a:buNone/>
            </a:pPr>
            <a:r>
              <a:rPr lang="zh-TW" altLang="en-US" sz="2800" dirty="0" smtClean="0">
                <a:latin typeface="標楷體" pitchFamily="65" charset="-120"/>
                <a:ea typeface="標楷體" pitchFamily="65" charset="-120"/>
              </a:rPr>
              <a:t>            望而移付調解。</a:t>
            </a:r>
          </a:p>
          <a:p>
            <a:pPr>
              <a:buNone/>
            </a:pPr>
            <a:r>
              <a:rPr lang="zh-TW" altLang="en-US" sz="2800" dirty="0" smtClean="0">
                <a:latin typeface="標楷體" pitchFamily="65" charset="-120"/>
                <a:ea typeface="標楷體" pitchFamily="65" charset="-120"/>
              </a:rPr>
              <a:t>  </a:t>
            </a:r>
            <a:r>
              <a:rPr lang="zh-TW" altLang="en-US" sz="2800" dirty="0" smtClean="0">
                <a:solidFill>
                  <a:srgbClr val="FF0000"/>
                </a:solidFill>
                <a:latin typeface="標楷體" pitchFamily="65" charset="-120"/>
                <a:ea typeface="標楷體" pitchFamily="65" charset="-120"/>
              </a:rPr>
              <a:t>轉介調解</a:t>
            </a:r>
            <a:r>
              <a:rPr lang="zh-TW" altLang="en-US" sz="2800" dirty="0" smtClean="0">
                <a:latin typeface="標楷體" pitchFamily="65" charset="-120"/>
                <a:ea typeface="標楷體" pitchFamily="65" charset="-120"/>
              </a:rPr>
              <a:t>：醫師公會、衛生局醫療調處及各醫</a:t>
            </a:r>
            <a:endParaRPr lang="en-US" altLang="zh-TW" sz="2800" dirty="0" smtClean="0">
              <a:latin typeface="標楷體" pitchFamily="65" charset="-120"/>
              <a:ea typeface="標楷體" pitchFamily="65" charset="-120"/>
            </a:endParaRPr>
          </a:p>
          <a:p>
            <a:pPr>
              <a:buNone/>
            </a:pPr>
            <a:r>
              <a:rPr lang="zh-TW" altLang="en-US" sz="2800" dirty="0" smtClean="0">
                <a:latin typeface="標楷體" pitchFamily="65" charset="-120"/>
                <a:ea typeface="標楷體" pitchFamily="65" charset="-120"/>
              </a:rPr>
              <a:t>            學中心醫療糾紛認有調解成立之望</a:t>
            </a:r>
            <a:endParaRPr lang="en-US" altLang="zh-TW" sz="2800" dirty="0" smtClean="0">
              <a:latin typeface="標楷體" pitchFamily="65" charset="-120"/>
              <a:ea typeface="標楷體" pitchFamily="65" charset="-120"/>
            </a:endParaRPr>
          </a:p>
          <a:p>
            <a:pPr>
              <a:buNone/>
            </a:pPr>
            <a:r>
              <a:rPr lang="zh-TW" altLang="en-US" sz="2800" dirty="0" smtClean="0">
                <a:latin typeface="標楷體" pitchFamily="65" charset="-120"/>
                <a:ea typeface="標楷體" pitchFamily="65" charset="-120"/>
              </a:rPr>
              <a:t>            者。</a:t>
            </a:r>
          </a:p>
          <a:p>
            <a:pPr>
              <a:buNone/>
            </a:pPr>
            <a:endParaRPr lang="zh-TW" altLang="en-US" sz="2800" dirty="0" smtClean="0"/>
          </a:p>
          <a:p>
            <a:endParaRPr lang="zh-TW" altLang="en-US"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395536" y="476672"/>
            <a:ext cx="7239000" cy="1143000"/>
          </a:xfrm>
        </p:spPr>
        <p:txBody>
          <a:bodyPr>
            <a:normAutofit/>
          </a:bodyPr>
          <a:lstStyle/>
          <a:p>
            <a:r>
              <a:rPr lang="zh-TW" altLang="en-US" sz="3000" dirty="0" smtClean="0">
                <a:ea typeface="中國龍粗魏碑" pitchFamily="49" charset="-120"/>
              </a:rPr>
              <a:t>臺中地方法院試辦</a:t>
            </a:r>
            <a:br>
              <a:rPr lang="zh-TW" altLang="en-US" sz="3000" dirty="0" smtClean="0">
                <a:ea typeface="中國龍粗魏碑" pitchFamily="49" charset="-120"/>
              </a:rPr>
            </a:br>
            <a:r>
              <a:rPr lang="zh-TW" altLang="en-US" sz="3000" dirty="0" smtClean="0">
                <a:solidFill>
                  <a:srgbClr val="000099"/>
                </a:solidFill>
                <a:ea typeface="中國龍粗魏碑" pitchFamily="49" charset="-120"/>
              </a:rPr>
              <a:t>醫療糾紛調解</a:t>
            </a:r>
            <a:r>
              <a:rPr lang="zh-TW" altLang="en-US" sz="3000" dirty="0" smtClean="0">
                <a:ea typeface="中國龍粗魏碑" pitchFamily="49" charset="-120"/>
              </a:rPr>
              <a:t>、</a:t>
            </a:r>
            <a:r>
              <a:rPr lang="zh-TW" altLang="en-US" sz="3000" dirty="0" smtClean="0">
                <a:solidFill>
                  <a:srgbClr val="800080"/>
                </a:solidFill>
                <a:ea typeface="中國龍粗魏碑" pitchFamily="49" charset="-120"/>
              </a:rPr>
              <a:t>醫療專家諮詢</a:t>
            </a:r>
            <a:r>
              <a:rPr lang="zh-TW" altLang="en-US" sz="3000" dirty="0" smtClean="0">
                <a:ea typeface="中國龍粗魏碑" pitchFamily="49" charset="-120"/>
              </a:rPr>
              <a:t>、</a:t>
            </a:r>
            <a:r>
              <a:rPr lang="zh-TW" altLang="en-US" sz="3000" dirty="0" smtClean="0">
                <a:solidFill>
                  <a:srgbClr val="990000"/>
                </a:solidFill>
                <a:ea typeface="中國龍粗魏碑" pitchFamily="49" charset="-120"/>
              </a:rPr>
              <a:t>醫療鑑定</a:t>
            </a:r>
            <a:endParaRPr lang="zh-TW" altLang="en-US" sz="3000" dirty="0">
              <a:ea typeface="中國龍粗魏碑" pitchFamily="49" charset="-120"/>
            </a:endParaRPr>
          </a:p>
        </p:txBody>
      </p:sp>
      <p:sp>
        <p:nvSpPr>
          <p:cNvPr id="3" name="內容版面配置區 2"/>
          <p:cNvSpPr>
            <a:spLocks noGrp="1"/>
          </p:cNvSpPr>
          <p:nvPr>
            <p:ph idx="1"/>
          </p:nvPr>
        </p:nvSpPr>
        <p:spPr/>
        <p:txBody>
          <a:bodyPr/>
          <a:lstStyle/>
          <a:p>
            <a:r>
              <a:rPr lang="en-US" altLang="zh-TW" dirty="0" smtClean="0">
                <a:ea typeface="標楷體" pitchFamily="65" charset="-120"/>
              </a:rPr>
              <a:t>101</a:t>
            </a:r>
            <a:r>
              <a:rPr lang="zh-TW" altLang="en-US" dirty="0" smtClean="0">
                <a:ea typeface="標楷體" pitchFamily="65" charset="-120"/>
              </a:rPr>
              <a:t>年</a:t>
            </a:r>
            <a:r>
              <a:rPr lang="en-US" altLang="zh-TW" dirty="0" smtClean="0">
                <a:ea typeface="標楷體" pitchFamily="65" charset="-120"/>
              </a:rPr>
              <a:t>9</a:t>
            </a:r>
            <a:r>
              <a:rPr lang="zh-TW" altLang="en-US" dirty="0" smtClean="0">
                <a:ea typeface="標楷體" pitchFamily="65" charset="-120"/>
              </a:rPr>
              <a:t>月</a:t>
            </a:r>
            <a:r>
              <a:rPr lang="en-US" altLang="zh-TW" dirty="0" smtClean="0">
                <a:ea typeface="標楷體" pitchFamily="65" charset="-120"/>
              </a:rPr>
              <a:t>1</a:t>
            </a:r>
            <a:r>
              <a:rPr lang="zh-TW" altLang="en-US" dirty="0" smtClean="0">
                <a:ea typeface="標楷體" pitchFamily="65" charset="-120"/>
              </a:rPr>
              <a:t>日上路</a:t>
            </a:r>
          </a:p>
          <a:p>
            <a:r>
              <a:rPr lang="zh-TW" altLang="en-US" dirty="0" smtClean="0">
                <a:ea typeface="標楷體" pitchFamily="65" charset="-120"/>
              </a:rPr>
              <a:t>目前</a:t>
            </a:r>
            <a:r>
              <a:rPr lang="en-US" altLang="zh-TW" dirty="0" smtClean="0">
                <a:ea typeface="標楷體" pitchFamily="65" charset="-120"/>
              </a:rPr>
              <a:t>(101</a:t>
            </a:r>
            <a:r>
              <a:rPr lang="zh-TW" altLang="en-US" dirty="0" smtClean="0">
                <a:ea typeface="標楷體" pitchFamily="65" charset="-120"/>
              </a:rPr>
              <a:t>年</a:t>
            </a:r>
            <a:r>
              <a:rPr lang="en-US" altLang="zh-TW" dirty="0" smtClean="0">
                <a:ea typeface="標楷體" pitchFamily="65" charset="-120"/>
              </a:rPr>
              <a:t>11</a:t>
            </a:r>
            <a:r>
              <a:rPr lang="zh-TW" altLang="en-US" dirty="0" smtClean="0">
                <a:ea typeface="標楷體" pitchFamily="65" charset="-120"/>
              </a:rPr>
              <a:t>月中</a:t>
            </a:r>
            <a:r>
              <a:rPr lang="en-US" altLang="zh-TW" dirty="0" smtClean="0">
                <a:ea typeface="標楷體" pitchFamily="65" charset="-120"/>
              </a:rPr>
              <a:t>)</a:t>
            </a:r>
            <a:r>
              <a:rPr lang="zh-TW" altLang="en-US" dirty="0" smtClean="0">
                <a:ea typeface="標楷體" pitchFamily="65" charset="-120"/>
              </a:rPr>
              <a:t>辦理情形：</a:t>
            </a:r>
          </a:p>
          <a:p>
            <a:pPr lvl="1"/>
            <a:r>
              <a:rPr lang="zh-TW" altLang="en-US" b="1" dirty="0" smtClean="0">
                <a:solidFill>
                  <a:srgbClr val="000099"/>
                </a:solidFill>
                <a:ea typeface="標楷體" pitchFamily="65" charset="-120"/>
              </a:rPr>
              <a:t>調解</a:t>
            </a:r>
            <a:r>
              <a:rPr lang="zh-TW" altLang="en-US" dirty="0" smtClean="0">
                <a:ea typeface="標楷體" pitchFamily="65" charset="-120"/>
              </a:rPr>
              <a:t>：已有</a:t>
            </a:r>
            <a:r>
              <a:rPr lang="en-US" altLang="zh-TW" dirty="0" smtClean="0">
                <a:ea typeface="標楷體" pitchFamily="65" charset="-120"/>
              </a:rPr>
              <a:t>1</a:t>
            </a:r>
            <a:r>
              <a:rPr lang="zh-TW" altLang="en-US" dirty="0" smtClean="0">
                <a:ea typeface="標楷體" pitchFamily="65" charset="-120"/>
              </a:rPr>
              <a:t>件調解成立，另有</a:t>
            </a:r>
            <a:r>
              <a:rPr lang="en-US" altLang="zh-TW" dirty="0" smtClean="0">
                <a:ea typeface="標楷體" pitchFamily="65" charset="-120"/>
              </a:rPr>
              <a:t>3</a:t>
            </a:r>
            <a:r>
              <a:rPr lang="zh-TW" altLang="en-US" dirty="0" smtClean="0">
                <a:ea typeface="標楷體" pitchFamily="65" charset="-120"/>
              </a:rPr>
              <a:t>件進行中</a:t>
            </a:r>
          </a:p>
          <a:p>
            <a:pPr lvl="1"/>
            <a:r>
              <a:rPr lang="zh-TW" altLang="en-US" b="1" dirty="0" smtClean="0">
                <a:solidFill>
                  <a:srgbClr val="800080"/>
                </a:solidFill>
                <a:ea typeface="標楷體" pitchFamily="65" charset="-120"/>
              </a:rPr>
              <a:t>諮詢</a:t>
            </a:r>
            <a:r>
              <a:rPr lang="zh-TW" altLang="en-US" dirty="0" smtClean="0">
                <a:ea typeface="標楷體" pitchFamily="65" charset="-120"/>
              </a:rPr>
              <a:t>：已諮詢</a:t>
            </a:r>
            <a:r>
              <a:rPr lang="en-US" altLang="zh-TW" dirty="0" smtClean="0">
                <a:ea typeface="標楷體" pitchFamily="65" charset="-120"/>
              </a:rPr>
              <a:t>6</a:t>
            </a:r>
            <a:r>
              <a:rPr lang="zh-TW" altLang="en-US" dirty="0" smtClean="0">
                <a:ea typeface="標楷體" pitchFamily="65" charset="-120"/>
              </a:rPr>
              <a:t>人次</a:t>
            </a:r>
          </a:p>
          <a:p>
            <a:pPr lvl="1"/>
            <a:r>
              <a:rPr lang="zh-TW" altLang="en-US" b="1" dirty="0" smtClean="0">
                <a:solidFill>
                  <a:srgbClr val="990000"/>
                </a:solidFill>
                <a:ea typeface="標楷體" pitchFamily="65" charset="-120"/>
              </a:rPr>
              <a:t>鑑定</a:t>
            </a:r>
            <a:r>
              <a:rPr lang="zh-TW" altLang="en-US" dirty="0" smtClean="0">
                <a:ea typeface="標楷體" pitchFamily="65" charset="-120"/>
              </a:rPr>
              <a:t>：已進行</a:t>
            </a:r>
            <a:r>
              <a:rPr lang="en-US" altLang="zh-TW" dirty="0" smtClean="0">
                <a:ea typeface="標楷體" pitchFamily="65" charset="-120"/>
              </a:rPr>
              <a:t>3</a:t>
            </a:r>
            <a:r>
              <a:rPr lang="zh-TW" altLang="en-US" dirty="0" smtClean="0">
                <a:ea typeface="標楷體" pitchFamily="65" charset="-120"/>
              </a:rPr>
              <a:t>件</a:t>
            </a:r>
            <a:endParaRPr lang="zh-TW" altLang="zh-TW" dirty="0" smtClean="0">
              <a:ea typeface="標楷體" pitchFamily="65" charset="-120"/>
            </a:endParaRPr>
          </a:p>
          <a:p>
            <a:endParaRPr lang="zh-TW" altLang="en-US" dirty="0"/>
          </a:p>
        </p:txBody>
      </p:sp>
      <p:pic>
        <p:nvPicPr>
          <p:cNvPr id="4" name="Picture 8" descr="DSC00126"/>
          <p:cNvPicPr>
            <a:picLocks noChangeAspect="1" noChangeArrowheads="1"/>
          </p:cNvPicPr>
          <p:nvPr/>
        </p:nvPicPr>
        <p:blipFill>
          <a:blip r:embed="rId2" cstate="print"/>
          <a:srcRect/>
          <a:stretch>
            <a:fillRect/>
          </a:stretch>
        </p:blipFill>
        <p:spPr bwMode="auto">
          <a:xfrm>
            <a:off x="2987825" y="4077072"/>
            <a:ext cx="4968552" cy="2073275"/>
          </a:xfrm>
          <a:prstGeom prst="rect">
            <a:avLst/>
          </a:prstGeom>
          <a:noFill/>
          <a:ln w="9525">
            <a:noFill/>
            <a:miter lim="800000"/>
            <a:headEnd/>
            <a:tailEnd/>
          </a:ln>
        </p:spPr>
      </p:pic>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320040"/>
            <a:ext cx="7239000" cy="732696"/>
          </a:xfrm>
        </p:spPr>
        <p:txBody>
          <a:bodyPr>
            <a:normAutofit/>
          </a:bodyPr>
          <a:lstStyle/>
          <a:p>
            <a:r>
              <a:rPr lang="zh-TW" altLang="en-US" sz="4000" dirty="0" smtClean="0">
                <a:ea typeface="中國龍粗魏碑" pitchFamily="49" charset="-120"/>
              </a:rPr>
              <a:t>醫療鑑定</a:t>
            </a:r>
            <a:endParaRPr lang="zh-TW" altLang="en-US" sz="4000" dirty="0"/>
          </a:p>
        </p:txBody>
      </p:sp>
      <p:sp>
        <p:nvSpPr>
          <p:cNvPr id="3" name="內容版面配置區 2"/>
          <p:cNvSpPr>
            <a:spLocks noGrp="1"/>
          </p:cNvSpPr>
          <p:nvPr>
            <p:ph idx="1"/>
          </p:nvPr>
        </p:nvSpPr>
        <p:spPr>
          <a:xfrm>
            <a:off x="457200" y="1196752"/>
            <a:ext cx="7239000" cy="5258984"/>
          </a:xfrm>
        </p:spPr>
        <p:txBody>
          <a:bodyPr>
            <a:normAutofit fontScale="92500"/>
          </a:bodyPr>
          <a:lstStyle/>
          <a:p>
            <a:pPr>
              <a:lnSpc>
                <a:spcPct val="150000"/>
              </a:lnSpc>
              <a:buNone/>
            </a:pPr>
            <a:r>
              <a:rPr lang="zh-TW" altLang="en-US" dirty="0" smtClean="0">
                <a:latin typeface="標楷體" pitchFamily="65" charset="-120"/>
                <a:ea typeface="標楷體" pitchFamily="65" charset="-120"/>
              </a:rPr>
              <a:t> </a:t>
            </a:r>
            <a:r>
              <a:rPr lang="zh-TW" altLang="en-US" sz="2800" dirty="0" smtClean="0">
                <a:latin typeface="標楷體" pitchFamily="65" charset="-120"/>
                <a:ea typeface="標楷體" pitchFamily="65" charset="-120"/>
              </a:rPr>
              <a:t>依據：民事訴訟法第</a:t>
            </a:r>
            <a:r>
              <a:rPr lang="en-US" altLang="zh-TW" sz="2800" dirty="0" smtClean="0">
                <a:latin typeface="標楷體" pitchFamily="65" charset="-120"/>
                <a:ea typeface="標楷體" pitchFamily="65" charset="-120"/>
              </a:rPr>
              <a:t>326</a:t>
            </a:r>
            <a:r>
              <a:rPr lang="zh-TW" altLang="en-US" sz="2800" dirty="0" smtClean="0">
                <a:latin typeface="標楷體" pitchFamily="65" charset="-120"/>
                <a:ea typeface="標楷體" pitchFamily="65" charset="-120"/>
              </a:rPr>
              <a:t>、</a:t>
            </a:r>
            <a:r>
              <a:rPr lang="en-US" altLang="zh-TW" sz="2800" dirty="0" smtClean="0">
                <a:latin typeface="標楷體" pitchFamily="65" charset="-120"/>
                <a:ea typeface="標楷體" pitchFamily="65" charset="-120"/>
              </a:rPr>
              <a:t>328</a:t>
            </a:r>
            <a:r>
              <a:rPr lang="zh-TW" altLang="en-US" sz="2800" dirty="0" smtClean="0">
                <a:latin typeface="標楷體" pitchFamily="65" charset="-120"/>
                <a:ea typeface="標楷體" pitchFamily="65" charset="-120"/>
              </a:rPr>
              <a:t>條及刑事訴訟</a:t>
            </a:r>
            <a:endParaRPr lang="en-US" altLang="zh-TW" sz="2800" dirty="0" smtClean="0">
              <a:latin typeface="標楷體" pitchFamily="65" charset="-120"/>
              <a:ea typeface="標楷體" pitchFamily="65" charset="-120"/>
            </a:endParaRPr>
          </a:p>
          <a:p>
            <a:pPr>
              <a:lnSpc>
                <a:spcPct val="150000"/>
              </a:lnSpc>
              <a:buNone/>
            </a:pPr>
            <a:r>
              <a:rPr lang="zh-TW" altLang="en-US" sz="2800" dirty="0" smtClean="0">
                <a:latin typeface="標楷體" pitchFamily="65" charset="-120"/>
                <a:ea typeface="標楷體" pitchFamily="65" charset="-120"/>
              </a:rPr>
              <a:t> 法第</a:t>
            </a:r>
            <a:r>
              <a:rPr lang="en-US" altLang="zh-TW" sz="2800" dirty="0" smtClean="0">
                <a:latin typeface="標楷體" pitchFamily="65" charset="-120"/>
                <a:ea typeface="標楷體" pitchFamily="65" charset="-120"/>
              </a:rPr>
              <a:t>198</a:t>
            </a:r>
            <a:r>
              <a:rPr lang="zh-TW" altLang="en-US" sz="2800" dirty="0" smtClean="0">
                <a:latin typeface="標楷體" pitchFamily="65" charset="-120"/>
                <a:ea typeface="標楷體" pitchFamily="65" charset="-120"/>
              </a:rPr>
              <a:t>、</a:t>
            </a:r>
            <a:r>
              <a:rPr lang="en-US" altLang="zh-TW" sz="2800" dirty="0" smtClean="0">
                <a:latin typeface="標楷體" pitchFamily="65" charset="-120"/>
                <a:ea typeface="標楷體" pitchFamily="65" charset="-120"/>
              </a:rPr>
              <a:t>208</a:t>
            </a:r>
            <a:r>
              <a:rPr lang="zh-TW" altLang="en-US" sz="2800" dirty="0" smtClean="0">
                <a:latin typeface="標楷體" pitchFamily="65" charset="-120"/>
                <a:ea typeface="標楷體" pitchFamily="65" charset="-120"/>
              </a:rPr>
              <a:t>條。</a:t>
            </a:r>
          </a:p>
          <a:p>
            <a:pPr>
              <a:lnSpc>
                <a:spcPct val="150000"/>
              </a:lnSpc>
              <a:buNone/>
            </a:pPr>
            <a:r>
              <a:rPr lang="zh-TW" altLang="en-US" sz="2800" dirty="0" smtClean="0">
                <a:latin typeface="標楷體" pitchFamily="65" charset="-120"/>
                <a:ea typeface="標楷體" pitchFamily="65" charset="-120"/>
              </a:rPr>
              <a:t> 醫療鑑定非僅限衛福部醫審會，性質上屬經機</a:t>
            </a:r>
            <a:endParaRPr lang="en-US" altLang="zh-TW" sz="2800" dirty="0" smtClean="0">
              <a:latin typeface="標楷體" pitchFamily="65" charset="-120"/>
              <a:ea typeface="標楷體" pitchFamily="65" charset="-120"/>
            </a:endParaRPr>
          </a:p>
          <a:p>
            <a:pPr>
              <a:lnSpc>
                <a:spcPct val="150000"/>
              </a:lnSpc>
              <a:buNone/>
            </a:pPr>
            <a:r>
              <a:rPr lang="zh-TW" altLang="en-US" sz="2800" dirty="0" smtClean="0">
                <a:latin typeface="標楷體" pitchFamily="65" charset="-120"/>
                <a:ea typeface="標楷體" pitchFamily="65" charset="-120"/>
              </a:rPr>
              <a:t> 關委任有鑑定職務。</a:t>
            </a:r>
            <a:endParaRPr lang="en-US" altLang="zh-TW" sz="2800" dirty="0" smtClean="0">
              <a:latin typeface="標楷體" pitchFamily="65" charset="-120"/>
              <a:ea typeface="標楷體" pitchFamily="65" charset="-120"/>
            </a:endParaRPr>
          </a:p>
          <a:p>
            <a:pPr>
              <a:lnSpc>
                <a:spcPct val="150000"/>
              </a:lnSpc>
              <a:buNone/>
            </a:pPr>
            <a:r>
              <a:rPr lang="zh-TW" altLang="en-US" sz="2800" dirty="0" smtClean="0">
                <a:latin typeface="標楷體" pitchFamily="65" charset="-120"/>
                <a:ea typeface="標楷體" pitchFamily="65" charset="-120"/>
              </a:rPr>
              <a:t> 依據：受本院</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台中地院</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囑託醫療鑑定之醫</a:t>
            </a:r>
            <a:endParaRPr lang="en-US" altLang="zh-TW" sz="2800" dirty="0" smtClean="0">
              <a:latin typeface="標楷體" pitchFamily="65" charset="-120"/>
              <a:ea typeface="標楷體" pitchFamily="65" charset="-120"/>
            </a:endParaRPr>
          </a:p>
          <a:p>
            <a:pPr>
              <a:lnSpc>
                <a:spcPct val="150000"/>
              </a:lnSpc>
              <a:buNone/>
            </a:pPr>
            <a:r>
              <a:rPr lang="zh-TW" altLang="en-US" sz="2800" dirty="0" smtClean="0">
                <a:latin typeface="標楷體" pitchFamily="65" charset="-120"/>
                <a:ea typeface="標楷體" pitchFamily="65" charset="-120"/>
              </a:rPr>
              <a:t> 學中心性質上屬於「具鑑定所需特別學識經</a:t>
            </a:r>
            <a:endParaRPr lang="en-US" altLang="zh-TW" sz="2800" dirty="0" smtClean="0">
              <a:latin typeface="標楷體" pitchFamily="65" charset="-120"/>
              <a:ea typeface="標楷體" pitchFamily="65" charset="-120"/>
            </a:endParaRPr>
          </a:p>
          <a:p>
            <a:pPr>
              <a:lnSpc>
                <a:spcPct val="150000"/>
              </a:lnSpc>
              <a:buNone/>
            </a:pPr>
            <a:r>
              <a:rPr lang="zh-TW" altLang="en-US" sz="2800" dirty="0" smtClean="0">
                <a:latin typeface="標楷體" pitchFamily="65" charset="-120"/>
                <a:ea typeface="標楷體" pitchFamily="65" charset="-120"/>
              </a:rPr>
              <a:t> 驗」者。</a:t>
            </a:r>
          </a:p>
          <a:p>
            <a:pPr>
              <a:lnSpc>
                <a:spcPct val="150000"/>
              </a:lnSpc>
              <a:buNone/>
            </a:pPr>
            <a:endParaRPr lang="zh-TW" altLang="en-US" sz="2800" dirty="0" smtClean="0">
              <a:latin typeface="標楷體" pitchFamily="65" charset="-120"/>
              <a:ea typeface="標楷體" pitchFamily="65" charset="-120"/>
            </a:endParaRPr>
          </a:p>
          <a:p>
            <a:endParaRPr lang="zh-TW" altLang="en-US"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320040"/>
            <a:ext cx="7239000" cy="876712"/>
          </a:xfrm>
        </p:spPr>
        <p:txBody>
          <a:bodyPr>
            <a:normAutofit/>
          </a:bodyPr>
          <a:lstStyle/>
          <a:p>
            <a:r>
              <a:rPr lang="zh-TW" altLang="en-US" sz="4000" dirty="0" smtClean="0">
                <a:ea typeface="中國龍粗魏碑" pitchFamily="49" charset="-120"/>
              </a:rPr>
              <a:t>醫療鑑定</a:t>
            </a:r>
            <a:endParaRPr lang="zh-TW" altLang="en-US" sz="4000" dirty="0"/>
          </a:p>
        </p:txBody>
      </p:sp>
      <p:sp>
        <p:nvSpPr>
          <p:cNvPr id="3" name="內容版面配置區 2"/>
          <p:cNvSpPr>
            <a:spLocks noGrp="1"/>
          </p:cNvSpPr>
          <p:nvPr>
            <p:ph idx="1"/>
          </p:nvPr>
        </p:nvSpPr>
        <p:spPr/>
        <p:txBody>
          <a:bodyPr/>
          <a:lstStyle/>
          <a:p>
            <a:pPr>
              <a:lnSpc>
                <a:spcPct val="90000"/>
              </a:lnSpc>
              <a:buNone/>
            </a:pPr>
            <a:r>
              <a:rPr lang="zh-TW" altLang="en-US" sz="3200" dirty="0" smtClean="0">
                <a:latin typeface="標楷體" pitchFamily="65" charset="-120"/>
                <a:ea typeface="標楷體" pitchFamily="65" charset="-120"/>
              </a:rPr>
              <a:t>  </a:t>
            </a:r>
          </a:p>
          <a:p>
            <a:pPr>
              <a:lnSpc>
                <a:spcPct val="90000"/>
              </a:lnSpc>
              <a:buNone/>
            </a:pPr>
            <a:r>
              <a:rPr lang="zh-TW" altLang="en-US" sz="2800" dirty="0" smtClean="0">
                <a:latin typeface="標楷體" pitchFamily="65" charset="-120"/>
                <a:ea typeface="標楷體" pitchFamily="65" charset="-120"/>
              </a:rPr>
              <a:t> 各醫學中心鑑定小組成員應有法律或社會公</a:t>
            </a:r>
            <a:endParaRPr lang="en-US" altLang="zh-TW" sz="2800" dirty="0" smtClean="0">
              <a:latin typeface="標楷體" pitchFamily="65" charset="-120"/>
              <a:ea typeface="標楷體" pitchFamily="65" charset="-120"/>
            </a:endParaRPr>
          </a:p>
          <a:p>
            <a:pPr>
              <a:lnSpc>
                <a:spcPct val="90000"/>
              </a:lnSpc>
              <a:buNone/>
            </a:pPr>
            <a:r>
              <a:rPr lang="zh-TW" altLang="en-US" sz="2800" dirty="0" smtClean="0">
                <a:latin typeface="標楷體" pitchFamily="65" charset="-120"/>
                <a:ea typeface="標楷體" pitchFamily="65" charset="-120"/>
              </a:rPr>
              <a:t> 正人士參與。</a:t>
            </a:r>
          </a:p>
          <a:p>
            <a:pPr>
              <a:lnSpc>
                <a:spcPct val="90000"/>
              </a:lnSpc>
              <a:buNone/>
            </a:pPr>
            <a:endParaRPr lang="en-US" altLang="zh-TW" sz="2800" dirty="0" smtClean="0">
              <a:latin typeface="標楷體" pitchFamily="65" charset="-120"/>
              <a:ea typeface="標楷體" pitchFamily="65" charset="-120"/>
            </a:endParaRPr>
          </a:p>
          <a:p>
            <a:pPr>
              <a:lnSpc>
                <a:spcPct val="90000"/>
              </a:lnSpc>
              <a:buNone/>
            </a:pPr>
            <a:r>
              <a:rPr lang="zh-TW" altLang="en-US" sz="2800" dirty="0" smtClean="0">
                <a:latin typeface="標楷體" pitchFamily="65" charset="-120"/>
                <a:ea typeface="標楷體" pitchFamily="65" charset="-120"/>
              </a:rPr>
              <a:t> 各醫學中心之醫療鑑定為機關鑑定，原則上</a:t>
            </a:r>
            <a:endParaRPr lang="en-US" altLang="zh-TW" sz="2800" dirty="0" smtClean="0">
              <a:latin typeface="標楷體" pitchFamily="65" charset="-120"/>
              <a:ea typeface="標楷體" pitchFamily="65" charset="-120"/>
            </a:endParaRPr>
          </a:p>
          <a:p>
            <a:pPr>
              <a:lnSpc>
                <a:spcPct val="90000"/>
              </a:lnSpc>
              <a:buNone/>
            </a:pPr>
            <a:r>
              <a:rPr lang="zh-TW" altLang="en-US" sz="2800" dirty="0" smtClean="0">
                <a:latin typeface="標楷體" pitchFamily="65" charset="-120"/>
                <a:ea typeface="標楷體" pitchFamily="65" charset="-120"/>
              </a:rPr>
              <a:t> </a:t>
            </a:r>
            <a:r>
              <a:rPr lang="zh-TW" altLang="en-US" sz="2800" dirty="0" smtClean="0">
                <a:solidFill>
                  <a:srgbClr val="FF0000"/>
                </a:solidFill>
                <a:latin typeface="標楷體" pitchFamily="65" charset="-120"/>
                <a:ea typeface="標楷體" pitchFamily="65" charset="-120"/>
              </a:rPr>
              <a:t>不派員</a:t>
            </a:r>
            <a:r>
              <a:rPr lang="zh-TW" altLang="en-US" sz="2800" dirty="0" smtClean="0">
                <a:latin typeface="標楷體" pitchFamily="65" charset="-120"/>
                <a:ea typeface="標楷體" pitchFamily="65" charset="-120"/>
              </a:rPr>
              <a:t>到院</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出庭</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說明，如有不清楚時，再</a:t>
            </a:r>
            <a:endParaRPr lang="en-US" altLang="zh-TW" sz="2800" dirty="0" smtClean="0">
              <a:latin typeface="標楷體" pitchFamily="65" charset="-120"/>
              <a:ea typeface="標楷體" pitchFamily="65" charset="-120"/>
            </a:endParaRPr>
          </a:p>
          <a:p>
            <a:pPr>
              <a:lnSpc>
                <a:spcPct val="90000"/>
              </a:lnSpc>
              <a:buNone/>
            </a:pPr>
            <a:r>
              <a:rPr lang="zh-TW" altLang="en-US" sz="2800" dirty="0" smtClean="0">
                <a:latin typeface="標楷體" pitchFamily="65" charset="-120"/>
                <a:ea typeface="標楷體" pitchFamily="65" charset="-120"/>
              </a:rPr>
              <a:t> 函詢以書面說明之。</a:t>
            </a:r>
          </a:p>
          <a:p>
            <a:endParaRPr lang="zh-TW" altLang="en-US"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3000" dirty="0" smtClean="0">
                <a:ea typeface="中國龍粗魏碑" pitchFamily="49" charset="-120"/>
              </a:rPr>
              <a:t>臺中地方法院試辦成效</a:t>
            </a:r>
            <a:br>
              <a:rPr lang="zh-TW" altLang="en-US" sz="3000" dirty="0" smtClean="0">
                <a:ea typeface="中國龍粗魏碑" pitchFamily="49" charset="-120"/>
              </a:rPr>
            </a:br>
            <a:r>
              <a:rPr lang="zh-TW" altLang="en-US" sz="3000" dirty="0" smtClean="0">
                <a:solidFill>
                  <a:srgbClr val="000099"/>
                </a:solidFill>
                <a:ea typeface="中國龍粗魏碑" pitchFamily="49" charset="-120"/>
              </a:rPr>
              <a:t>醫療糾紛調解</a:t>
            </a:r>
            <a:r>
              <a:rPr lang="zh-TW" altLang="en-US" sz="3000" dirty="0" smtClean="0">
                <a:ea typeface="中國龍粗魏碑" pitchFamily="49" charset="-120"/>
              </a:rPr>
              <a:t>、</a:t>
            </a:r>
            <a:r>
              <a:rPr lang="zh-TW" altLang="en-US" sz="3000" dirty="0" smtClean="0">
                <a:solidFill>
                  <a:srgbClr val="800080"/>
                </a:solidFill>
                <a:ea typeface="中國龍粗魏碑" pitchFamily="49" charset="-120"/>
              </a:rPr>
              <a:t>醫療專家諮詢</a:t>
            </a:r>
            <a:r>
              <a:rPr lang="zh-TW" altLang="en-US" sz="3000" dirty="0" smtClean="0">
                <a:ea typeface="中國龍粗魏碑" pitchFamily="49" charset="-120"/>
              </a:rPr>
              <a:t>、</a:t>
            </a:r>
            <a:r>
              <a:rPr lang="zh-TW" altLang="en-US" sz="3000" dirty="0" smtClean="0">
                <a:solidFill>
                  <a:srgbClr val="990000"/>
                </a:solidFill>
                <a:ea typeface="中國龍粗魏碑" pitchFamily="49" charset="-120"/>
              </a:rPr>
              <a:t>醫療鑑定</a:t>
            </a:r>
            <a:endParaRPr lang="zh-TW" altLang="en-US" sz="3000" dirty="0"/>
          </a:p>
        </p:txBody>
      </p:sp>
      <p:sp>
        <p:nvSpPr>
          <p:cNvPr id="3" name="內容版面配置區 2"/>
          <p:cNvSpPr>
            <a:spLocks noGrp="1"/>
          </p:cNvSpPr>
          <p:nvPr>
            <p:ph idx="1"/>
          </p:nvPr>
        </p:nvSpPr>
        <p:spPr/>
        <p:txBody>
          <a:bodyPr/>
          <a:lstStyle/>
          <a:p>
            <a:pPr algn="just"/>
            <a:r>
              <a:rPr lang="en-US" altLang="zh-TW" dirty="0" smtClean="0">
                <a:latin typeface="標楷體" pitchFamily="65" charset="-120"/>
                <a:ea typeface="標楷體" pitchFamily="65" charset="-120"/>
              </a:rPr>
              <a:t>2013.09.01</a:t>
            </a:r>
            <a:r>
              <a:rPr lang="zh-TW" altLang="en-US" dirty="0" smtClean="0">
                <a:latin typeface="標楷體" pitchFamily="65" charset="-120"/>
                <a:ea typeface="標楷體" pitchFamily="65" charset="-120"/>
              </a:rPr>
              <a:t>假中國醫藥大學立夫教學大樓地下一樓國際會議廳舉辦「第一屆臺中醫法論壇」臺中地院、中國醫大附醫、東海大學法律學院、臺灣本土法學雜誌、臺中市醫師公會、大臺中醫師公會、臺中市醫事法學會聯合主辦。</a:t>
            </a:r>
            <a:endParaRPr lang="en-US" altLang="zh-TW" dirty="0" smtClean="0">
              <a:latin typeface="標楷體" pitchFamily="65" charset="-120"/>
              <a:ea typeface="標楷體" pitchFamily="65" charset="-120"/>
            </a:endParaRPr>
          </a:p>
          <a:p>
            <a:pPr algn="just"/>
            <a:r>
              <a:rPr lang="zh-TW" altLang="en-US" dirty="0" smtClean="0">
                <a:latin typeface="標楷體" pitchFamily="65" charset="-120"/>
                <a:ea typeface="標楷體" pitchFamily="65" charset="-120"/>
              </a:rPr>
              <a:t>調解成效：調解件數</a:t>
            </a:r>
            <a:r>
              <a:rPr lang="en-US" altLang="zh-TW" dirty="0" smtClean="0">
                <a:latin typeface="標楷體" pitchFamily="65" charset="-120"/>
                <a:ea typeface="標楷體" pitchFamily="65" charset="-120"/>
              </a:rPr>
              <a:t>45</a:t>
            </a:r>
            <a:r>
              <a:rPr lang="zh-TW" altLang="en-US" dirty="0" smtClean="0">
                <a:latin typeface="標楷體" pitchFamily="65" charset="-120"/>
                <a:ea typeface="標楷體" pitchFamily="65" charset="-120"/>
              </a:rPr>
              <a:t>件，已終結</a:t>
            </a:r>
            <a:r>
              <a:rPr lang="en-US" altLang="zh-TW" dirty="0" smtClean="0">
                <a:latin typeface="標楷體" pitchFamily="65" charset="-120"/>
                <a:ea typeface="標楷體" pitchFamily="65" charset="-120"/>
              </a:rPr>
              <a:t>32</a:t>
            </a:r>
            <a:r>
              <a:rPr lang="zh-TW" altLang="en-US" dirty="0" smtClean="0">
                <a:latin typeface="標楷體" pitchFamily="65" charset="-120"/>
                <a:ea typeface="標楷體" pitchFamily="65" charset="-120"/>
              </a:rPr>
              <a:t>件，調解成立</a:t>
            </a:r>
            <a:r>
              <a:rPr lang="en-US" altLang="zh-TW" dirty="0" smtClean="0">
                <a:latin typeface="標楷體" pitchFamily="65" charset="-120"/>
                <a:ea typeface="標楷體" pitchFamily="65" charset="-120"/>
              </a:rPr>
              <a:t>17</a:t>
            </a:r>
            <a:r>
              <a:rPr lang="zh-TW" altLang="en-US" dirty="0" smtClean="0">
                <a:latin typeface="標楷體" pitchFamily="65" charset="-120"/>
                <a:ea typeface="標楷體" pitchFamily="65" charset="-120"/>
              </a:rPr>
              <a:t>件</a:t>
            </a:r>
            <a:r>
              <a:rPr lang="en-US" altLang="zh-TW" dirty="0" smtClean="0">
                <a:latin typeface="標楷體" pitchFamily="65" charset="-120"/>
                <a:ea typeface="標楷體" pitchFamily="65" charset="-120"/>
              </a:rPr>
              <a:t>(53.1%)</a:t>
            </a:r>
            <a:r>
              <a:rPr lang="zh-TW" altLang="en-US" dirty="0" smtClean="0">
                <a:latin typeface="標楷體" pitchFamily="65" charset="-120"/>
                <a:ea typeface="標楷體" pitchFamily="65" charset="-120"/>
              </a:rPr>
              <a:t>；調解成立</a:t>
            </a:r>
            <a:r>
              <a:rPr lang="en-US" altLang="zh-TW" dirty="0" smtClean="0">
                <a:latin typeface="標楷體" pitchFamily="65" charset="-120"/>
                <a:ea typeface="標楷體" pitchFamily="65" charset="-120"/>
              </a:rPr>
              <a:t>17</a:t>
            </a:r>
            <a:r>
              <a:rPr lang="zh-TW" altLang="en-US" dirty="0" smtClean="0">
                <a:latin typeface="標楷體" pitchFamily="65" charset="-120"/>
                <a:ea typeface="標楷體" pitchFamily="65" charset="-120"/>
              </a:rPr>
              <a:t>件中，</a:t>
            </a:r>
            <a:r>
              <a:rPr lang="zh-TW" altLang="en-US" dirty="0" smtClean="0">
                <a:solidFill>
                  <a:srgbClr val="00B0F0"/>
                </a:solidFill>
                <a:latin typeface="標楷體" pitchFamily="65" charset="-120"/>
                <a:ea typeface="標楷體" pitchFamily="65" charset="-120"/>
              </a:rPr>
              <a:t>有鑑定</a:t>
            </a:r>
            <a:r>
              <a:rPr lang="en-US" altLang="zh-TW" dirty="0" smtClean="0">
                <a:solidFill>
                  <a:srgbClr val="00B0F0"/>
                </a:solidFill>
                <a:latin typeface="標楷體" pitchFamily="65" charset="-120"/>
                <a:ea typeface="標楷體" pitchFamily="65" charset="-120"/>
              </a:rPr>
              <a:t>10</a:t>
            </a:r>
            <a:r>
              <a:rPr lang="zh-TW" altLang="en-US" dirty="0" smtClean="0">
                <a:solidFill>
                  <a:srgbClr val="00B0F0"/>
                </a:solidFill>
                <a:latin typeface="標楷體" pitchFamily="65" charset="-120"/>
                <a:ea typeface="標楷體" pitchFamily="65" charset="-120"/>
              </a:rPr>
              <a:t>件中，調解成立</a:t>
            </a:r>
            <a:r>
              <a:rPr lang="en-US" altLang="zh-TW" dirty="0" smtClean="0">
                <a:solidFill>
                  <a:srgbClr val="00B0F0"/>
                </a:solidFill>
                <a:latin typeface="標楷體" pitchFamily="65" charset="-120"/>
                <a:ea typeface="標楷體" pitchFamily="65" charset="-120"/>
              </a:rPr>
              <a:t>8</a:t>
            </a:r>
            <a:r>
              <a:rPr lang="zh-TW" altLang="en-US" dirty="0" smtClean="0">
                <a:solidFill>
                  <a:srgbClr val="00B0F0"/>
                </a:solidFill>
                <a:latin typeface="標楷體" pitchFamily="65" charset="-120"/>
                <a:ea typeface="標楷體" pitchFamily="65" charset="-120"/>
              </a:rPr>
              <a:t>件</a:t>
            </a:r>
            <a:r>
              <a:rPr lang="en-US" altLang="zh-TW" dirty="0" smtClean="0">
                <a:solidFill>
                  <a:srgbClr val="00B0F0"/>
                </a:solidFill>
                <a:latin typeface="標楷體" pitchFamily="65" charset="-120"/>
                <a:ea typeface="標楷體" pitchFamily="65" charset="-120"/>
              </a:rPr>
              <a:t>(80%)</a:t>
            </a:r>
            <a:r>
              <a:rPr lang="zh-TW" altLang="en-US" dirty="0" smtClean="0">
                <a:solidFill>
                  <a:srgbClr val="00B0F0"/>
                </a:solidFill>
                <a:latin typeface="標楷體" pitchFamily="65" charset="-120"/>
                <a:ea typeface="標楷體" pitchFamily="65" charset="-120"/>
              </a:rPr>
              <a:t>，未鑑定</a:t>
            </a:r>
            <a:r>
              <a:rPr lang="en-US" altLang="zh-TW" dirty="0" smtClean="0">
                <a:solidFill>
                  <a:srgbClr val="00B0F0"/>
                </a:solidFill>
                <a:latin typeface="標楷體" pitchFamily="65" charset="-120"/>
                <a:ea typeface="標楷體" pitchFamily="65" charset="-120"/>
              </a:rPr>
              <a:t>22</a:t>
            </a:r>
            <a:r>
              <a:rPr lang="zh-TW" altLang="en-US" dirty="0" smtClean="0">
                <a:solidFill>
                  <a:srgbClr val="00B0F0"/>
                </a:solidFill>
                <a:latin typeface="標楷體" pitchFamily="65" charset="-120"/>
                <a:ea typeface="標楷體" pitchFamily="65" charset="-120"/>
              </a:rPr>
              <a:t>件中，調解成立</a:t>
            </a:r>
            <a:r>
              <a:rPr lang="en-US" altLang="zh-TW" dirty="0" smtClean="0">
                <a:solidFill>
                  <a:srgbClr val="00B0F0"/>
                </a:solidFill>
                <a:latin typeface="標楷體" pitchFamily="65" charset="-120"/>
                <a:ea typeface="標楷體" pitchFamily="65" charset="-120"/>
              </a:rPr>
              <a:t>9</a:t>
            </a:r>
            <a:r>
              <a:rPr lang="zh-TW" altLang="en-US" dirty="0" smtClean="0">
                <a:solidFill>
                  <a:srgbClr val="00B0F0"/>
                </a:solidFill>
                <a:latin typeface="標楷體" pitchFamily="65" charset="-120"/>
                <a:ea typeface="標楷體" pitchFamily="65" charset="-120"/>
              </a:rPr>
              <a:t>件</a:t>
            </a:r>
            <a:r>
              <a:rPr lang="en-US" altLang="zh-TW" dirty="0" smtClean="0">
                <a:solidFill>
                  <a:srgbClr val="00B0F0"/>
                </a:solidFill>
                <a:latin typeface="標楷體" pitchFamily="65" charset="-120"/>
                <a:ea typeface="標楷體" pitchFamily="65" charset="-120"/>
              </a:rPr>
              <a:t>(40.1%)</a:t>
            </a:r>
            <a:r>
              <a:rPr lang="zh-TW" altLang="en-US" dirty="0" smtClean="0">
                <a:solidFill>
                  <a:srgbClr val="00B0F0"/>
                </a:solidFill>
                <a:latin typeface="標楷體" pitchFamily="65" charset="-120"/>
                <a:ea typeface="標楷體" pitchFamily="65" charset="-120"/>
              </a:rPr>
              <a:t>。</a:t>
            </a:r>
            <a:r>
              <a:rPr lang="en-US" altLang="zh-TW" dirty="0" smtClean="0">
                <a:solidFill>
                  <a:srgbClr val="FF0000"/>
                </a:solidFill>
                <a:latin typeface="標楷體" pitchFamily="65" charset="-120"/>
                <a:ea typeface="標楷體" pitchFamily="65" charset="-120"/>
              </a:rPr>
              <a:t>(</a:t>
            </a:r>
            <a:r>
              <a:rPr lang="zh-TW" altLang="en-US" dirty="0" smtClean="0">
                <a:solidFill>
                  <a:srgbClr val="FF0000"/>
                </a:solidFill>
                <a:latin typeface="標楷體" pitchFamily="65" charset="-120"/>
                <a:ea typeface="標楷體" pitchFamily="65" charset="-120"/>
              </a:rPr>
              <a:t>至</a:t>
            </a:r>
            <a:r>
              <a:rPr lang="en-US" altLang="zh-TW" dirty="0" smtClean="0">
                <a:solidFill>
                  <a:srgbClr val="FF0000"/>
                </a:solidFill>
                <a:latin typeface="標楷體" pitchFamily="65" charset="-120"/>
                <a:ea typeface="標楷體" pitchFamily="65" charset="-120"/>
              </a:rPr>
              <a:t>2013.11</a:t>
            </a:r>
            <a:r>
              <a:rPr lang="zh-TW" altLang="en-US" dirty="0" smtClean="0">
                <a:solidFill>
                  <a:srgbClr val="FF0000"/>
                </a:solidFill>
                <a:latin typeface="標楷體" pitchFamily="65" charset="-120"/>
                <a:ea typeface="標楷體" pitchFamily="65" charset="-120"/>
              </a:rPr>
              <a:t>月止，經鑑定案件調解成立比例</a:t>
            </a:r>
            <a:r>
              <a:rPr lang="en-US" altLang="zh-TW" dirty="0" smtClean="0">
                <a:solidFill>
                  <a:srgbClr val="FF0000"/>
                </a:solidFill>
                <a:latin typeface="標楷體" pitchFamily="65" charset="-120"/>
                <a:ea typeface="標楷體" pitchFamily="65" charset="-120"/>
              </a:rPr>
              <a:t>66.7%)</a:t>
            </a:r>
          </a:p>
          <a:p>
            <a:pPr algn="just"/>
            <a:r>
              <a:rPr lang="zh-TW" altLang="en-US" sz="1600" dirty="0" smtClean="0">
                <a:latin typeface="標楷體" pitchFamily="65" charset="-120"/>
                <a:ea typeface="標楷體" pitchFamily="65" charset="-120"/>
              </a:rPr>
              <a:t>                    </a:t>
            </a:r>
            <a:r>
              <a:rPr lang="zh-TW" altLang="en-US" sz="1600" dirty="0" smtClean="0"/>
              <a:t>陳學德，第一屆臺中醫法論壇，大會論文手冊，頁</a:t>
            </a:r>
            <a:r>
              <a:rPr lang="en-US" altLang="zh-TW" sz="1600" dirty="0" smtClean="0"/>
              <a:t>20</a:t>
            </a:r>
            <a:endParaRPr lang="zh-TW" altLang="en-US" sz="1600"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3000" dirty="0" smtClean="0">
                <a:ea typeface="中國龍粗魏碑" pitchFamily="49" charset="-120"/>
              </a:rPr>
              <a:t>臺中地方法院試辦</a:t>
            </a:r>
            <a:r>
              <a:rPr lang="en-US" altLang="zh-TW" sz="3000" dirty="0" smtClean="0">
                <a:ea typeface="中國龍粗魏碑" pitchFamily="49" charset="-120"/>
              </a:rPr>
              <a:t>-</a:t>
            </a:r>
            <a:r>
              <a:rPr lang="zh-TW" altLang="en-US" sz="3000" dirty="0" smtClean="0">
                <a:ea typeface="中國龍粗魏碑" pitchFamily="49" charset="-120"/>
              </a:rPr>
              <a:t>後續發展</a:t>
            </a:r>
            <a:br>
              <a:rPr lang="zh-TW" altLang="en-US" sz="3000" dirty="0" smtClean="0">
                <a:ea typeface="中國龍粗魏碑" pitchFamily="49" charset="-120"/>
              </a:rPr>
            </a:br>
            <a:r>
              <a:rPr lang="zh-TW" altLang="en-US" sz="3000" dirty="0" smtClean="0">
                <a:solidFill>
                  <a:srgbClr val="000099"/>
                </a:solidFill>
                <a:ea typeface="中國龍粗魏碑" pitchFamily="49" charset="-120"/>
              </a:rPr>
              <a:t>醫療糾紛調解</a:t>
            </a:r>
            <a:r>
              <a:rPr lang="zh-TW" altLang="en-US" sz="3000" dirty="0" smtClean="0">
                <a:ea typeface="中國龍粗魏碑" pitchFamily="49" charset="-120"/>
              </a:rPr>
              <a:t>、</a:t>
            </a:r>
            <a:r>
              <a:rPr lang="zh-TW" altLang="en-US" sz="3000" dirty="0" smtClean="0">
                <a:solidFill>
                  <a:srgbClr val="800080"/>
                </a:solidFill>
                <a:ea typeface="中國龍粗魏碑" pitchFamily="49" charset="-120"/>
              </a:rPr>
              <a:t>醫療專家諮詢</a:t>
            </a:r>
            <a:r>
              <a:rPr lang="zh-TW" altLang="en-US" sz="3000" dirty="0" smtClean="0">
                <a:ea typeface="中國龍粗魏碑" pitchFamily="49" charset="-120"/>
              </a:rPr>
              <a:t>、</a:t>
            </a:r>
            <a:r>
              <a:rPr lang="zh-TW" altLang="en-US" sz="3000" dirty="0" smtClean="0">
                <a:solidFill>
                  <a:srgbClr val="990000"/>
                </a:solidFill>
                <a:ea typeface="中國龍粗魏碑" pitchFamily="49" charset="-120"/>
              </a:rPr>
              <a:t>醫療鑑定</a:t>
            </a:r>
            <a:endParaRPr lang="zh-TW" altLang="en-US" sz="3000" dirty="0"/>
          </a:p>
        </p:txBody>
      </p:sp>
      <p:sp>
        <p:nvSpPr>
          <p:cNvPr id="3" name="內容版面配置區 2"/>
          <p:cNvSpPr>
            <a:spLocks noGrp="1"/>
          </p:cNvSpPr>
          <p:nvPr>
            <p:ph idx="1"/>
          </p:nvPr>
        </p:nvSpPr>
        <p:spPr/>
        <p:txBody>
          <a:bodyPr>
            <a:normAutofit/>
          </a:bodyPr>
          <a:lstStyle/>
          <a:p>
            <a:pPr algn="just"/>
            <a:r>
              <a:rPr lang="zh-TW" altLang="en-US" sz="3200" dirty="0" smtClean="0">
                <a:latin typeface="標楷體" pitchFamily="65" charset="-120"/>
                <a:ea typeface="標楷體" pitchFamily="65" charset="-120"/>
              </a:rPr>
              <a:t>高雄地院已於</a:t>
            </a:r>
            <a:r>
              <a:rPr lang="en-US" altLang="zh-TW" sz="3200" dirty="0" smtClean="0">
                <a:latin typeface="標楷體" pitchFamily="65" charset="-120"/>
                <a:ea typeface="標楷體" pitchFamily="65" charset="-120"/>
              </a:rPr>
              <a:t>102.08.01</a:t>
            </a:r>
            <a:r>
              <a:rPr lang="zh-TW" altLang="en-US" sz="3200" dirty="0" smtClean="0">
                <a:latin typeface="標楷體" pitchFamily="65" charset="-120"/>
                <a:ea typeface="標楷體" pitchFamily="65" charset="-120"/>
              </a:rPr>
              <a:t>仿效臺中地院全面實施醫療糾紛試辦計畫，</a:t>
            </a:r>
            <a:r>
              <a:rPr lang="zh-TW" altLang="en-US" sz="3200" dirty="0" smtClean="0">
                <a:solidFill>
                  <a:srgbClr val="7030A0"/>
                </a:solidFill>
                <a:latin typeface="標楷體" pitchFamily="65" charset="-120"/>
                <a:ea typeface="標楷體" pitchFamily="65" charset="-120"/>
              </a:rPr>
              <a:t>法律調委由資深律師擔任</a:t>
            </a:r>
            <a:r>
              <a:rPr lang="zh-TW" altLang="en-US" sz="3200" dirty="0" smtClean="0">
                <a:latin typeface="標楷體" pitchFamily="65" charset="-120"/>
                <a:ea typeface="標楷體" pitchFamily="65" charset="-120"/>
              </a:rPr>
              <a:t>。</a:t>
            </a:r>
            <a:r>
              <a:rPr lang="en-US" altLang="zh-TW" sz="3200" dirty="0" smtClean="0">
                <a:latin typeface="標楷體" pitchFamily="65" charset="-120"/>
                <a:ea typeface="標楷體" pitchFamily="65" charset="-120"/>
              </a:rPr>
              <a:t>(</a:t>
            </a:r>
            <a:r>
              <a:rPr lang="zh-TW" altLang="en-US" sz="3200" dirty="0" smtClean="0">
                <a:solidFill>
                  <a:srgbClr val="FF0000"/>
                </a:solidFill>
                <a:latin typeface="標楷體" pitchFamily="65" charset="-120"/>
                <a:ea typeface="標楷體" pitchFamily="65" charset="-120"/>
              </a:rPr>
              <a:t>可跨區鑑定</a:t>
            </a:r>
            <a:r>
              <a:rPr lang="en-US" altLang="zh-TW" sz="3200" dirty="0" smtClean="0">
                <a:latin typeface="標楷體" pitchFamily="65" charset="-120"/>
                <a:ea typeface="標楷體" pitchFamily="65" charset="-120"/>
              </a:rPr>
              <a:t>)</a:t>
            </a:r>
          </a:p>
          <a:p>
            <a:pPr algn="just"/>
            <a:r>
              <a:rPr lang="zh-TW" altLang="en-US" sz="3200" dirty="0" smtClean="0">
                <a:latin typeface="標楷體" pitchFamily="65" charset="-120"/>
                <a:ea typeface="標楷體" pitchFamily="65" charset="-120"/>
              </a:rPr>
              <a:t>彰化地院已加入臺中地院計畫</a:t>
            </a:r>
            <a:r>
              <a:rPr lang="en-US" altLang="zh-TW" sz="3200" dirty="0" smtClean="0">
                <a:latin typeface="標楷體" pitchFamily="65" charset="-120"/>
                <a:ea typeface="標楷體" pitchFamily="65" charset="-120"/>
              </a:rPr>
              <a:t>(</a:t>
            </a:r>
            <a:r>
              <a:rPr lang="zh-TW" altLang="en-US" sz="3200" dirty="0" smtClean="0">
                <a:latin typeface="標楷體" pitchFamily="65" charset="-120"/>
                <a:ea typeface="標楷體" pitchFamily="65" charset="-120"/>
              </a:rPr>
              <a:t>醫療鑑定</a:t>
            </a:r>
            <a:r>
              <a:rPr lang="en-US" altLang="zh-TW" sz="3200" dirty="0" smtClean="0">
                <a:latin typeface="標楷體" pitchFamily="65" charset="-120"/>
                <a:ea typeface="標楷體" pitchFamily="65" charset="-120"/>
              </a:rPr>
              <a:t>)</a:t>
            </a:r>
            <a:r>
              <a:rPr lang="zh-TW" altLang="en-US" sz="3200" dirty="0" smtClean="0">
                <a:latin typeface="標楷體" pitchFamily="65" charset="-120"/>
                <a:ea typeface="標楷體" pitchFamily="65" charset="-120"/>
              </a:rPr>
              <a:t>。</a:t>
            </a:r>
            <a:endParaRPr lang="en-US" altLang="zh-TW" sz="3200" dirty="0" smtClean="0">
              <a:latin typeface="標楷體" pitchFamily="65" charset="-120"/>
              <a:ea typeface="標楷體" pitchFamily="65" charset="-120"/>
            </a:endParaRPr>
          </a:p>
          <a:p>
            <a:pPr algn="just"/>
            <a:r>
              <a:rPr lang="zh-TW" altLang="en-US" sz="3200" dirty="0" smtClean="0">
                <a:latin typeface="標楷體" pitchFamily="65" charset="-120"/>
                <a:ea typeface="標楷體" pitchFamily="65" charset="-120"/>
              </a:rPr>
              <a:t>北三院</a:t>
            </a:r>
            <a:r>
              <a:rPr lang="en-US" altLang="zh-TW" sz="3200" dirty="0" smtClean="0">
                <a:latin typeface="標楷體" pitchFamily="65" charset="-120"/>
                <a:ea typeface="標楷體" pitchFamily="65" charset="-120"/>
              </a:rPr>
              <a:t>(</a:t>
            </a:r>
            <a:r>
              <a:rPr lang="zh-TW" altLang="en-US" sz="3200" dirty="0" smtClean="0">
                <a:latin typeface="標楷體" pitchFamily="65" charset="-120"/>
                <a:ea typeface="標楷體" pitchFamily="65" charset="-120"/>
              </a:rPr>
              <a:t>臺北、新北、士林</a:t>
            </a:r>
            <a:r>
              <a:rPr lang="en-US" altLang="zh-TW" sz="3200" dirty="0" smtClean="0">
                <a:latin typeface="標楷體" pitchFamily="65" charset="-120"/>
                <a:ea typeface="標楷體" pitchFamily="65" charset="-120"/>
              </a:rPr>
              <a:t>)</a:t>
            </a:r>
            <a:r>
              <a:rPr lang="zh-TW" altLang="en-US" sz="3200" dirty="0" smtClean="0">
                <a:latin typeface="標楷體" pitchFamily="65" charset="-120"/>
                <a:ea typeface="標楷體" pitchFamily="65" charset="-120"/>
              </a:rPr>
              <a:t>、新竹地院、臺南地院已研議將實施醫療糾紛調解，諮詢及鑑定制度另行商議，花蓮地院亦有意願。</a:t>
            </a:r>
            <a:endParaRPr lang="zh-TW" altLang="en-US" sz="3200" dirty="0">
              <a:latin typeface="標楷體" pitchFamily="65" charset="-120"/>
              <a:ea typeface="標楷體" pitchFamily="65" charset="-12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ea typeface="中國龍粗魏碑" pitchFamily="49" charset="-120"/>
              </a:rPr>
              <a:t>醫療糾紛嚴重程度</a:t>
            </a:r>
            <a:endParaRPr lang="zh-TW" altLang="en-US" dirty="0"/>
          </a:p>
        </p:txBody>
      </p:sp>
      <p:sp>
        <p:nvSpPr>
          <p:cNvPr id="3" name="內容版面配置區 2"/>
          <p:cNvSpPr>
            <a:spLocks noGrp="1"/>
          </p:cNvSpPr>
          <p:nvPr>
            <p:ph idx="1"/>
          </p:nvPr>
        </p:nvSpPr>
        <p:spPr/>
        <p:txBody>
          <a:bodyPr>
            <a:normAutofit fontScale="92500" lnSpcReduction="10000"/>
          </a:bodyPr>
          <a:lstStyle/>
          <a:p>
            <a:pPr defTabSz="912813">
              <a:lnSpc>
                <a:spcPct val="90000"/>
              </a:lnSpc>
              <a:spcBef>
                <a:spcPct val="25000"/>
              </a:spcBef>
            </a:pPr>
            <a:r>
              <a:rPr lang="zh-TW" altLang="en-US" sz="2500" dirty="0" smtClean="0">
                <a:latin typeface="標楷體" pitchFamily="65" charset="-120"/>
                <a:ea typeface="標楷體" pitchFamily="65" charset="-120"/>
              </a:rPr>
              <a:t>不過</a:t>
            </a:r>
            <a:r>
              <a:rPr lang="zh-TW" altLang="en-US" sz="1900" dirty="0" smtClean="0">
                <a:latin typeface="標楷體" pitchFamily="65" charset="-120"/>
                <a:ea typeface="標楷體" pitchFamily="65" charset="-120"/>
              </a:rPr>
              <a:t>，</a:t>
            </a:r>
            <a:r>
              <a:rPr lang="zh-TW" altLang="en-US" sz="2500" dirty="0" smtClean="0">
                <a:latin typeface="標楷體" pitchFamily="65" charset="-120"/>
                <a:ea typeface="標楷體" pitchFamily="65" charset="-120"/>
              </a:rPr>
              <a:t>醫審會的醫療糾紛鑑定只以法院或檢察機關的委託案件為限，而大多數的醫療糾紛案件並不會進入訴訟程序，真正會進入訴訟程序的比例大約只有十分之一。以民國九十年為例，我國應該就發生大約四千件以上的醫療糾紛案件。</a:t>
            </a:r>
          </a:p>
          <a:p>
            <a:pPr lvl="1" defTabSz="912813">
              <a:lnSpc>
                <a:spcPct val="90000"/>
              </a:lnSpc>
              <a:spcBef>
                <a:spcPct val="25000"/>
              </a:spcBef>
            </a:pPr>
            <a:r>
              <a:rPr lang="zh-TW" altLang="en-US" sz="2000" dirty="0" smtClean="0">
                <a:solidFill>
                  <a:schemeClr val="tx1"/>
                </a:solidFill>
                <a:latin typeface="標楷體" pitchFamily="65" charset="-120"/>
                <a:ea typeface="標楷體" pitchFamily="65" charset="-120"/>
              </a:rPr>
              <a:t>鑑定結果為醫生有疏失或者可能有疏失者，</a:t>
            </a:r>
            <a:r>
              <a:rPr lang="zh-TW" altLang="en-US" sz="2000" dirty="0" smtClean="0">
                <a:solidFill>
                  <a:srgbClr val="FF0000"/>
                </a:solidFill>
                <a:latin typeface="標楷體" pitchFamily="65" charset="-120"/>
                <a:ea typeface="標楷體" pitchFamily="65" charset="-120"/>
              </a:rPr>
              <a:t>不到兩成</a:t>
            </a:r>
            <a:r>
              <a:rPr lang="zh-TW" altLang="en-US" sz="2000" dirty="0" smtClean="0">
                <a:latin typeface="標楷體" pitchFamily="65" charset="-120"/>
                <a:ea typeface="標楷體" pitchFamily="65" charset="-120"/>
              </a:rPr>
              <a:t>。</a:t>
            </a:r>
          </a:p>
          <a:p>
            <a:pPr>
              <a:buNone/>
            </a:pPr>
            <a:r>
              <a:rPr lang="zh-TW" altLang="en-US" sz="2000" dirty="0" smtClean="0">
                <a:latin typeface="標楷體" pitchFamily="65" charset="-120"/>
                <a:ea typeface="標楷體" pitchFamily="65" charset="-120"/>
              </a:rPr>
              <a:t>            醫師有疏失者占</a:t>
            </a:r>
            <a:r>
              <a:rPr lang="en-US" altLang="zh-TW" sz="2000" dirty="0" smtClean="0">
                <a:latin typeface="標楷體" pitchFamily="65" charset="-120"/>
                <a:ea typeface="標楷體" pitchFamily="65" charset="-120"/>
              </a:rPr>
              <a:t>11.8%</a:t>
            </a:r>
          </a:p>
          <a:p>
            <a:pPr>
              <a:buNone/>
            </a:pPr>
            <a:r>
              <a:rPr lang="zh-TW" altLang="en-US" sz="2000" dirty="0" smtClean="0">
                <a:latin typeface="標楷體" pitchFamily="65" charset="-120"/>
                <a:ea typeface="標楷體" pitchFamily="65" charset="-120"/>
              </a:rPr>
              <a:t>            可能有疏失者占</a:t>
            </a:r>
            <a:r>
              <a:rPr lang="en-US" altLang="zh-TW" sz="2000" dirty="0" smtClean="0">
                <a:latin typeface="標楷體" pitchFamily="65" charset="-120"/>
                <a:ea typeface="標楷體" pitchFamily="65" charset="-120"/>
              </a:rPr>
              <a:t>6.5%</a:t>
            </a:r>
            <a:r>
              <a:rPr lang="zh-TW" altLang="en-US" sz="2000" dirty="0" smtClean="0">
                <a:latin typeface="標楷體" pitchFamily="65" charset="-120"/>
                <a:ea typeface="標楷體" pitchFamily="65" charset="-120"/>
              </a:rPr>
              <a:t>，總計</a:t>
            </a:r>
            <a:r>
              <a:rPr lang="en-US" altLang="zh-TW" sz="2000" dirty="0" smtClean="0">
                <a:latin typeface="標楷體" pitchFamily="65" charset="-120"/>
                <a:ea typeface="標楷體" pitchFamily="65" charset="-120"/>
              </a:rPr>
              <a:t>18.39%</a:t>
            </a:r>
          </a:p>
          <a:p>
            <a:pPr>
              <a:buNone/>
            </a:pPr>
            <a:r>
              <a:rPr lang="zh-TW" altLang="en-US" sz="2000" dirty="0" smtClean="0">
                <a:latin typeface="標楷體" pitchFamily="65" charset="-120"/>
                <a:ea typeface="標楷體" pitchFamily="65" charset="-120"/>
              </a:rPr>
              <a:t>            在</a:t>
            </a:r>
            <a:r>
              <a:rPr lang="en-US" altLang="zh-TW" sz="2000" dirty="0" smtClean="0">
                <a:latin typeface="標楷體" pitchFamily="65" charset="-120"/>
                <a:ea typeface="標楷體" pitchFamily="65" charset="-120"/>
              </a:rPr>
              <a:t>18.39%</a:t>
            </a:r>
            <a:r>
              <a:rPr lang="zh-TW" altLang="en-US" sz="2000" dirty="0" smtClean="0">
                <a:latin typeface="標楷體" pitchFamily="65" charset="-120"/>
                <a:ea typeface="標楷體" pitchFamily="65" charset="-120"/>
              </a:rPr>
              <a:t>被鑑定有疏失的案件，最後判決醫師有罪的 </a:t>
            </a:r>
            <a:endParaRPr lang="en-US" altLang="zh-TW" sz="2000" dirty="0" smtClean="0">
              <a:latin typeface="標楷體" pitchFamily="65" charset="-120"/>
              <a:ea typeface="標楷體" pitchFamily="65" charset="-120"/>
            </a:endParaRPr>
          </a:p>
          <a:p>
            <a:pPr>
              <a:buNone/>
            </a:pPr>
            <a:r>
              <a:rPr lang="zh-TW" altLang="en-US" sz="2000" dirty="0" smtClean="0">
                <a:latin typeface="標楷體" pitchFamily="65" charset="-120"/>
                <a:ea typeface="標楷體" pitchFamily="65" charset="-120"/>
              </a:rPr>
              <a:t>            只占</a:t>
            </a:r>
            <a:r>
              <a:rPr lang="en-US" altLang="zh-TW" sz="2000" dirty="0" smtClean="0">
                <a:latin typeface="標楷體" pitchFamily="65" charset="-120"/>
                <a:ea typeface="標楷體" pitchFamily="65" charset="-120"/>
              </a:rPr>
              <a:t>4.7</a:t>
            </a:r>
            <a:r>
              <a:rPr lang="en-US" altLang="zh-TW" sz="2200" dirty="0" smtClean="0">
                <a:latin typeface="標楷體" pitchFamily="65" charset="-120"/>
                <a:ea typeface="標楷體" pitchFamily="65" charset="-120"/>
              </a:rPr>
              <a:t>%</a:t>
            </a:r>
          </a:p>
          <a:p>
            <a:pPr lvl="1" defTabSz="912813">
              <a:lnSpc>
                <a:spcPct val="90000"/>
              </a:lnSpc>
              <a:spcBef>
                <a:spcPct val="25000"/>
              </a:spcBef>
              <a:buNone/>
            </a:pPr>
            <a:endParaRPr lang="zh-TW" altLang="en-US" sz="2100" dirty="0" smtClean="0">
              <a:latin typeface="標楷體" pitchFamily="65" charset="-120"/>
              <a:ea typeface="標楷體" pitchFamily="65" charset="-120"/>
            </a:endParaRPr>
          </a:p>
          <a:p>
            <a:pPr defTabSz="912813">
              <a:lnSpc>
                <a:spcPct val="90000"/>
              </a:lnSpc>
              <a:spcBef>
                <a:spcPct val="25000"/>
              </a:spcBef>
            </a:pPr>
            <a:r>
              <a:rPr lang="zh-TW" altLang="en-US" sz="2500" dirty="0" smtClean="0">
                <a:latin typeface="標楷體" pitchFamily="65" charset="-120"/>
                <a:ea typeface="標楷體" pitchFamily="65" charset="-120"/>
              </a:rPr>
              <a:t>若依照國際間最負盛名的哈佛研究之實證數據來推估台灣一年住院病患所可能遭受到的醫療傷害，約在</a:t>
            </a:r>
            <a:r>
              <a:rPr lang="en-US" altLang="zh-TW" sz="2500" dirty="0" smtClean="0">
                <a:latin typeface="標楷體" pitchFamily="65" charset="-120"/>
                <a:ea typeface="標楷體" pitchFamily="65" charset="-120"/>
              </a:rPr>
              <a:t>8</a:t>
            </a:r>
            <a:r>
              <a:rPr lang="zh-TW" altLang="en-US" sz="2500" dirty="0" smtClean="0">
                <a:latin typeface="標楷體" pitchFamily="65" charset="-120"/>
                <a:ea typeface="標楷體" pitchFamily="65" charset="-120"/>
              </a:rPr>
              <a:t>萬件左右，其中</a:t>
            </a:r>
            <a:r>
              <a:rPr lang="en-US" altLang="zh-TW" sz="2500" dirty="0" smtClean="0">
                <a:latin typeface="標楷體" pitchFamily="65" charset="-120"/>
                <a:ea typeface="標楷體" pitchFamily="65" charset="-120"/>
              </a:rPr>
              <a:t>2</a:t>
            </a:r>
            <a:r>
              <a:rPr lang="zh-TW" altLang="en-US" sz="2500" dirty="0" smtClean="0">
                <a:latin typeface="標楷體" pitchFamily="65" charset="-120"/>
                <a:ea typeface="標楷體" pitchFamily="65" charset="-120"/>
              </a:rPr>
              <a:t>萬件為</a:t>
            </a:r>
            <a:r>
              <a:rPr lang="zh-TW" altLang="en-US" sz="2500" dirty="0" smtClean="0">
                <a:solidFill>
                  <a:srgbClr val="FF0000"/>
                </a:solidFill>
                <a:latin typeface="標楷體" pitchFamily="65" charset="-120"/>
                <a:ea typeface="標楷體" pitchFamily="65" charset="-120"/>
              </a:rPr>
              <a:t>過失行為</a:t>
            </a:r>
            <a:r>
              <a:rPr lang="zh-TW" altLang="en-US" sz="2500" dirty="0" smtClean="0">
                <a:latin typeface="標楷體" pitchFamily="65" charset="-120"/>
                <a:ea typeface="標楷體" pitchFamily="65" charset="-120"/>
              </a:rPr>
              <a:t>所造成。（楊秀儀，</a:t>
            </a:r>
            <a:r>
              <a:rPr lang="en-US" altLang="zh-TW" sz="2500" dirty="0" smtClean="0">
                <a:latin typeface="標楷體" pitchFamily="65" charset="-120"/>
                <a:ea typeface="標楷體" pitchFamily="65" charset="-120"/>
              </a:rPr>
              <a:t>2003</a:t>
            </a:r>
            <a:r>
              <a:rPr lang="zh-TW" altLang="en-US" sz="2500" dirty="0" smtClean="0">
                <a:latin typeface="標楷體" pitchFamily="65" charset="-120"/>
                <a:ea typeface="標楷體" pitchFamily="65" charset="-120"/>
              </a:rPr>
              <a:t>）</a:t>
            </a:r>
            <a:endParaRPr lang="zh-TW" altLang="en-US" sz="1900" dirty="0" smtClean="0">
              <a:latin typeface="標楷體" pitchFamily="65" charset="-120"/>
              <a:ea typeface="標楷體" pitchFamily="65" charset="-120"/>
            </a:endParaRPr>
          </a:p>
          <a:p>
            <a:endParaRPr lang="zh-TW" altLang="en-US"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z="3600" dirty="0" smtClean="0">
                <a:ea typeface="中國龍粗魏碑" pitchFamily="49" charset="-120"/>
              </a:rPr>
              <a:t>醫療糾紛處理法制</a:t>
            </a:r>
            <a:r>
              <a:rPr lang="en-US" altLang="zh-TW" sz="3600" dirty="0" smtClean="0">
                <a:ea typeface="中國龍粗魏碑" pitchFamily="49" charset="-120"/>
              </a:rPr>
              <a:t>-</a:t>
            </a:r>
            <a:r>
              <a:rPr lang="zh-TW" altLang="en-US" sz="3600" dirty="0" smtClean="0">
                <a:ea typeface="中國龍粗魏碑" pitchFamily="49" charset="-120"/>
              </a:rPr>
              <a:t>行政</a:t>
            </a:r>
            <a:endParaRPr lang="zh-TW" altLang="en-US" dirty="0"/>
          </a:p>
        </p:txBody>
      </p:sp>
      <p:sp>
        <p:nvSpPr>
          <p:cNvPr id="3" name="內容版面配置區 2"/>
          <p:cNvSpPr>
            <a:spLocks noGrp="1"/>
          </p:cNvSpPr>
          <p:nvPr>
            <p:ph idx="1"/>
          </p:nvPr>
        </p:nvSpPr>
        <p:spPr/>
        <p:txBody>
          <a:bodyPr>
            <a:normAutofit/>
          </a:bodyPr>
          <a:lstStyle/>
          <a:p>
            <a:pPr algn="just"/>
            <a:r>
              <a:rPr lang="zh-TW" altLang="en-US" sz="2800" dirty="0" smtClean="0">
                <a:latin typeface="標楷體" pitchFamily="65" charset="-120"/>
                <a:ea typeface="標楷體" pitchFamily="65" charset="-120"/>
              </a:rPr>
              <a:t>中央設醫事審議委員會</a:t>
            </a:r>
            <a:r>
              <a:rPr lang="zh-TW" altLang="en-US" sz="2800" dirty="0" smtClean="0">
                <a:solidFill>
                  <a:srgbClr val="7030A0"/>
                </a:solidFill>
                <a:latin typeface="標楷體" pitchFamily="65" charset="-120"/>
                <a:ea typeface="標楷體" pitchFamily="65" charset="-120"/>
              </a:rPr>
              <a:t>醫事鑑定小組</a:t>
            </a:r>
            <a:r>
              <a:rPr lang="zh-TW" altLang="en-US" sz="2800" dirty="0" smtClean="0">
                <a:latin typeface="標楷體" pitchFamily="65" charset="-120"/>
                <a:ea typeface="標楷體" pitchFamily="65" charset="-120"/>
              </a:rPr>
              <a:t>辦理司法或檢察機關委託鑑定</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醫療法第</a:t>
            </a:r>
            <a:r>
              <a:rPr lang="en-US" altLang="zh-TW" sz="2800" dirty="0" smtClean="0">
                <a:latin typeface="標楷體" pitchFamily="65" charset="-120"/>
                <a:ea typeface="標楷體" pitchFamily="65" charset="-120"/>
              </a:rPr>
              <a:t>98</a:t>
            </a:r>
            <a:r>
              <a:rPr lang="zh-TW" altLang="en-US" sz="2800" dirty="0" smtClean="0">
                <a:latin typeface="標楷體" pitchFamily="65" charset="-120"/>
                <a:ea typeface="標楷體" pitchFamily="65" charset="-120"/>
              </a:rPr>
              <a:t>條中央審議委員會</a:t>
            </a:r>
            <a:r>
              <a:rPr lang="en-US" altLang="zh-TW" sz="2800" dirty="0" smtClean="0">
                <a:latin typeface="標楷體" pitchFamily="65" charset="-120"/>
                <a:ea typeface="標楷體" pitchFamily="65" charset="-120"/>
              </a:rPr>
              <a:t>)</a:t>
            </a:r>
          </a:p>
          <a:p>
            <a:pPr algn="just"/>
            <a:r>
              <a:rPr lang="zh-TW" altLang="en-US" sz="2800" dirty="0" smtClean="0">
                <a:latin typeface="標楷體" pitchFamily="65" charset="-120"/>
                <a:ea typeface="標楷體" pitchFamily="65" charset="-120"/>
              </a:rPr>
              <a:t>地方設</a:t>
            </a:r>
            <a:r>
              <a:rPr lang="zh-TW" altLang="en-US" sz="2800" dirty="0" smtClean="0">
                <a:solidFill>
                  <a:srgbClr val="0070C0"/>
                </a:solidFill>
                <a:latin typeface="標楷體" pitchFamily="65" charset="-120"/>
                <a:ea typeface="標楷體" pitchFamily="65" charset="-120"/>
              </a:rPr>
              <a:t>醫事審議委員會</a:t>
            </a:r>
            <a:r>
              <a:rPr lang="zh-TW" altLang="en-US" sz="2800" dirty="0" smtClean="0">
                <a:latin typeface="標楷體" pitchFamily="65" charset="-120"/>
                <a:ea typeface="標楷體" pitchFamily="65" charset="-120"/>
              </a:rPr>
              <a:t>辦理醫療爭議之調處</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醫療法第</a:t>
            </a:r>
            <a:r>
              <a:rPr lang="en-US" altLang="zh-TW" sz="2800" dirty="0" smtClean="0">
                <a:latin typeface="標楷體" pitchFamily="65" charset="-120"/>
                <a:ea typeface="標楷體" pitchFamily="65" charset="-120"/>
              </a:rPr>
              <a:t>99</a:t>
            </a:r>
            <a:r>
              <a:rPr lang="zh-TW" altLang="en-US" sz="2800" dirty="0" smtClean="0">
                <a:latin typeface="標楷體" pitchFamily="65" charset="-120"/>
                <a:ea typeface="標楷體" pitchFamily="65" charset="-120"/>
              </a:rPr>
              <a:t>條各級地方醫事審議委員會</a:t>
            </a:r>
            <a:r>
              <a:rPr lang="en-US" altLang="zh-TW" sz="2800" dirty="0" smtClean="0">
                <a:latin typeface="標楷體" pitchFamily="65" charset="-120"/>
                <a:ea typeface="標楷體" pitchFamily="65" charset="-120"/>
              </a:rPr>
              <a:t>)</a:t>
            </a:r>
          </a:p>
          <a:p>
            <a:pPr algn="just"/>
            <a:r>
              <a:rPr lang="zh-TW" altLang="en-US" sz="2800" dirty="0" smtClean="0">
                <a:latin typeface="標楷體" pitchFamily="65" charset="-120"/>
                <a:ea typeface="標楷體" pitchFamily="65" charset="-120"/>
              </a:rPr>
              <a:t>醫療過失損害賠償責任</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醫療法第</a:t>
            </a:r>
            <a:r>
              <a:rPr lang="en-US" altLang="zh-TW" sz="2800" dirty="0" smtClean="0">
                <a:latin typeface="標楷體" pitchFamily="65" charset="-120"/>
                <a:ea typeface="標楷體" pitchFamily="65" charset="-120"/>
              </a:rPr>
              <a:t>82</a:t>
            </a:r>
            <a:r>
              <a:rPr lang="zh-TW" altLang="en-US" sz="2800" dirty="0" smtClean="0">
                <a:latin typeface="標楷體" pitchFamily="65" charset="-120"/>
                <a:ea typeface="標楷體" pitchFamily="65" charset="-120"/>
              </a:rPr>
              <a:t>條醫療責任</a:t>
            </a:r>
            <a:r>
              <a:rPr lang="en-US" altLang="zh-TW" sz="2800" dirty="0" smtClean="0">
                <a:latin typeface="標楷體" pitchFamily="65" charset="-120"/>
                <a:ea typeface="標楷體" pitchFamily="65" charset="-120"/>
              </a:rPr>
              <a:t>)</a:t>
            </a:r>
          </a:p>
          <a:p>
            <a:pPr algn="just"/>
            <a:r>
              <a:rPr lang="zh-TW" altLang="en-US" sz="2800" dirty="0" smtClean="0">
                <a:latin typeface="標楷體" pitchFamily="65" charset="-120"/>
                <a:ea typeface="標楷體" pitchFamily="65" charset="-120"/>
              </a:rPr>
              <a:t>醫事專業法庭辦理醫事糾紛訴訟案件</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醫療法第</a:t>
            </a:r>
            <a:r>
              <a:rPr lang="en-US" altLang="zh-TW" sz="2800" dirty="0" smtClean="0">
                <a:latin typeface="標楷體" pitchFamily="65" charset="-120"/>
                <a:ea typeface="標楷體" pitchFamily="65" charset="-120"/>
              </a:rPr>
              <a:t>83</a:t>
            </a:r>
            <a:r>
              <a:rPr lang="zh-TW" altLang="en-US" sz="2800" dirty="0" smtClean="0">
                <a:latin typeface="標楷體" pitchFamily="65" charset="-120"/>
                <a:ea typeface="標楷體" pitchFamily="65" charset="-120"/>
              </a:rPr>
              <a:t>條醫事專業法庭</a:t>
            </a:r>
            <a:r>
              <a:rPr lang="en-US" altLang="zh-TW" sz="2800" dirty="0" smtClean="0">
                <a:latin typeface="標楷體" pitchFamily="65" charset="-120"/>
                <a:ea typeface="標楷體" pitchFamily="65" charset="-120"/>
              </a:rPr>
              <a:t>)</a:t>
            </a:r>
            <a:endParaRPr lang="zh-TW" altLang="en-US" sz="2800" dirty="0">
              <a:latin typeface="標楷體" pitchFamily="65" charset="-120"/>
              <a:ea typeface="標楷體" pitchFamily="65" charset="-120"/>
            </a:endParaRP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內容版面配置區 3" descr="img437.jpg"/>
          <p:cNvPicPr>
            <a:picLocks noGrp="1" noChangeAspect="1"/>
          </p:cNvPicPr>
          <p:nvPr>
            <p:ph idx="1"/>
          </p:nvPr>
        </p:nvPicPr>
        <p:blipFill>
          <a:blip r:embed="rId2" cstate="print"/>
          <a:stretch>
            <a:fillRect/>
          </a:stretch>
        </p:blipFill>
        <p:spPr>
          <a:xfrm rot="10800000">
            <a:off x="323527" y="0"/>
            <a:ext cx="7848870" cy="6857993"/>
          </a:xfrm>
        </p:spPr>
      </p:pic>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lgn="ctr"/>
            <a:r>
              <a:rPr lang="zh-TW" altLang="en-US" dirty="0" smtClean="0"/>
              <a:t> </a:t>
            </a:r>
            <a:r>
              <a:rPr lang="zh-TW" altLang="en-US" sz="4400" dirty="0" smtClean="0">
                <a:ea typeface="中國龍粗魏碑" pitchFamily="49" charset="-120"/>
              </a:rPr>
              <a:t>醫法兩界用語之差異</a:t>
            </a:r>
            <a:endParaRPr lang="zh-TW" altLang="en-US" sz="4400" dirty="0">
              <a:ea typeface="中國龍粗魏碑" pitchFamily="49" charset="-120"/>
            </a:endParaRPr>
          </a:p>
        </p:txBody>
      </p:sp>
      <p:sp>
        <p:nvSpPr>
          <p:cNvPr id="3" name="內容版面配置區 2"/>
          <p:cNvSpPr>
            <a:spLocks noGrp="1"/>
          </p:cNvSpPr>
          <p:nvPr>
            <p:ph idx="1"/>
          </p:nvPr>
        </p:nvSpPr>
        <p:spPr/>
        <p:txBody>
          <a:bodyPr>
            <a:normAutofit/>
          </a:bodyPr>
          <a:lstStyle/>
          <a:p>
            <a:r>
              <a:rPr lang="zh-TW" altLang="en-US" b="1" dirty="0" smtClean="0">
                <a:latin typeface="標楷體" pitchFamily="65" charset="-120"/>
                <a:ea typeface="標楷體" pitchFamily="65" charset="-120"/>
              </a:rPr>
              <a:t>（醫界）應無明顯之疏失 ＝ （法界）有不明 </a:t>
            </a:r>
            <a:endParaRPr lang="en-US" altLang="zh-TW" b="1" dirty="0" smtClean="0">
              <a:latin typeface="標楷體" pitchFamily="65" charset="-120"/>
              <a:ea typeface="標楷體" pitchFamily="65" charset="-120"/>
            </a:endParaRPr>
          </a:p>
          <a:p>
            <a:pPr>
              <a:buNone/>
            </a:pPr>
            <a:r>
              <a:rPr lang="zh-TW" altLang="en-US" b="1" dirty="0" smtClean="0">
                <a:latin typeface="標楷體" pitchFamily="65" charset="-120"/>
                <a:ea typeface="標楷體" pitchFamily="65" charset="-120"/>
              </a:rPr>
              <a:t>                    顯之疏失 ＝ 推定有過失</a:t>
            </a:r>
            <a:endParaRPr lang="en-US" altLang="zh-TW" b="1" dirty="0" smtClean="0">
              <a:latin typeface="標楷體" pitchFamily="65" charset="-120"/>
              <a:ea typeface="標楷體" pitchFamily="65" charset="-120"/>
            </a:endParaRPr>
          </a:p>
          <a:p>
            <a:pPr>
              <a:buNone/>
            </a:pPr>
            <a:endParaRPr lang="zh-TW" altLang="en-US" b="1" dirty="0" smtClean="0">
              <a:latin typeface="標楷體" pitchFamily="65" charset="-120"/>
              <a:ea typeface="標楷體" pitchFamily="65" charset="-120"/>
            </a:endParaRPr>
          </a:p>
          <a:p>
            <a:r>
              <a:rPr lang="zh-TW" altLang="en-US" b="1" dirty="0" smtClean="0">
                <a:latin typeface="標楷體" pitchFamily="65" charset="-120"/>
                <a:ea typeface="標楷體" pitchFamily="65" charset="-120"/>
              </a:rPr>
              <a:t>（醫界）難謂有明顯之疏失 ＝ （法界）可以</a:t>
            </a:r>
            <a:endParaRPr lang="en-US" altLang="zh-TW" b="1" dirty="0" smtClean="0">
              <a:latin typeface="標楷體" pitchFamily="65" charset="-120"/>
              <a:ea typeface="標楷體" pitchFamily="65" charset="-120"/>
            </a:endParaRPr>
          </a:p>
          <a:p>
            <a:pPr>
              <a:buNone/>
            </a:pPr>
            <a:r>
              <a:rPr lang="zh-TW" altLang="en-US" b="1" dirty="0" smtClean="0">
                <a:latin typeface="標楷體" pitchFamily="65" charset="-120"/>
                <a:ea typeface="標楷體" pitchFamily="65" charset="-120"/>
              </a:rPr>
              <a:t>        說有不明顯之疏失 ＝ 還是推定有過失</a:t>
            </a:r>
            <a:endParaRPr lang="en-US" altLang="zh-TW" b="1" dirty="0" smtClean="0">
              <a:latin typeface="標楷體" pitchFamily="65" charset="-120"/>
              <a:ea typeface="標楷體" pitchFamily="65" charset="-120"/>
            </a:endParaRPr>
          </a:p>
          <a:p>
            <a:pPr>
              <a:buNone/>
            </a:pPr>
            <a:endParaRPr lang="zh-TW" altLang="en-US" b="1" dirty="0" smtClean="0">
              <a:latin typeface="標楷體" pitchFamily="65" charset="-120"/>
              <a:ea typeface="標楷體" pitchFamily="65" charset="-120"/>
            </a:endParaRPr>
          </a:p>
          <a:p>
            <a:r>
              <a:rPr lang="zh-TW" altLang="en-US" b="1" dirty="0" smtClean="0">
                <a:latin typeface="標楷體" pitchFamily="65" charset="-120"/>
                <a:ea typeface="標楷體" pitchFamily="65" charset="-120"/>
              </a:rPr>
              <a:t>（醫界）可能有疏失 ＝ （法界）有疏失 ＝ </a:t>
            </a:r>
            <a:endParaRPr lang="en-US" altLang="zh-TW" b="1" dirty="0" smtClean="0">
              <a:latin typeface="標楷體" pitchFamily="65" charset="-120"/>
              <a:ea typeface="標楷體" pitchFamily="65" charset="-120"/>
            </a:endParaRPr>
          </a:p>
          <a:p>
            <a:pPr>
              <a:buNone/>
            </a:pPr>
            <a:r>
              <a:rPr lang="zh-TW" altLang="en-US" b="1" dirty="0" smtClean="0">
                <a:latin typeface="標楷體" pitchFamily="65" charset="-120"/>
                <a:ea typeface="標楷體" pitchFamily="65" charset="-120"/>
              </a:rPr>
              <a:t>                                推定有過失</a:t>
            </a:r>
          </a:p>
          <a:p>
            <a:r>
              <a:rPr lang="zh-TW" altLang="en-US" b="1" dirty="0" smtClean="0">
                <a:latin typeface="標楷體" pitchFamily="65" charset="-120"/>
                <a:ea typeface="標楷體" pitchFamily="65" charset="-120"/>
              </a:rPr>
              <a:t>（醫界）可能無疏失 ＝ （法界）不排除有疏</a:t>
            </a:r>
            <a:endParaRPr lang="en-US" altLang="zh-TW" b="1" dirty="0" smtClean="0">
              <a:latin typeface="標楷體" pitchFamily="65" charset="-120"/>
              <a:ea typeface="標楷體" pitchFamily="65" charset="-120"/>
            </a:endParaRPr>
          </a:p>
          <a:p>
            <a:pPr>
              <a:buNone/>
            </a:pPr>
            <a:r>
              <a:rPr lang="zh-TW" altLang="en-US" b="1" dirty="0" smtClean="0">
                <a:latin typeface="標楷體" pitchFamily="65" charset="-120"/>
                <a:ea typeface="標楷體" pitchFamily="65" charset="-120"/>
              </a:rPr>
              <a:t>                      失 ＝ 還是推定有過失</a:t>
            </a:r>
          </a:p>
          <a:p>
            <a:endParaRPr lang="zh-TW" altLang="en-US"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zh-TW" dirty="0" smtClean="0">
                <a:latin typeface="標楷體" pitchFamily="65" charset="-120"/>
                <a:ea typeface="中國龍粗魏碑" pitchFamily="49" charset="-120"/>
              </a:rPr>
              <a:t>醫</a:t>
            </a:r>
            <a:r>
              <a:rPr lang="zh-TW" altLang="en-US" dirty="0" smtClean="0">
                <a:latin typeface="標楷體" pitchFamily="65" charset="-120"/>
                <a:ea typeface="中國龍粗魏碑" pitchFamily="49" charset="-120"/>
              </a:rPr>
              <a:t>審會鑑定前景堪慮</a:t>
            </a:r>
            <a:endParaRPr lang="zh-TW" altLang="en-US" dirty="0"/>
          </a:p>
        </p:txBody>
      </p:sp>
      <p:sp>
        <p:nvSpPr>
          <p:cNvPr id="3" name="內容版面配置區 2"/>
          <p:cNvSpPr>
            <a:spLocks noGrp="1"/>
          </p:cNvSpPr>
          <p:nvPr>
            <p:ph idx="1"/>
          </p:nvPr>
        </p:nvSpPr>
        <p:spPr/>
        <p:txBody>
          <a:bodyPr>
            <a:normAutofit/>
          </a:bodyPr>
          <a:lstStyle/>
          <a:p>
            <a:r>
              <a:rPr lang="zh-TW" altLang="en-US" sz="3200" dirty="0" smtClean="0">
                <a:latin typeface="標楷體" pitchFamily="65" charset="-120"/>
                <a:ea typeface="標楷體" pitchFamily="65" charset="-120"/>
              </a:rPr>
              <a:t>司法院之法院醫療糾紛訴訟前調解制度正如火如荼推動當中，其醫療鑑定程序將嚴重影響醫審會委託案源：</a:t>
            </a:r>
            <a:endParaRPr lang="en-US" altLang="zh-TW" sz="3200" dirty="0" smtClean="0">
              <a:latin typeface="標楷體" pitchFamily="65" charset="-120"/>
              <a:ea typeface="標楷體" pitchFamily="65" charset="-120"/>
            </a:endParaRPr>
          </a:p>
          <a:p>
            <a:pPr>
              <a:buNone/>
            </a:pPr>
            <a:r>
              <a:rPr lang="zh-TW" altLang="en-US" sz="3200" dirty="0" smtClean="0">
                <a:latin typeface="標楷體" pitchFamily="65" charset="-120"/>
                <a:ea typeface="標楷體" pitchFamily="65" charset="-120"/>
              </a:rPr>
              <a:t>   </a:t>
            </a:r>
            <a:r>
              <a:rPr lang="en-US" altLang="zh-TW" sz="3200" dirty="0" smtClean="0">
                <a:latin typeface="標楷體" pitchFamily="65" charset="-120"/>
                <a:ea typeface="標楷體" pitchFamily="65" charset="-120"/>
              </a:rPr>
              <a:t>1.</a:t>
            </a:r>
            <a:r>
              <a:rPr lang="zh-TW" altLang="en-US" sz="3200" dirty="0" smtClean="0">
                <a:latin typeface="標楷體" pitchFamily="65" charset="-120"/>
                <a:ea typeface="標楷體" pitchFamily="65" charset="-120"/>
              </a:rPr>
              <a:t>時效差太多</a:t>
            </a:r>
            <a:r>
              <a:rPr lang="en-US" altLang="zh-TW" sz="3200" dirty="0" smtClean="0">
                <a:latin typeface="標楷體" pitchFamily="65" charset="-120"/>
                <a:ea typeface="標楷體" pitchFamily="65" charset="-120"/>
              </a:rPr>
              <a:t>(</a:t>
            </a:r>
            <a:r>
              <a:rPr lang="en-US" altLang="zh-TW" sz="3200" dirty="0" smtClean="0">
                <a:solidFill>
                  <a:srgbClr val="FF0000"/>
                </a:solidFill>
                <a:latin typeface="標楷體" pitchFamily="65" charset="-120"/>
                <a:ea typeface="標楷體" pitchFamily="65" charset="-120"/>
              </a:rPr>
              <a:t>10-14ms</a:t>
            </a:r>
            <a:r>
              <a:rPr lang="en-US" altLang="zh-TW" sz="3200" dirty="0" smtClean="0">
                <a:solidFill>
                  <a:srgbClr val="0070C0"/>
                </a:solidFill>
                <a:latin typeface="標楷體" pitchFamily="65" charset="-120"/>
                <a:ea typeface="標楷體" pitchFamily="65" charset="-120"/>
              </a:rPr>
              <a:t>/</a:t>
            </a:r>
            <a:r>
              <a:rPr lang="en-US" altLang="zh-TW" sz="3200" dirty="0" smtClean="0">
                <a:solidFill>
                  <a:srgbClr val="FF0000"/>
                </a:solidFill>
                <a:latin typeface="標楷體" pitchFamily="65" charset="-120"/>
                <a:ea typeface="標楷體" pitchFamily="65" charset="-120"/>
              </a:rPr>
              <a:t>2ms</a:t>
            </a:r>
            <a:r>
              <a:rPr lang="en-US" altLang="zh-TW" sz="3200" dirty="0" smtClean="0">
                <a:latin typeface="標楷體" pitchFamily="65" charset="-120"/>
                <a:ea typeface="標楷體" pitchFamily="65" charset="-120"/>
              </a:rPr>
              <a:t>)</a:t>
            </a:r>
          </a:p>
          <a:p>
            <a:pPr>
              <a:buNone/>
            </a:pPr>
            <a:r>
              <a:rPr lang="zh-TW" altLang="en-US" sz="3200" dirty="0" smtClean="0">
                <a:latin typeface="標楷體" pitchFamily="65" charset="-120"/>
                <a:ea typeface="標楷體" pitchFamily="65" charset="-120"/>
              </a:rPr>
              <a:t>   </a:t>
            </a:r>
            <a:r>
              <a:rPr lang="en-US" altLang="zh-TW" sz="3200" dirty="0" smtClean="0">
                <a:latin typeface="標楷體" pitchFamily="65" charset="-120"/>
                <a:ea typeface="標楷體" pitchFamily="65" charset="-120"/>
              </a:rPr>
              <a:t>2.</a:t>
            </a:r>
            <a:r>
              <a:rPr lang="zh-TW" altLang="en-US" sz="3200" dirty="0" smtClean="0">
                <a:latin typeface="標楷體" pitchFamily="65" charset="-120"/>
                <a:ea typeface="標楷體" pitchFamily="65" charset="-120"/>
              </a:rPr>
              <a:t>品質未必較佳</a:t>
            </a:r>
            <a:endParaRPr lang="en-US" altLang="zh-TW" sz="3200" dirty="0" smtClean="0">
              <a:latin typeface="標楷體" pitchFamily="65" charset="-120"/>
              <a:ea typeface="標楷體" pitchFamily="65" charset="-120"/>
            </a:endParaRPr>
          </a:p>
          <a:p>
            <a:pPr>
              <a:buNone/>
            </a:pPr>
            <a:r>
              <a:rPr lang="zh-TW" altLang="en-US" sz="3200" dirty="0" smtClean="0">
                <a:latin typeface="標楷體" pitchFamily="65" charset="-120"/>
                <a:ea typeface="標楷體" pitchFamily="65" charset="-120"/>
              </a:rPr>
              <a:t>   </a:t>
            </a:r>
            <a:r>
              <a:rPr lang="en-US" altLang="zh-TW" sz="3200" dirty="0" smtClean="0">
                <a:latin typeface="標楷體" pitchFamily="65" charset="-120"/>
                <a:ea typeface="標楷體" pitchFamily="65" charset="-120"/>
              </a:rPr>
              <a:t>3.</a:t>
            </a:r>
            <a:r>
              <a:rPr lang="zh-TW" altLang="en-US" sz="3200" dirty="0" smtClean="0">
                <a:latin typeface="標楷體" pitchFamily="65" charset="-120"/>
                <a:ea typeface="標楷體" pitchFamily="65" charset="-120"/>
              </a:rPr>
              <a:t>鑑定黑箱疑慮</a:t>
            </a:r>
            <a:r>
              <a:rPr lang="en-US" altLang="zh-TW" sz="3200" dirty="0" smtClean="0">
                <a:latin typeface="標楷體" pitchFamily="65" charset="-120"/>
                <a:ea typeface="標楷體" pitchFamily="65" charset="-120"/>
              </a:rPr>
              <a:t>(</a:t>
            </a:r>
            <a:r>
              <a:rPr lang="zh-TW" altLang="en-US" sz="3200" dirty="0" smtClean="0">
                <a:latin typeface="標楷體" pitchFamily="65" charset="-120"/>
                <a:ea typeface="標楷體" pitchFamily="65" charset="-120"/>
              </a:rPr>
              <a:t>當事人無法得知鑑</a:t>
            </a:r>
            <a:endParaRPr lang="en-US" altLang="zh-TW" sz="3200" dirty="0" smtClean="0">
              <a:latin typeface="標楷體" pitchFamily="65" charset="-120"/>
              <a:ea typeface="標楷體" pitchFamily="65" charset="-120"/>
            </a:endParaRPr>
          </a:p>
          <a:p>
            <a:pPr>
              <a:buNone/>
            </a:pPr>
            <a:r>
              <a:rPr lang="zh-TW" altLang="en-US" sz="3200" dirty="0" smtClean="0">
                <a:latin typeface="標楷體" pitchFamily="65" charset="-120"/>
                <a:ea typeface="標楷體" pitchFamily="65" charset="-120"/>
              </a:rPr>
              <a:t>     定單位</a:t>
            </a:r>
            <a:r>
              <a:rPr lang="en-US" altLang="zh-TW" sz="3200" dirty="0" smtClean="0">
                <a:latin typeface="標楷體" pitchFamily="65" charset="-120"/>
                <a:ea typeface="標楷體" pitchFamily="65" charset="-120"/>
              </a:rPr>
              <a:t>)</a:t>
            </a:r>
            <a:endParaRPr lang="zh-TW" altLang="en-US" sz="3200" dirty="0">
              <a:latin typeface="標楷體" pitchFamily="65" charset="-120"/>
              <a:ea typeface="標楷體" pitchFamily="65" charset="-120"/>
            </a:endParaRP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z="4000" dirty="0" smtClean="0">
                <a:ea typeface="中國龍粗魏碑" pitchFamily="49" charset="-120"/>
              </a:rPr>
              <a:t>醫療糾紛處理法制</a:t>
            </a:r>
            <a:r>
              <a:rPr lang="en-US" altLang="zh-TW" sz="4000" dirty="0" smtClean="0">
                <a:ea typeface="中國龍粗魏碑" pitchFamily="49" charset="-120"/>
              </a:rPr>
              <a:t>-</a:t>
            </a:r>
            <a:r>
              <a:rPr lang="zh-TW" altLang="en-US" sz="4000" dirty="0" smtClean="0">
                <a:ea typeface="中國龍粗魏碑" pitchFamily="49" charset="-120"/>
              </a:rPr>
              <a:t>刑事</a:t>
            </a:r>
            <a:endParaRPr lang="zh-TW" altLang="en-US" dirty="0"/>
          </a:p>
        </p:txBody>
      </p:sp>
      <p:sp>
        <p:nvSpPr>
          <p:cNvPr id="3" name="內容版面配置區 2"/>
          <p:cNvSpPr>
            <a:spLocks noGrp="1"/>
          </p:cNvSpPr>
          <p:nvPr>
            <p:ph idx="1"/>
          </p:nvPr>
        </p:nvSpPr>
        <p:spPr/>
        <p:txBody>
          <a:bodyPr/>
          <a:lstStyle/>
          <a:p>
            <a:pPr marL="609600" indent="-609600"/>
            <a:r>
              <a:rPr lang="zh-TW" altLang="en-US" dirty="0" smtClean="0">
                <a:latin typeface="標楷體" pitchFamily="65" charset="-120"/>
                <a:ea typeface="標楷體" pitchFamily="65" charset="-120"/>
              </a:rPr>
              <a:t>醫療過失刑責</a:t>
            </a:r>
          </a:p>
          <a:p>
            <a:pPr marL="609600" indent="-609600">
              <a:buFont typeface="Wingdings" pitchFamily="2" charset="2"/>
              <a:buNone/>
            </a:pPr>
            <a:r>
              <a:rPr lang="zh-TW" altLang="en-US" dirty="0" smtClean="0">
                <a:latin typeface="標楷體" pitchFamily="65" charset="-120"/>
                <a:ea typeface="標楷體" pitchFamily="65" charset="-120"/>
              </a:rPr>
              <a:t>   業務過失</a:t>
            </a:r>
            <a:r>
              <a:rPr lang="zh-TW" altLang="en-US" dirty="0" smtClean="0">
                <a:solidFill>
                  <a:srgbClr val="00B0F0"/>
                </a:solidFill>
                <a:latin typeface="標楷體" pitchFamily="65" charset="-120"/>
                <a:ea typeface="標楷體" pitchFamily="65" charset="-120"/>
              </a:rPr>
              <a:t>致死</a:t>
            </a:r>
            <a:r>
              <a:rPr lang="zh-TW" altLang="en-US" dirty="0" smtClean="0">
                <a:latin typeface="標楷體" pitchFamily="65" charset="-120"/>
                <a:ea typeface="標楷體" pitchFamily="65" charset="-120"/>
              </a:rPr>
              <a:t>罪、 </a:t>
            </a:r>
            <a:r>
              <a:rPr lang="zh-TW" altLang="en-US" dirty="0" smtClean="0">
                <a:solidFill>
                  <a:srgbClr val="00B0F0"/>
                </a:solidFill>
                <a:latin typeface="標楷體" pitchFamily="65" charset="-120"/>
                <a:ea typeface="標楷體" pitchFamily="65" charset="-120"/>
              </a:rPr>
              <a:t>致重傷</a:t>
            </a:r>
            <a:r>
              <a:rPr lang="zh-TW" altLang="en-US" dirty="0" smtClean="0">
                <a:latin typeface="標楷體" pitchFamily="65" charset="-120"/>
                <a:ea typeface="標楷體" pitchFamily="65" charset="-120"/>
              </a:rPr>
              <a:t>罪、</a:t>
            </a:r>
            <a:r>
              <a:rPr lang="zh-TW" altLang="en-US" dirty="0" smtClean="0">
                <a:solidFill>
                  <a:srgbClr val="00B0F0"/>
                </a:solidFill>
                <a:latin typeface="標楷體" pitchFamily="65" charset="-120"/>
                <a:ea typeface="標楷體" pitchFamily="65" charset="-120"/>
              </a:rPr>
              <a:t>致輕傷</a:t>
            </a:r>
            <a:r>
              <a:rPr lang="zh-TW" altLang="en-US" dirty="0" smtClean="0">
                <a:latin typeface="標楷體" pitchFamily="65" charset="-120"/>
                <a:ea typeface="標楷體" pitchFamily="65" charset="-120"/>
              </a:rPr>
              <a:t>罪</a:t>
            </a:r>
          </a:p>
          <a:p>
            <a:pPr marL="609600" indent="-609600">
              <a:buFont typeface="Wingdings" pitchFamily="2" charset="2"/>
              <a:buNone/>
            </a:pPr>
            <a:r>
              <a:rPr lang="zh-TW" altLang="en-US" dirty="0" smtClean="0">
                <a:latin typeface="標楷體" pitchFamily="65" charset="-120"/>
                <a:ea typeface="標楷體" pitchFamily="65" charset="-120"/>
              </a:rPr>
              <a:t>   分別處</a:t>
            </a:r>
            <a:r>
              <a:rPr lang="zh-TW" altLang="en-US" dirty="0" smtClean="0">
                <a:solidFill>
                  <a:srgbClr val="7030A0"/>
                </a:solidFill>
                <a:latin typeface="標楷體" pitchFamily="65" charset="-120"/>
                <a:ea typeface="標楷體" pitchFamily="65" charset="-120"/>
              </a:rPr>
              <a:t>五年、三年、一年</a:t>
            </a:r>
            <a:r>
              <a:rPr lang="zh-TW" altLang="en-US" dirty="0" smtClean="0">
                <a:latin typeface="標楷體" pitchFamily="65" charset="-120"/>
                <a:ea typeface="標楷體" pitchFamily="65" charset="-120"/>
              </a:rPr>
              <a:t>以下有期徒刑、</a:t>
            </a:r>
          </a:p>
          <a:p>
            <a:pPr marL="609600" indent="-609600">
              <a:buFont typeface="Wingdings" pitchFamily="2" charset="2"/>
              <a:buNone/>
            </a:pPr>
            <a:r>
              <a:rPr lang="zh-TW" altLang="en-US" dirty="0" smtClean="0">
                <a:latin typeface="標楷體" pitchFamily="65" charset="-120"/>
                <a:ea typeface="標楷體" pitchFamily="65" charset="-120"/>
              </a:rPr>
              <a:t>   拘役、或罰金。</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刑法</a:t>
            </a:r>
            <a:r>
              <a:rPr lang="en-US" altLang="zh-TW" dirty="0" smtClean="0">
                <a:latin typeface="標楷體" pitchFamily="65" charset="-120"/>
                <a:ea typeface="標楷體" pitchFamily="65" charset="-120"/>
              </a:rPr>
              <a:t>276</a:t>
            </a:r>
            <a:r>
              <a:rPr lang="zh-TW" altLang="en-US" dirty="0" smtClean="0">
                <a:latin typeface="標楷體" pitchFamily="65" charset="-120"/>
                <a:ea typeface="標楷體" pitchFamily="65" charset="-120"/>
              </a:rPr>
              <a:t>、</a:t>
            </a:r>
            <a:r>
              <a:rPr lang="en-US" altLang="zh-TW" dirty="0" smtClean="0">
                <a:latin typeface="標楷體" pitchFamily="65" charset="-120"/>
                <a:ea typeface="標楷體" pitchFamily="65" charset="-120"/>
              </a:rPr>
              <a:t>284)</a:t>
            </a:r>
            <a:endParaRPr lang="zh-TW" altLang="en-US" dirty="0" smtClean="0">
              <a:latin typeface="標楷體" pitchFamily="65" charset="-120"/>
              <a:ea typeface="標楷體" pitchFamily="65" charset="-120"/>
            </a:endParaRPr>
          </a:p>
          <a:p>
            <a:pPr marL="609600" indent="-609600">
              <a:buFont typeface="Wingdings" pitchFamily="2" charset="2"/>
              <a:buNone/>
            </a:pPr>
            <a:r>
              <a:rPr lang="zh-TW" altLang="en-US" dirty="0" smtClean="0">
                <a:latin typeface="標楷體" pitchFamily="65" charset="-120"/>
                <a:ea typeface="標楷體" pitchFamily="65" charset="-120"/>
              </a:rPr>
              <a:t>   構成要件</a:t>
            </a:r>
          </a:p>
          <a:p>
            <a:pPr marL="609600" indent="-609600">
              <a:buFont typeface="Wingdings" pitchFamily="2" charset="2"/>
              <a:buNone/>
            </a:pPr>
            <a:r>
              <a:rPr lang="zh-TW" altLang="en-US" dirty="0" smtClean="0">
                <a:latin typeface="標楷體" pitchFamily="65" charset="-120"/>
                <a:ea typeface="標楷體" pitchFamily="65" charset="-120"/>
              </a:rPr>
              <a:t>   </a:t>
            </a:r>
            <a:r>
              <a:rPr lang="en-US" altLang="zh-TW" dirty="0" smtClean="0">
                <a:latin typeface="標楷體" pitchFamily="65" charset="-120"/>
                <a:ea typeface="標楷體" pitchFamily="65" charset="-120"/>
              </a:rPr>
              <a:t>1. </a:t>
            </a:r>
            <a:r>
              <a:rPr lang="zh-TW" altLang="en-US" dirty="0" smtClean="0">
                <a:solidFill>
                  <a:srgbClr val="00B050"/>
                </a:solidFill>
                <a:latin typeface="標楷體" pitchFamily="65" charset="-120"/>
                <a:ea typeface="標楷體" pitchFamily="65" charset="-120"/>
              </a:rPr>
              <a:t>醫療業務上有過失</a:t>
            </a:r>
            <a:r>
              <a:rPr lang="zh-TW" altLang="en-US" dirty="0" smtClean="0">
                <a:latin typeface="標楷體" pitchFamily="65" charset="-120"/>
                <a:ea typeface="標楷體" pitchFamily="65" charset="-120"/>
              </a:rPr>
              <a:t>。</a:t>
            </a:r>
          </a:p>
          <a:p>
            <a:pPr marL="609600" indent="-609600">
              <a:buFont typeface="Wingdings" pitchFamily="2" charset="2"/>
              <a:buNone/>
            </a:pPr>
            <a:r>
              <a:rPr lang="zh-TW" altLang="en-US" dirty="0" smtClean="0">
                <a:latin typeface="標楷體" pitchFamily="65" charset="-120"/>
                <a:ea typeface="標楷體" pitchFamily="65" charset="-120"/>
              </a:rPr>
              <a:t>   </a:t>
            </a:r>
            <a:r>
              <a:rPr lang="en-US" altLang="zh-TW" dirty="0" smtClean="0">
                <a:latin typeface="標楷體" pitchFamily="65" charset="-120"/>
                <a:ea typeface="標楷體" pitchFamily="65" charset="-120"/>
              </a:rPr>
              <a:t>2. </a:t>
            </a:r>
            <a:r>
              <a:rPr lang="zh-TW" altLang="en-US" dirty="0" smtClean="0">
                <a:solidFill>
                  <a:srgbClr val="00B0F0"/>
                </a:solidFill>
                <a:latin typeface="標楷體" pitchFamily="65" charset="-120"/>
                <a:ea typeface="標楷體" pitchFamily="65" charset="-120"/>
              </a:rPr>
              <a:t>發生死亡、重傷或輕傷之結果</a:t>
            </a:r>
            <a:r>
              <a:rPr lang="zh-TW" altLang="en-US" dirty="0" smtClean="0">
                <a:latin typeface="標楷體" pitchFamily="65" charset="-120"/>
                <a:ea typeface="標楷體" pitchFamily="65" charset="-120"/>
              </a:rPr>
              <a:t>。</a:t>
            </a:r>
          </a:p>
          <a:p>
            <a:pPr marL="609600" indent="-609600">
              <a:buFont typeface="Wingdings" pitchFamily="2" charset="2"/>
              <a:buNone/>
            </a:pPr>
            <a:r>
              <a:rPr lang="zh-TW" altLang="en-US" dirty="0" smtClean="0">
                <a:latin typeface="標楷體" pitchFamily="65" charset="-120"/>
                <a:ea typeface="標楷體" pitchFamily="65" charset="-120"/>
              </a:rPr>
              <a:t>   </a:t>
            </a:r>
            <a:r>
              <a:rPr lang="en-US" altLang="zh-TW" dirty="0" smtClean="0">
                <a:latin typeface="標楷體" pitchFamily="65" charset="-120"/>
                <a:ea typeface="標楷體" pitchFamily="65" charset="-120"/>
              </a:rPr>
              <a:t>3. </a:t>
            </a:r>
            <a:r>
              <a:rPr lang="zh-TW" altLang="en-US" dirty="0" smtClean="0">
                <a:latin typeface="標楷體" pitchFamily="65" charset="-120"/>
                <a:ea typeface="標楷體" pitchFamily="65" charset="-120"/>
              </a:rPr>
              <a:t>兩者間成立</a:t>
            </a:r>
            <a:r>
              <a:rPr lang="zh-TW" altLang="en-US" dirty="0" smtClean="0">
                <a:solidFill>
                  <a:srgbClr val="FF0000"/>
                </a:solidFill>
                <a:latin typeface="標楷體" pitchFamily="65" charset="-120"/>
                <a:ea typeface="標楷體" pitchFamily="65" charset="-120"/>
              </a:rPr>
              <a:t>相當因果關係</a:t>
            </a:r>
            <a:r>
              <a:rPr lang="zh-TW" altLang="en-US" dirty="0" smtClean="0">
                <a:latin typeface="標楷體" pitchFamily="65" charset="-120"/>
                <a:ea typeface="標楷體" pitchFamily="65" charset="-120"/>
              </a:rPr>
              <a:t>。</a:t>
            </a:r>
            <a:endParaRPr lang="zh-TW" altLang="en-US" dirty="0" smtClean="0"/>
          </a:p>
          <a:p>
            <a:pPr>
              <a:buNone/>
            </a:pPr>
            <a:endParaRPr lang="zh-TW" altLang="en-US" dirty="0">
              <a:latin typeface="標楷體" pitchFamily="65" charset="-120"/>
              <a:ea typeface="標楷體" pitchFamily="65" charset="-120"/>
            </a:endParaRP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標題 1"/>
          <p:cNvSpPr>
            <a:spLocks noGrp="1"/>
          </p:cNvSpPr>
          <p:nvPr>
            <p:ph type="title"/>
          </p:nvPr>
        </p:nvSpPr>
        <p:spPr/>
        <p:txBody>
          <a:bodyPr/>
          <a:lstStyle/>
          <a:p>
            <a:r>
              <a:rPr lang="zh-TW" altLang="en-US" sz="3600" dirty="0" smtClean="0">
                <a:ea typeface="中國龍粗魏碑" pitchFamily="49" charset="-120"/>
              </a:rPr>
              <a:t>臺灣醫師人權何在？</a:t>
            </a:r>
            <a:r>
              <a:rPr lang="zh-TW" altLang="en-US" dirty="0" smtClean="0">
                <a:solidFill>
                  <a:srgbClr val="7030A0"/>
                </a:solidFill>
                <a:ea typeface="中國龍粗魏碑" pitchFamily="49" charset="-120"/>
              </a:rPr>
              <a:t> </a:t>
            </a:r>
          </a:p>
        </p:txBody>
      </p:sp>
      <p:sp>
        <p:nvSpPr>
          <p:cNvPr id="20483" name="內容版面配置區 2"/>
          <p:cNvSpPr>
            <a:spLocks noGrp="1"/>
          </p:cNvSpPr>
          <p:nvPr>
            <p:ph idx="1"/>
          </p:nvPr>
        </p:nvSpPr>
        <p:spPr/>
        <p:txBody>
          <a:bodyPr/>
          <a:lstStyle/>
          <a:p>
            <a:pPr eaLnBrk="1" hangingPunct="1"/>
            <a:r>
              <a:rPr lang="zh-TW" altLang="en-US" sz="3600" dirty="0" smtClean="0">
                <a:latin typeface="標楷體" pitchFamily="65" charset="-120"/>
                <a:ea typeface="標楷體" pitchFamily="65" charset="-120"/>
              </a:rPr>
              <a:t>醫務人員由於</a:t>
            </a:r>
            <a:r>
              <a:rPr lang="zh-TW" altLang="en-US" sz="3600" dirty="0" smtClean="0">
                <a:solidFill>
                  <a:srgbClr val="FF0000"/>
                </a:solidFill>
                <a:latin typeface="標楷體" pitchFamily="65" charset="-120"/>
                <a:ea typeface="標楷體" pitchFamily="65" charset="-120"/>
              </a:rPr>
              <a:t>嚴重不負責任</a:t>
            </a:r>
            <a:r>
              <a:rPr lang="zh-TW" altLang="en-US" sz="3600" dirty="0" smtClean="0">
                <a:latin typeface="標楷體" pitchFamily="65" charset="-120"/>
                <a:ea typeface="標楷體" pitchFamily="65" charset="-120"/>
              </a:rPr>
              <a:t>，造成就診人死亡或者嚴重損害就診人身體健康的，處三年以下有期徒刑或拘役。</a:t>
            </a:r>
            <a:r>
              <a:rPr lang="en-US" altLang="zh-TW" sz="3600" dirty="0" smtClean="0">
                <a:latin typeface="標楷體" pitchFamily="65" charset="-120"/>
                <a:ea typeface="標楷體" pitchFamily="65" charset="-120"/>
              </a:rPr>
              <a:t>(</a:t>
            </a:r>
            <a:r>
              <a:rPr lang="zh-TW" altLang="en-US" sz="3600" dirty="0" smtClean="0">
                <a:latin typeface="標楷體" pitchFamily="65" charset="-120"/>
                <a:ea typeface="標楷體" pitchFamily="65" charset="-120"/>
              </a:rPr>
              <a:t>中國刑法第</a:t>
            </a:r>
            <a:r>
              <a:rPr lang="en-US" altLang="zh-TW" sz="3600" dirty="0" smtClean="0">
                <a:latin typeface="標楷體" pitchFamily="65" charset="-120"/>
                <a:ea typeface="標楷體" pitchFamily="65" charset="-120"/>
              </a:rPr>
              <a:t>335</a:t>
            </a:r>
            <a:r>
              <a:rPr lang="zh-TW" altLang="en-US" sz="3600" dirty="0" smtClean="0">
                <a:latin typeface="標楷體" pitchFamily="65" charset="-120"/>
                <a:ea typeface="標楷體" pitchFamily="65" charset="-120"/>
              </a:rPr>
              <a:t>條</a:t>
            </a:r>
            <a:r>
              <a:rPr lang="en-US" altLang="zh-TW" sz="3600" dirty="0" smtClean="0">
                <a:latin typeface="標楷體" pitchFamily="65" charset="-120"/>
                <a:ea typeface="標楷體" pitchFamily="65" charset="-120"/>
              </a:rPr>
              <a:t>)</a:t>
            </a:r>
          </a:p>
          <a:p>
            <a:pPr eaLnBrk="1" hangingPunct="1"/>
            <a:endParaRPr lang="zh-TW" altLang="en-US" dirty="0" smtClean="0"/>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z="3600" dirty="0" smtClean="0">
                <a:ea typeface="中國龍粗魏碑" pitchFamily="49" charset="-120"/>
              </a:rPr>
              <a:t>醫療糾紛處理法制</a:t>
            </a:r>
            <a:r>
              <a:rPr lang="en-US" altLang="zh-TW" sz="3600" dirty="0" smtClean="0">
                <a:ea typeface="中國龍粗魏碑" pitchFamily="49" charset="-120"/>
              </a:rPr>
              <a:t>-</a:t>
            </a:r>
            <a:r>
              <a:rPr lang="zh-TW" altLang="en-US" sz="3600" dirty="0" smtClean="0">
                <a:ea typeface="中國龍粗魏碑" pitchFamily="49" charset="-120"/>
              </a:rPr>
              <a:t>民事</a:t>
            </a:r>
            <a:endParaRPr lang="zh-TW" altLang="en-US" dirty="0"/>
          </a:p>
        </p:txBody>
      </p:sp>
      <p:sp>
        <p:nvSpPr>
          <p:cNvPr id="3" name="內容版面配置區 2"/>
          <p:cNvSpPr>
            <a:spLocks noGrp="1"/>
          </p:cNvSpPr>
          <p:nvPr>
            <p:ph idx="1"/>
          </p:nvPr>
        </p:nvSpPr>
        <p:spPr/>
        <p:txBody>
          <a:bodyPr>
            <a:normAutofit lnSpcReduction="10000"/>
          </a:bodyPr>
          <a:lstStyle/>
          <a:p>
            <a:pPr>
              <a:lnSpc>
                <a:spcPct val="80000"/>
              </a:lnSpc>
              <a:buFont typeface="Wingdings" pitchFamily="2" charset="2"/>
              <a:buNone/>
            </a:pPr>
            <a:r>
              <a:rPr lang="zh-TW" altLang="en-US" dirty="0" smtClean="0">
                <a:solidFill>
                  <a:srgbClr val="00B0F0"/>
                </a:solidFill>
                <a:latin typeface="標楷體" pitchFamily="65" charset="-120"/>
                <a:ea typeface="標楷體" pitchFamily="65" charset="-120"/>
              </a:rPr>
              <a:t>行為人責任</a:t>
            </a:r>
            <a:endParaRPr lang="en-US" altLang="zh-TW" dirty="0" smtClean="0">
              <a:solidFill>
                <a:srgbClr val="00B0F0"/>
              </a:solidFill>
              <a:latin typeface="標楷體" pitchFamily="65" charset="-120"/>
              <a:ea typeface="標楷體" pitchFamily="65" charset="-120"/>
            </a:endParaRPr>
          </a:p>
          <a:p>
            <a:pPr>
              <a:lnSpc>
                <a:spcPct val="80000"/>
              </a:lnSpc>
              <a:buFont typeface="Wingdings" pitchFamily="2" charset="2"/>
              <a:buNone/>
            </a:pPr>
            <a:r>
              <a:rPr lang="zh-TW" altLang="en-US" sz="2800" dirty="0" smtClean="0">
                <a:latin typeface="標楷體" pitchFamily="65" charset="-120"/>
                <a:ea typeface="標楷體" pitchFamily="65" charset="-120"/>
              </a:rPr>
              <a:t>第一百八十四條（</a:t>
            </a:r>
            <a:r>
              <a:rPr lang="zh-TW" altLang="en-US" sz="2800" dirty="0" smtClean="0">
                <a:solidFill>
                  <a:srgbClr val="FF0000"/>
                </a:solidFill>
                <a:latin typeface="標楷體" pitchFamily="65" charset="-120"/>
                <a:ea typeface="標楷體" pitchFamily="65" charset="-120"/>
              </a:rPr>
              <a:t>獨立侵權行為之責任</a:t>
            </a:r>
            <a:r>
              <a:rPr lang="zh-TW" altLang="en-US" sz="2800" dirty="0" smtClean="0">
                <a:latin typeface="標楷體" pitchFamily="65" charset="-120"/>
                <a:ea typeface="標楷體" pitchFamily="65" charset="-120"/>
              </a:rPr>
              <a:t>）</a:t>
            </a:r>
            <a:endParaRPr lang="en-US" altLang="zh-TW" sz="2800" dirty="0" smtClean="0">
              <a:latin typeface="標楷體" pitchFamily="65" charset="-120"/>
              <a:ea typeface="標楷體" pitchFamily="65" charset="-120"/>
            </a:endParaRPr>
          </a:p>
          <a:p>
            <a:pPr>
              <a:lnSpc>
                <a:spcPct val="80000"/>
              </a:lnSpc>
              <a:buFont typeface="Wingdings" pitchFamily="2" charset="2"/>
              <a:buNone/>
            </a:pPr>
            <a:r>
              <a:rPr lang="zh-TW" altLang="en-US" sz="2800" dirty="0" smtClean="0">
                <a:latin typeface="標楷體" pitchFamily="65" charset="-120"/>
                <a:ea typeface="標楷體" pitchFamily="65" charset="-120"/>
              </a:rPr>
              <a:t>第一百八十五條（</a:t>
            </a:r>
            <a:r>
              <a:rPr lang="zh-TW" altLang="en-US" sz="2800" dirty="0" smtClean="0">
                <a:solidFill>
                  <a:srgbClr val="FF0000"/>
                </a:solidFill>
                <a:latin typeface="標楷體" pitchFamily="65" charset="-120"/>
                <a:ea typeface="標楷體" pitchFamily="65" charset="-120"/>
              </a:rPr>
              <a:t>共同侵權行為責任</a:t>
            </a:r>
            <a:r>
              <a:rPr lang="zh-TW" altLang="en-US" sz="2800" dirty="0" smtClean="0">
                <a:latin typeface="標楷體" pitchFamily="65" charset="-120"/>
                <a:ea typeface="標楷體" pitchFamily="65" charset="-120"/>
              </a:rPr>
              <a:t>）</a:t>
            </a:r>
            <a:endParaRPr lang="en-US" altLang="zh-TW" sz="2800" dirty="0" smtClean="0">
              <a:latin typeface="標楷體" pitchFamily="65" charset="-120"/>
              <a:ea typeface="標楷體" pitchFamily="65" charset="-120"/>
            </a:endParaRPr>
          </a:p>
          <a:p>
            <a:pPr>
              <a:lnSpc>
                <a:spcPct val="80000"/>
              </a:lnSpc>
              <a:buNone/>
            </a:pPr>
            <a:r>
              <a:rPr lang="zh-TW" altLang="en-US" sz="2800" dirty="0" smtClean="0">
                <a:latin typeface="標楷體" pitchFamily="65" charset="-120"/>
                <a:ea typeface="標楷體" pitchFamily="65" charset="-120"/>
              </a:rPr>
              <a:t>第二百二十四條（</a:t>
            </a:r>
            <a:r>
              <a:rPr lang="zh-TW" altLang="en-US" sz="2800" dirty="0" smtClean="0">
                <a:solidFill>
                  <a:srgbClr val="FF0000"/>
                </a:solidFill>
                <a:latin typeface="標楷體" pitchFamily="65" charset="-120"/>
                <a:ea typeface="標楷體" pitchFamily="65" charset="-120"/>
              </a:rPr>
              <a:t>履行輔助人之故意過失</a:t>
            </a:r>
            <a:r>
              <a:rPr lang="zh-TW" altLang="en-US" sz="2800" dirty="0" smtClean="0">
                <a:latin typeface="標楷體" pitchFamily="65" charset="-120"/>
                <a:ea typeface="標楷體" pitchFamily="65" charset="-120"/>
              </a:rPr>
              <a:t>）</a:t>
            </a:r>
          </a:p>
          <a:p>
            <a:pPr>
              <a:lnSpc>
                <a:spcPct val="80000"/>
              </a:lnSpc>
              <a:buFont typeface="Wingdings" pitchFamily="2" charset="2"/>
              <a:buNone/>
            </a:pPr>
            <a:endParaRPr lang="en-US" altLang="zh-TW" sz="2800" dirty="0" smtClean="0">
              <a:latin typeface="標楷體" pitchFamily="65" charset="-120"/>
              <a:ea typeface="標楷體" pitchFamily="65" charset="-120"/>
            </a:endParaRPr>
          </a:p>
          <a:p>
            <a:pPr>
              <a:lnSpc>
                <a:spcPct val="80000"/>
              </a:lnSpc>
              <a:buFont typeface="Wingdings" pitchFamily="2" charset="2"/>
              <a:buNone/>
            </a:pPr>
            <a:r>
              <a:rPr lang="zh-TW" altLang="en-US" dirty="0" smtClean="0">
                <a:solidFill>
                  <a:srgbClr val="00B050"/>
                </a:solidFill>
                <a:latin typeface="標楷體" pitchFamily="65" charset="-120"/>
                <a:ea typeface="標楷體" pitchFamily="65" charset="-120"/>
              </a:rPr>
              <a:t>醫療機構責任</a:t>
            </a:r>
            <a:endParaRPr lang="en-US" altLang="zh-TW" dirty="0" smtClean="0">
              <a:solidFill>
                <a:srgbClr val="00B050"/>
              </a:solidFill>
              <a:latin typeface="標楷體" pitchFamily="65" charset="-120"/>
              <a:ea typeface="標楷體" pitchFamily="65" charset="-120"/>
            </a:endParaRPr>
          </a:p>
          <a:p>
            <a:pPr>
              <a:lnSpc>
                <a:spcPct val="80000"/>
              </a:lnSpc>
              <a:buFont typeface="Wingdings" pitchFamily="2" charset="2"/>
              <a:buNone/>
            </a:pPr>
            <a:r>
              <a:rPr lang="zh-TW" altLang="en-US" sz="2800" dirty="0" smtClean="0">
                <a:latin typeface="標楷體" pitchFamily="65" charset="-120"/>
                <a:ea typeface="標楷體" pitchFamily="65" charset="-120"/>
              </a:rPr>
              <a:t>第一百八十八條第一項（</a:t>
            </a:r>
            <a:r>
              <a:rPr lang="zh-TW" altLang="en-US" sz="2800" dirty="0" smtClean="0">
                <a:solidFill>
                  <a:srgbClr val="FF0000"/>
                </a:solidFill>
                <a:latin typeface="標楷體" pitchFamily="65" charset="-120"/>
                <a:ea typeface="標楷體" pitchFamily="65" charset="-120"/>
              </a:rPr>
              <a:t>僱用人之責任</a:t>
            </a:r>
            <a:r>
              <a:rPr lang="zh-TW" altLang="en-US" sz="2800" dirty="0" smtClean="0">
                <a:latin typeface="標楷體" pitchFamily="65" charset="-120"/>
                <a:ea typeface="標楷體" pitchFamily="65" charset="-120"/>
              </a:rPr>
              <a:t>）</a:t>
            </a:r>
            <a:endParaRPr lang="en-US" altLang="zh-TW" sz="2800" dirty="0" smtClean="0">
              <a:latin typeface="標楷體" pitchFamily="65" charset="-120"/>
              <a:ea typeface="標楷體" pitchFamily="65" charset="-120"/>
            </a:endParaRPr>
          </a:p>
          <a:p>
            <a:pPr>
              <a:lnSpc>
                <a:spcPct val="80000"/>
              </a:lnSpc>
              <a:buFont typeface="Wingdings" pitchFamily="2" charset="2"/>
              <a:buNone/>
            </a:pPr>
            <a:r>
              <a:rPr lang="zh-TW" altLang="en-US" sz="2800" dirty="0" smtClean="0">
                <a:latin typeface="標楷體" pitchFamily="65" charset="-120"/>
                <a:ea typeface="標楷體" pitchFamily="65" charset="-120"/>
              </a:rPr>
              <a:t>第二百二十六條</a:t>
            </a:r>
          </a:p>
          <a:p>
            <a:pPr>
              <a:lnSpc>
                <a:spcPct val="80000"/>
              </a:lnSpc>
              <a:buFont typeface="Wingdings" pitchFamily="2" charset="2"/>
              <a:buNone/>
            </a:pPr>
            <a:r>
              <a:rPr lang="zh-TW" altLang="en-US" sz="2800" dirty="0" smtClean="0">
                <a:latin typeface="標楷體" pitchFamily="65" charset="-120"/>
                <a:ea typeface="標楷體" pitchFamily="65" charset="-120"/>
              </a:rPr>
              <a:t>（</a:t>
            </a:r>
            <a:r>
              <a:rPr lang="zh-TW" altLang="en-US" sz="2800" dirty="0" smtClean="0">
                <a:solidFill>
                  <a:srgbClr val="FF0000"/>
                </a:solidFill>
                <a:latin typeface="標楷體" pitchFamily="65" charset="-120"/>
                <a:ea typeface="標楷體" pitchFamily="65" charset="-120"/>
              </a:rPr>
              <a:t>給付不能之效力－損害賠償與一部履行之拒絕</a:t>
            </a:r>
            <a:r>
              <a:rPr lang="zh-TW" altLang="en-US" sz="2800" dirty="0" smtClean="0">
                <a:latin typeface="標楷體" pitchFamily="65" charset="-120"/>
                <a:ea typeface="標楷體" pitchFamily="65" charset="-120"/>
              </a:rPr>
              <a:t>）</a:t>
            </a:r>
            <a:endParaRPr lang="en-US" altLang="zh-TW" sz="2800" dirty="0" smtClean="0">
              <a:latin typeface="標楷體" pitchFamily="65" charset="-120"/>
              <a:ea typeface="標楷體" pitchFamily="65" charset="-120"/>
            </a:endParaRPr>
          </a:p>
          <a:p>
            <a:pPr>
              <a:lnSpc>
                <a:spcPct val="80000"/>
              </a:lnSpc>
              <a:buFont typeface="Wingdings" pitchFamily="2" charset="2"/>
              <a:buNone/>
            </a:pPr>
            <a:r>
              <a:rPr lang="zh-TW" altLang="en-US" sz="2800" dirty="0" smtClean="0">
                <a:latin typeface="標楷體" pitchFamily="65" charset="-120"/>
                <a:ea typeface="標楷體" pitchFamily="65" charset="-120"/>
              </a:rPr>
              <a:t>第二百二十七條（</a:t>
            </a:r>
            <a:r>
              <a:rPr lang="zh-TW" altLang="en-US" sz="2800" dirty="0" smtClean="0">
                <a:solidFill>
                  <a:srgbClr val="FF0000"/>
                </a:solidFill>
                <a:latin typeface="標楷體" pitchFamily="65" charset="-120"/>
                <a:ea typeface="標楷體" pitchFamily="65" charset="-120"/>
              </a:rPr>
              <a:t>不完全給付之效果</a:t>
            </a:r>
            <a:r>
              <a:rPr lang="zh-TW" altLang="en-US" sz="2800" dirty="0" smtClean="0">
                <a:latin typeface="標楷體" pitchFamily="65" charset="-120"/>
                <a:ea typeface="標楷體" pitchFamily="65" charset="-120"/>
              </a:rPr>
              <a:t>）</a:t>
            </a:r>
            <a:br>
              <a:rPr lang="zh-TW" altLang="en-US" sz="2800" dirty="0" smtClean="0">
                <a:latin typeface="標楷體" pitchFamily="65" charset="-120"/>
                <a:ea typeface="標楷體" pitchFamily="65" charset="-120"/>
              </a:rPr>
            </a:br>
            <a:r>
              <a:rPr lang="zh-TW" altLang="en-US" sz="2800" dirty="0" smtClean="0">
                <a:latin typeface="標楷體" pitchFamily="65" charset="-120"/>
                <a:ea typeface="標楷體" pitchFamily="65" charset="-120"/>
              </a:rPr>
              <a:t> </a:t>
            </a:r>
            <a:br>
              <a:rPr lang="zh-TW" altLang="en-US" sz="2800" dirty="0" smtClean="0">
                <a:latin typeface="標楷體" pitchFamily="65" charset="-120"/>
                <a:ea typeface="標楷體" pitchFamily="65" charset="-120"/>
              </a:rPr>
            </a:br>
            <a:endParaRPr lang="zh-TW" altLang="en-US" dirty="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標題 1"/>
          <p:cNvSpPr>
            <a:spLocks noGrp="1"/>
          </p:cNvSpPr>
          <p:nvPr>
            <p:ph type="title"/>
          </p:nvPr>
        </p:nvSpPr>
        <p:spPr/>
        <p:txBody>
          <a:bodyPr/>
          <a:lstStyle/>
          <a:p>
            <a:r>
              <a:rPr lang="zh-TW" altLang="en-US" sz="4000" dirty="0" smtClean="0">
                <a:ea typeface="中國龍粗魏碑" pitchFamily="49" charset="-120"/>
              </a:rPr>
              <a:t>臺灣醫師人權何在？</a:t>
            </a:r>
            <a:r>
              <a:rPr lang="zh-TW" altLang="en-US" dirty="0" smtClean="0">
                <a:solidFill>
                  <a:srgbClr val="7030A0"/>
                </a:solidFill>
                <a:ea typeface="中國龍粗魏碑" pitchFamily="49" charset="-120"/>
              </a:rPr>
              <a:t> </a:t>
            </a:r>
            <a:endParaRPr lang="zh-TW" altLang="en-US" dirty="0" smtClean="0">
              <a:solidFill>
                <a:srgbClr val="7030A0"/>
              </a:solidFill>
            </a:endParaRPr>
          </a:p>
        </p:txBody>
      </p:sp>
      <p:sp>
        <p:nvSpPr>
          <p:cNvPr id="3" name="內容版面配置區 2"/>
          <p:cNvSpPr>
            <a:spLocks noGrp="1"/>
          </p:cNvSpPr>
          <p:nvPr>
            <p:ph idx="1"/>
          </p:nvPr>
        </p:nvSpPr>
        <p:spPr/>
        <p:txBody>
          <a:bodyPr rtlCol="0">
            <a:normAutofit/>
          </a:bodyPr>
          <a:lstStyle/>
          <a:p>
            <a:pPr eaLnBrk="1" fontAlgn="auto" hangingPunct="1">
              <a:spcAft>
                <a:spcPts val="0"/>
              </a:spcAft>
              <a:buFont typeface="Arial" pitchFamily="34" charset="0"/>
              <a:buChar char="•"/>
              <a:defRPr/>
            </a:pPr>
            <a:r>
              <a:rPr lang="zh-TW" altLang="en-US" dirty="0" smtClean="0">
                <a:latin typeface="標楷體" pitchFamily="65" charset="-120"/>
                <a:ea typeface="標楷體" pitchFamily="65" charset="-120"/>
              </a:rPr>
              <a:t>本條例所稱醫療事故，是指醫療機構及其醫務人員在醫療活動中，違反衛生醫療管理法律、行政法規、部門規章和診療護理規範、常規，</a:t>
            </a:r>
            <a:r>
              <a:rPr lang="zh-TW" altLang="en-US" dirty="0" smtClean="0">
                <a:solidFill>
                  <a:srgbClr val="00B050"/>
                </a:solidFill>
                <a:latin typeface="標楷體" pitchFamily="65" charset="-120"/>
                <a:ea typeface="標楷體" pitchFamily="65" charset="-120"/>
              </a:rPr>
              <a:t>過失</a:t>
            </a:r>
            <a:r>
              <a:rPr lang="zh-TW" altLang="en-US" dirty="0" smtClean="0">
                <a:latin typeface="標楷體" pitchFamily="65" charset="-120"/>
                <a:ea typeface="標楷體" pitchFamily="65" charset="-120"/>
              </a:rPr>
              <a:t>造成患者人身損害的事故。</a:t>
            </a:r>
            <a:r>
              <a:rPr lang="en-US" altLang="zh-TW" dirty="0" smtClean="0">
                <a:latin typeface="標楷體" pitchFamily="65" charset="-120"/>
                <a:ea typeface="標楷體" pitchFamily="65" charset="-120"/>
              </a:rPr>
              <a:t>(</a:t>
            </a:r>
            <a:r>
              <a:rPr lang="zh-TW" altLang="en-US" dirty="0" smtClean="0">
                <a:solidFill>
                  <a:srgbClr val="7030A0"/>
                </a:solidFill>
                <a:latin typeface="標楷體" pitchFamily="65" charset="-120"/>
                <a:ea typeface="標楷體" pitchFamily="65" charset="-120"/>
              </a:rPr>
              <a:t>醫療事故處理條例第</a:t>
            </a:r>
            <a:r>
              <a:rPr lang="en-US" altLang="zh-TW" dirty="0" smtClean="0">
                <a:solidFill>
                  <a:srgbClr val="7030A0"/>
                </a:solidFill>
                <a:latin typeface="標楷體" pitchFamily="65" charset="-120"/>
                <a:ea typeface="標楷體" pitchFamily="65" charset="-120"/>
              </a:rPr>
              <a:t>2</a:t>
            </a:r>
            <a:r>
              <a:rPr lang="zh-TW" altLang="en-US" dirty="0" smtClean="0">
                <a:solidFill>
                  <a:srgbClr val="7030A0"/>
                </a:solidFill>
                <a:latin typeface="標楷體" pitchFamily="65" charset="-120"/>
                <a:ea typeface="標楷體" pitchFamily="65" charset="-120"/>
              </a:rPr>
              <a:t>條</a:t>
            </a:r>
            <a:r>
              <a:rPr lang="en-US" altLang="zh-TW" dirty="0" smtClean="0">
                <a:latin typeface="標楷體" pitchFamily="65" charset="-120"/>
                <a:ea typeface="標楷體" pitchFamily="65" charset="-120"/>
              </a:rPr>
              <a:t>)</a:t>
            </a:r>
          </a:p>
          <a:p>
            <a:pPr eaLnBrk="1" fontAlgn="auto" hangingPunct="1">
              <a:spcAft>
                <a:spcPts val="0"/>
              </a:spcAft>
              <a:buFont typeface="Arial" pitchFamily="34" charset="0"/>
              <a:buChar char="•"/>
              <a:defRPr/>
            </a:pPr>
            <a:r>
              <a:rPr lang="zh-TW" altLang="en-US" dirty="0" smtClean="0">
                <a:latin typeface="標楷體" pitchFamily="65" charset="-120"/>
                <a:ea typeface="標楷體" pitchFamily="65" charset="-120"/>
              </a:rPr>
              <a:t>醫療事故賠償，應當考慮下列因素，確定具體賠償數額：</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一</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醫療事故等級；</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二</a:t>
            </a:r>
            <a:r>
              <a:rPr lang="en-US" altLang="zh-TW" dirty="0" smtClean="0">
                <a:latin typeface="標楷體" pitchFamily="65" charset="-120"/>
                <a:ea typeface="標楷體" pitchFamily="65" charset="-120"/>
              </a:rPr>
              <a:t>)</a:t>
            </a:r>
            <a:r>
              <a:rPr lang="zh-TW" altLang="en-US" dirty="0" smtClean="0">
                <a:solidFill>
                  <a:srgbClr val="00B050"/>
                </a:solidFill>
                <a:latin typeface="標楷體" pitchFamily="65" charset="-120"/>
                <a:ea typeface="標楷體" pitchFamily="65" charset="-120"/>
              </a:rPr>
              <a:t>醫療過失行為在醫療事故損害後果中的責任程度</a:t>
            </a:r>
            <a:r>
              <a:rPr lang="zh-TW" altLang="en-US" dirty="0" smtClean="0">
                <a:latin typeface="標楷體" pitchFamily="65" charset="-120"/>
                <a:ea typeface="標楷體" pitchFamily="65" charset="-120"/>
              </a:rPr>
              <a:t>；</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三</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醫療事故損害後果與患者</a:t>
            </a:r>
            <a:r>
              <a:rPr lang="zh-TW" altLang="en-US" dirty="0" smtClean="0">
                <a:solidFill>
                  <a:srgbClr val="00B0F0"/>
                </a:solidFill>
                <a:latin typeface="標楷體" pitchFamily="65" charset="-120"/>
                <a:ea typeface="標楷體" pitchFamily="65" charset="-120"/>
              </a:rPr>
              <a:t>原有疾病狀況</a:t>
            </a:r>
            <a:r>
              <a:rPr lang="zh-TW" altLang="en-US" dirty="0" smtClean="0">
                <a:latin typeface="標楷體" pitchFamily="65" charset="-120"/>
                <a:ea typeface="標楷體" pitchFamily="65" charset="-120"/>
              </a:rPr>
              <a:t>之間的關係。</a:t>
            </a:r>
            <a:r>
              <a:rPr lang="zh-TW" altLang="en-US" dirty="0" smtClean="0">
                <a:solidFill>
                  <a:srgbClr val="FF0000"/>
                </a:solidFill>
                <a:latin typeface="標楷體" pitchFamily="65" charset="-120"/>
                <a:ea typeface="標楷體" pitchFamily="65" charset="-120"/>
              </a:rPr>
              <a:t>不屬於醫療事故的，醫療機構不承擔賠償責任</a:t>
            </a:r>
            <a:r>
              <a:rPr lang="zh-TW" altLang="en-US" dirty="0" smtClean="0">
                <a:latin typeface="標楷體" pitchFamily="65" charset="-120"/>
                <a:ea typeface="標楷體" pitchFamily="65" charset="-120"/>
              </a:rPr>
              <a:t>。</a:t>
            </a:r>
            <a:r>
              <a:rPr lang="en-US" altLang="zh-TW" dirty="0" smtClean="0">
                <a:latin typeface="標楷體" pitchFamily="65" charset="-120"/>
                <a:ea typeface="標楷體" pitchFamily="65" charset="-120"/>
              </a:rPr>
              <a:t> (</a:t>
            </a:r>
            <a:r>
              <a:rPr lang="zh-TW" altLang="en-US" dirty="0" smtClean="0">
                <a:solidFill>
                  <a:srgbClr val="7030A0"/>
                </a:solidFill>
                <a:latin typeface="標楷體" pitchFamily="65" charset="-120"/>
                <a:ea typeface="標楷體" pitchFamily="65" charset="-120"/>
              </a:rPr>
              <a:t>醫療事故處理條例第</a:t>
            </a:r>
            <a:r>
              <a:rPr lang="en-US" altLang="zh-TW" dirty="0" smtClean="0">
                <a:solidFill>
                  <a:srgbClr val="7030A0"/>
                </a:solidFill>
                <a:latin typeface="標楷體" pitchFamily="65" charset="-120"/>
                <a:ea typeface="標楷體" pitchFamily="65" charset="-120"/>
              </a:rPr>
              <a:t>49</a:t>
            </a:r>
            <a:r>
              <a:rPr lang="zh-TW" altLang="en-US" dirty="0" smtClean="0">
                <a:solidFill>
                  <a:srgbClr val="7030A0"/>
                </a:solidFill>
                <a:latin typeface="標楷體" pitchFamily="65" charset="-120"/>
                <a:ea typeface="標楷體" pitchFamily="65" charset="-120"/>
              </a:rPr>
              <a:t>條</a:t>
            </a:r>
            <a:r>
              <a:rPr lang="en-US" altLang="zh-TW" dirty="0" smtClean="0">
                <a:latin typeface="標楷體" pitchFamily="65" charset="-120"/>
                <a:ea typeface="標楷體" pitchFamily="65" charset="-120"/>
              </a:rPr>
              <a:t>)</a:t>
            </a:r>
            <a:endParaRPr lang="zh-TW" altLang="en-US" dirty="0">
              <a:latin typeface="標楷體" pitchFamily="65" charset="-120"/>
              <a:ea typeface="標楷體" pitchFamily="65" charset="-120"/>
            </a:endParaRPr>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320040"/>
            <a:ext cx="7239000" cy="804704"/>
          </a:xfrm>
        </p:spPr>
        <p:txBody>
          <a:bodyPr/>
          <a:lstStyle/>
          <a:p>
            <a:r>
              <a:rPr lang="zh-TW" altLang="en-US" sz="3600" dirty="0" smtClean="0">
                <a:ea typeface="中國龍粗魏碑" pitchFamily="49" charset="-120"/>
              </a:rPr>
              <a:t>醫療糾紛調處案例分享</a:t>
            </a:r>
            <a:r>
              <a:rPr lang="en-US" altLang="zh-TW" sz="3600" dirty="0" smtClean="0">
                <a:ea typeface="中國龍粗魏碑" pitchFamily="49" charset="-120"/>
              </a:rPr>
              <a:t>(</a:t>
            </a:r>
            <a:r>
              <a:rPr lang="zh-TW" altLang="en-US" sz="3600" dirty="0" smtClean="0">
                <a:ea typeface="中國龍粗魏碑" pitchFamily="49" charset="-120"/>
              </a:rPr>
              <a:t>一</a:t>
            </a:r>
            <a:r>
              <a:rPr lang="en-US" altLang="zh-TW" sz="3600" dirty="0" smtClean="0">
                <a:ea typeface="中國龍粗魏碑" pitchFamily="49" charset="-120"/>
              </a:rPr>
              <a:t>)</a:t>
            </a:r>
            <a:endParaRPr lang="zh-TW" altLang="en-US" dirty="0"/>
          </a:p>
        </p:txBody>
      </p:sp>
      <p:sp>
        <p:nvSpPr>
          <p:cNvPr id="3" name="內容版面配置區 2"/>
          <p:cNvSpPr>
            <a:spLocks noGrp="1"/>
          </p:cNvSpPr>
          <p:nvPr>
            <p:ph idx="1"/>
          </p:nvPr>
        </p:nvSpPr>
        <p:spPr>
          <a:xfrm>
            <a:off x="457200" y="1268760"/>
            <a:ext cx="7239000" cy="5186976"/>
          </a:xfrm>
        </p:spPr>
        <p:txBody>
          <a:bodyPr/>
          <a:lstStyle/>
          <a:p>
            <a:pPr algn="just"/>
            <a:r>
              <a:rPr lang="zh-TW" altLang="en-US" dirty="0" smtClean="0">
                <a:latin typeface="標楷體" pitchFamily="65" charset="-120"/>
                <a:ea typeface="標楷體" pitchFamily="65" charset="-120"/>
              </a:rPr>
              <a:t>甲病人因吞嚥有異物感數月之久，赴</a:t>
            </a:r>
            <a:r>
              <a:rPr lang="en-US" altLang="zh-TW" dirty="0" smtClean="0">
                <a:latin typeface="標楷體" pitchFamily="65" charset="-120"/>
                <a:ea typeface="標楷體" pitchFamily="65" charset="-120"/>
              </a:rPr>
              <a:t>A</a:t>
            </a:r>
            <a:r>
              <a:rPr lang="zh-TW" altLang="en-US" dirty="0" smtClean="0">
                <a:latin typeface="標楷體" pitchFamily="65" charset="-120"/>
                <a:ea typeface="標楷體" pitchFamily="65" charset="-120"/>
              </a:rPr>
              <a:t>醫院耳鼻喉科檢查，經乙醫師內視鏡檢查發現喉頭有一</a:t>
            </a:r>
            <a:endParaRPr lang="en-US" altLang="zh-TW" dirty="0" smtClean="0">
              <a:latin typeface="標楷體" pitchFamily="65" charset="-120"/>
              <a:ea typeface="標楷體" pitchFamily="65" charset="-120"/>
            </a:endParaRPr>
          </a:p>
          <a:p>
            <a:pPr algn="just">
              <a:buNone/>
            </a:pPr>
            <a:r>
              <a:rPr lang="en-US" altLang="zh-TW" dirty="0" smtClean="0">
                <a:latin typeface="標楷體" pitchFamily="65" charset="-120"/>
                <a:ea typeface="標楷體" pitchFamily="65" charset="-120"/>
              </a:rPr>
              <a:t>  </a:t>
            </a:r>
            <a:r>
              <a:rPr lang="zh-TW" altLang="en-US" dirty="0" smtClean="0">
                <a:latin typeface="標楷體" pitchFamily="65" charset="-120"/>
                <a:ea typeface="標楷體" pitchFamily="65" charset="-120"/>
              </a:rPr>
              <a:t>約小於</a:t>
            </a:r>
            <a:r>
              <a:rPr lang="en-US" altLang="zh-TW" dirty="0" smtClean="0">
                <a:latin typeface="標楷體" pitchFamily="65" charset="-120"/>
                <a:ea typeface="標楷體" pitchFamily="65" charset="-120"/>
              </a:rPr>
              <a:t>2</a:t>
            </a:r>
            <a:r>
              <a:rPr lang="zh-TW" altLang="en-US" dirty="0" smtClean="0">
                <a:latin typeface="標楷體" pitchFamily="65" charset="-120"/>
                <a:ea typeface="標楷體" pitchFamily="65" charset="-120"/>
              </a:rPr>
              <a:t>公分的腫瘤，切片病理報告確定為喉癌</a:t>
            </a:r>
            <a:r>
              <a:rPr lang="en-US" altLang="zh-TW" dirty="0" smtClean="0">
                <a:latin typeface="標楷體" pitchFamily="65" charset="-120"/>
                <a:ea typeface="標楷體" pitchFamily="65" charset="-120"/>
              </a:rPr>
              <a:t>(</a:t>
            </a:r>
            <a:r>
              <a:rPr lang="en-US" altLang="zh-TW" dirty="0" smtClean="0">
                <a:solidFill>
                  <a:srgbClr val="FF0000"/>
                </a:solidFill>
                <a:latin typeface="標楷體" pitchFamily="65" charset="-120"/>
                <a:ea typeface="標楷體" pitchFamily="65" charset="-120"/>
              </a:rPr>
              <a:t>T</a:t>
            </a:r>
            <a:r>
              <a:rPr lang="en-US" altLang="zh-TW" sz="1400" dirty="0" smtClean="0">
                <a:solidFill>
                  <a:srgbClr val="FF0000"/>
                </a:solidFill>
                <a:latin typeface="標楷體" pitchFamily="65" charset="-120"/>
                <a:ea typeface="標楷體" pitchFamily="65" charset="-120"/>
              </a:rPr>
              <a:t>2</a:t>
            </a:r>
            <a:r>
              <a:rPr lang="en-US" altLang="zh-TW" dirty="0" smtClean="0">
                <a:solidFill>
                  <a:srgbClr val="FF0000"/>
                </a:solidFill>
                <a:latin typeface="標楷體" pitchFamily="65" charset="-120"/>
                <a:ea typeface="標楷體" pitchFamily="65" charset="-120"/>
              </a:rPr>
              <a:t>N</a:t>
            </a:r>
            <a:r>
              <a:rPr lang="en-US" altLang="zh-TW" sz="1600" dirty="0" smtClean="0">
                <a:solidFill>
                  <a:srgbClr val="FF0000"/>
                </a:solidFill>
                <a:latin typeface="標楷體" pitchFamily="65" charset="-120"/>
                <a:ea typeface="標楷體" pitchFamily="65" charset="-120"/>
              </a:rPr>
              <a:t>0</a:t>
            </a:r>
            <a:r>
              <a:rPr lang="en-US" altLang="zh-TW" dirty="0" smtClean="0">
                <a:solidFill>
                  <a:srgbClr val="FF0000"/>
                </a:solidFill>
                <a:latin typeface="標楷體" pitchFamily="65" charset="-120"/>
                <a:ea typeface="標楷體" pitchFamily="65" charset="-120"/>
              </a:rPr>
              <a:t>M</a:t>
            </a:r>
            <a:r>
              <a:rPr lang="en-US" altLang="zh-TW" sz="1600" dirty="0" smtClean="0">
                <a:solidFill>
                  <a:srgbClr val="FF0000"/>
                </a:solidFill>
                <a:latin typeface="標楷體" pitchFamily="65" charset="-120"/>
                <a:ea typeface="標楷體" pitchFamily="65" charset="-120"/>
              </a:rPr>
              <a:t>0</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。旋即轉赴放射治療科丙醫師治療，後因過年之故，出院一星期後返院續做化學治療。化療期間有主訴咽喉不適感與腫脹，但乙醫師檢查後認無妨，仍繼續化療。不料某日半夜</a:t>
            </a:r>
            <a:r>
              <a:rPr lang="en-US" altLang="zh-TW" dirty="0" smtClean="0">
                <a:latin typeface="標楷體" pitchFamily="65" charset="-120"/>
                <a:ea typeface="標楷體" pitchFamily="65" charset="-120"/>
              </a:rPr>
              <a:t>12</a:t>
            </a:r>
            <a:r>
              <a:rPr lang="zh-TW" altLang="en-US" dirty="0" smtClean="0">
                <a:latin typeface="標楷體" pitchFamily="65" charset="-120"/>
                <a:ea typeface="標楷體" pitchFamily="65" charset="-120"/>
              </a:rPr>
              <a:t>點多，病人被發現沒有呼吸，馬上展開急救，卻未能挽回生命，死因判斷為噎死。</a:t>
            </a:r>
            <a:endParaRPr lang="en-US" altLang="zh-TW" dirty="0" smtClean="0">
              <a:latin typeface="標楷體" pitchFamily="65" charset="-120"/>
              <a:ea typeface="標楷體" pitchFamily="65" charset="-120"/>
            </a:endParaRPr>
          </a:p>
          <a:p>
            <a:pPr algn="just"/>
            <a:r>
              <a:rPr lang="zh-TW" altLang="en-US" dirty="0" smtClean="0">
                <a:latin typeface="標楷體" pitchFamily="65" charset="-120"/>
                <a:ea typeface="標楷體" pitchFamily="65" charset="-120"/>
              </a:rPr>
              <a:t>死者</a:t>
            </a:r>
            <a:r>
              <a:rPr lang="en-US" altLang="zh-TW" dirty="0" smtClean="0">
                <a:latin typeface="標楷體" pitchFamily="65" charset="-120"/>
                <a:ea typeface="標楷體" pitchFamily="65" charset="-120"/>
              </a:rPr>
              <a:t>2</a:t>
            </a:r>
            <a:r>
              <a:rPr lang="zh-TW" altLang="en-US" dirty="0" smtClean="0">
                <a:latin typeface="標楷體" pitchFamily="65" charset="-120"/>
                <a:ea typeface="標楷體" pitchFamily="65" charset="-120"/>
              </a:rPr>
              <a:t>子申請調處，要求醫院和醫師賠償</a:t>
            </a:r>
            <a:r>
              <a:rPr lang="en-US" altLang="zh-TW" dirty="0" smtClean="0">
                <a:latin typeface="標楷體" pitchFamily="65" charset="-120"/>
                <a:ea typeface="標楷體" pitchFamily="65" charset="-120"/>
              </a:rPr>
              <a:t>500</a:t>
            </a:r>
            <a:r>
              <a:rPr lang="zh-TW" altLang="en-US" dirty="0" smtClean="0">
                <a:latin typeface="標楷體" pitchFamily="65" charset="-120"/>
                <a:ea typeface="標楷體" pitchFamily="65" charset="-120"/>
              </a:rPr>
              <a:t>萬元。</a:t>
            </a:r>
          </a:p>
          <a:p>
            <a:endParaRPr lang="zh-TW" altLang="en-US" dirty="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320040"/>
            <a:ext cx="7239000" cy="732696"/>
          </a:xfrm>
        </p:spPr>
        <p:txBody>
          <a:bodyPr/>
          <a:lstStyle/>
          <a:p>
            <a:r>
              <a:rPr lang="zh-TW" altLang="en-US" sz="4000" dirty="0" smtClean="0">
                <a:ea typeface="中國龍粗魏碑" pitchFamily="49" charset="-120"/>
              </a:rPr>
              <a:t>醫療糾紛調處案例</a:t>
            </a:r>
            <a:r>
              <a:rPr lang="zh-TW" altLang="en-US" sz="4000" smtClean="0">
                <a:ea typeface="中國龍粗魏碑" pitchFamily="49" charset="-120"/>
              </a:rPr>
              <a:t>分享</a:t>
            </a:r>
            <a:r>
              <a:rPr lang="en-US" altLang="zh-TW" sz="4000" dirty="0" smtClean="0">
                <a:ea typeface="中國龍粗魏碑" pitchFamily="49" charset="-120"/>
              </a:rPr>
              <a:t>(</a:t>
            </a:r>
            <a:r>
              <a:rPr lang="zh-TW" altLang="en-US" sz="4000" dirty="0" smtClean="0">
                <a:ea typeface="中國龍粗魏碑" pitchFamily="49" charset="-120"/>
              </a:rPr>
              <a:t>二</a:t>
            </a:r>
            <a:r>
              <a:rPr lang="en-US" altLang="zh-TW" sz="4000" dirty="0" smtClean="0">
                <a:ea typeface="中國龍粗魏碑" pitchFamily="49" charset="-120"/>
              </a:rPr>
              <a:t>)</a:t>
            </a:r>
            <a:endParaRPr lang="zh-TW" altLang="en-US" dirty="0"/>
          </a:p>
        </p:txBody>
      </p:sp>
      <p:sp>
        <p:nvSpPr>
          <p:cNvPr id="3" name="內容版面配置區 2"/>
          <p:cNvSpPr>
            <a:spLocks noGrp="1"/>
          </p:cNvSpPr>
          <p:nvPr>
            <p:ph idx="1"/>
          </p:nvPr>
        </p:nvSpPr>
        <p:spPr>
          <a:xfrm>
            <a:off x="457200" y="1268760"/>
            <a:ext cx="7239000" cy="5186976"/>
          </a:xfrm>
        </p:spPr>
        <p:txBody>
          <a:bodyPr/>
          <a:lstStyle/>
          <a:p>
            <a:pPr algn="just"/>
            <a:r>
              <a:rPr lang="zh-TW" altLang="en-US" dirty="0" smtClean="0">
                <a:latin typeface="標楷體" pitchFamily="65" charset="-120"/>
                <a:ea typeface="標楷體" pitchFamily="65" charset="-120"/>
              </a:rPr>
              <a:t>乙病人因針眼至</a:t>
            </a:r>
            <a:r>
              <a:rPr lang="en-US" altLang="zh-TW" dirty="0" smtClean="0">
                <a:latin typeface="標楷體" pitchFamily="65" charset="-120"/>
                <a:ea typeface="標楷體" pitchFamily="65" charset="-120"/>
              </a:rPr>
              <a:t>B</a:t>
            </a:r>
            <a:r>
              <a:rPr lang="zh-TW" altLang="en-US" dirty="0" smtClean="0">
                <a:latin typeface="標楷體" pitchFamily="65" charset="-120"/>
                <a:ea typeface="標楷體" pitchFamily="65" charset="-120"/>
              </a:rPr>
              <a:t>眼科診所就醫，接受門診手術治療。丙醫師於處理過程中，病人因難耐疼痛而眼球快術轉動，不慎傷及眼球，導致眼角膜破裂，虹膜移位，血水流入瞳孔，經緊急手術修補後，並至</a:t>
            </a:r>
            <a:r>
              <a:rPr lang="en-US" altLang="zh-TW" dirty="0" smtClean="0">
                <a:latin typeface="標楷體" pitchFamily="65" charset="-120"/>
                <a:ea typeface="標楷體" pitchFamily="65" charset="-120"/>
              </a:rPr>
              <a:t>C</a:t>
            </a:r>
            <a:r>
              <a:rPr lang="zh-TW" altLang="en-US" dirty="0" smtClean="0">
                <a:latin typeface="標楷體" pitchFamily="65" charset="-120"/>
                <a:ea typeface="標楷體" pitchFamily="65" charset="-120"/>
              </a:rPr>
              <a:t>醫學中心眼科後續治療完成。</a:t>
            </a:r>
            <a:endParaRPr lang="en-US" altLang="zh-TW" dirty="0" smtClean="0">
              <a:latin typeface="標楷體" pitchFamily="65" charset="-120"/>
              <a:ea typeface="標楷體" pitchFamily="65" charset="-120"/>
            </a:endParaRPr>
          </a:p>
          <a:p>
            <a:pPr algn="just"/>
            <a:r>
              <a:rPr lang="zh-TW" altLang="en-US" dirty="0" smtClean="0">
                <a:latin typeface="標楷體" pitchFamily="65" charset="-120"/>
                <a:ea typeface="標楷體" pitchFamily="65" charset="-120"/>
              </a:rPr>
              <a:t>乙病人以身心受創，並擔心日後對眼睛產生後遺症，申請調處，請求賠償醫療費用、薪資及精神賠償等合計</a:t>
            </a:r>
            <a:r>
              <a:rPr lang="en-US" altLang="zh-TW" dirty="0" smtClean="0">
                <a:latin typeface="標楷體" pitchFamily="65" charset="-120"/>
                <a:ea typeface="標楷體" pitchFamily="65" charset="-120"/>
              </a:rPr>
              <a:t>200</a:t>
            </a:r>
            <a:r>
              <a:rPr lang="zh-TW" altLang="en-US" dirty="0" smtClean="0">
                <a:latin typeface="標楷體" pitchFamily="65" charset="-120"/>
                <a:ea typeface="標楷體" pitchFamily="65" charset="-120"/>
              </a:rPr>
              <a:t>萬元。</a:t>
            </a:r>
            <a:endParaRPr lang="en-US" altLang="zh-TW" dirty="0" smtClean="0">
              <a:latin typeface="標楷體" pitchFamily="65" charset="-120"/>
              <a:ea typeface="標楷體" pitchFamily="65" charset="-120"/>
            </a:endParaRPr>
          </a:p>
          <a:p>
            <a:pPr algn="just"/>
            <a:r>
              <a:rPr lang="zh-TW" altLang="en-US" dirty="0" smtClean="0">
                <a:latin typeface="標楷體" pitchFamily="65" charset="-120"/>
                <a:ea typeface="標楷體" pitchFamily="65" charset="-120"/>
              </a:rPr>
              <a:t>衛生局調處不成立後，病人提刑事告訴。</a:t>
            </a:r>
            <a:endParaRPr lang="en-US" altLang="zh-TW" dirty="0" smtClean="0">
              <a:latin typeface="標楷體" pitchFamily="65" charset="-120"/>
              <a:ea typeface="標楷體" pitchFamily="65" charset="-120"/>
            </a:endParaRPr>
          </a:p>
          <a:p>
            <a:pPr algn="just"/>
            <a:r>
              <a:rPr lang="zh-TW" altLang="en-US" dirty="0" smtClean="0">
                <a:latin typeface="標楷體" pitchFamily="65" charset="-120"/>
                <a:ea typeface="標楷體" pitchFamily="65" charset="-120"/>
              </a:rPr>
              <a:t>台中地院移付調解，經</a:t>
            </a:r>
            <a:r>
              <a:rPr lang="en-US" altLang="zh-TW" dirty="0" smtClean="0">
                <a:latin typeface="標楷體" pitchFamily="65" charset="-120"/>
                <a:ea typeface="標楷體" pitchFamily="65" charset="-120"/>
              </a:rPr>
              <a:t>2</a:t>
            </a:r>
            <a:r>
              <a:rPr lang="zh-TW" altLang="en-US" dirty="0" smtClean="0">
                <a:latin typeface="標楷體" pitchFamily="65" charset="-120"/>
                <a:ea typeface="標楷體" pitchFamily="65" charset="-120"/>
              </a:rPr>
              <a:t>次調解後，調解成立。</a:t>
            </a:r>
            <a:endParaRPr lang="en-US" altLang="zh-TW" dirty="0" smtClean="0">
              <a:latin typeface="標楷體" pitchFamily="65" charset="-120"/>
              <a:ea typeface="標楷體" pitchFamily="65" charset="-120"/>
            </a:endParaRPr>
          </a:p>
          <a:p>
            <a:pPr algn="just"/>
            <a:r>
              <a:rPr lang="zh-TW" altLang="en-US" dirty="0" smtClean="0">
                <a:latin typeface="標楷體" pitchFamily="65" charset="-120"/>
                <a:ea typeface="標楷體" pitchFamily="65" charset="-120"/>
              </a:rPr>
              <a:t>丙醫師申請公會互助金補償，核付</a:t>
            </a:r>
            <a:r>
              <a:rPr lang="en-US" altLang="zh-TW" dirty="0" smtClean="0">
                <a:latin typeface="標楷體" pitchFamily="65" charset="-120"/>
                <a:ea typeface="標楷體" pitchFamily="65" charset="-120"/>
              </a:rPr>
              <a:t>80%</a:t>
            </a:r>
            <a:r>
              <a:rPr lang="zh-TW" altLang="en-US" dirty="0" smtClean="0">
                <a:latin typeface="標楷體" pitchFamily="65" charset="-120"/>
                <a:ea typeface="標楷體" pitchFamily="65" charset="-120"/>
              </a:rPr>
              <a:t>。</a:t>
            </a:r>
            <a:endParaRPr lang="zh-TW" altLang="en-US" dirty="0">
              <a:latin typeface="標楷體" pitchFamily="65" charset="-120"/>
              <a:ea typeface="標楷體" pitchFamily="65" charset="-12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251520" y="1628800"/>
            <a:ext cx="7239000" cy="4846320"/>
          </a:xfrm>
        </p:spPr>
        <p:txBody>
          <a:bodyPr/>
          <a:lstStyle/>
          <a:p>
            <a:pPr>
              <a:buNone/>
            </a:pPr>
            <a:endParaRPr lang="en-US" altLang="zh-TW" sz="2800" b="1" dirty="0" smtClean="0">
              <a:latin typeface="標楷體" pitchFamily="65" charset="-120"/>
              <a:ea typeface="標楷體" pitchFamily="65" charset="-120"/>
            </a:endParaRPr>
          </a:p>
          <a:p>
            <a:pPr>
              <a:buNone/>
            </a:pPr>
            <a:r>
              <a:rPr lang="zh-TW" altLang="en-US" sz="3600" b="1" dirty="0" smtClean="0">
                <a:latin typeface="標楷體" pitchFamily="65" charset="-120"/>
                <a:ea typeface="標楷體" pitchFamily="65" charset="-120"/>
              </a:rPr>
              <a:t> </a:t>
            </a:r>
            <a:br>
              <a:rPr lang="zh-TW" altLang="en-US" sz="3600" b="1" dirty="0" smtClean="0">
                <a:latin typeface="標楷體" pitchFamily="65" charset="-120"/>
                <a:ea typeface="標楷體" pitchFamily="65" charset="-120"/>
              </a:rPr>
            </a:br>
            <a:r>
              <a:rPr lang="zh-TW" altLang="en-US" sz="3600" b="1" dirty="0" smtClean="0">
                <a:latin typeface="標楷體" pitchFamily="65" charset="-120"/>
                <a:ea typeface="標楷體" pitchFamily="65" charset="-120"/>
              </a:rPr>
              <a:t>    ↑</a:t>
            </a:r>
            <a:endParaRPr lang="en-US" altLang="zh-TW" sz="3600" b="1" dirty="0" smtClean="0">
              <a:latin typeface="標楷體" pitchFamily="65" charset="-120"/>
              <a:ea typeface="標楷體" pitchFamily="65" charset="-120"/>
            </a:endParaRPr>
          </a:p>
          <a:p>
            <a:pPr>
              <a:buNone/>
            </a:pPr>
            <a:r>
              <a:rPr lang="zh-TW" altLang="en-US" sz="3600" b="1" dirty="0" smtClean="0">
                <a:latin typeface="標楷體" pitchFamily="65" charset="-120"/>
                <a:ea typeface="標楷體" pitchFamily="65" charset="-120"/>
              </a:rPr>
              <a:t>               </a:t>
            </a:r>
            <a:endParaRPr lang="en-US" altLang="zh-TW" sz="3600" b="1" dirty="0" smtClean="0">
              <a:latin typeface="標楷體" pitchFamily="65" charset="-120"/>
              <a:ea typeface="標楷體" pitchFamily="65" charset="-120"/>
            </a:endParaRPr>
          </a:p>
          <a:p>
            <a:pPr>
              <a:buNone/>
            </a:pPr>
            <a:r>
              <a:rPr lang="zh-TW" altLang="en-US" sz="3600" b="1" dirty="0" smtClean="0">
                <a:latin typeface="標楷體" pitchFamily="65" charset="-120"/>
                <a:ea typeface="標楷體" pitchFamily="65" charset="-120"/>
              </a:rPr>
              <a:t>                     </a:t>
            </a:r>
            <a:br>
              <a:rPr lang="zh-TW" altLang="en-US" sz="3600" b="1" dirty="0" smtClean="0">
                <a:latin typeface="標楷體" pitchFamily="65" charset="-120"/>
                <a:ea typeface="標楷體" pitchFamily="65" charset="-120"/>
              </a:rPr>
            </a:br>
            <a:r>
              <a:rPr lang="zh-TW" altLang="en-US" sz="3600" b="1" dirty="0" smtClean="0">
                <a:latin typeface="標楷體" pitchFamily="65" charset="-120"/>
                <a:ea typeface="標楷體" pitchFamily="65" charset="-120"/>
              </a:rPr>
              <a:t>                     ↓</a:t>
            </a:r>
            <a:endParaRPr lang="en-US" altLang="zh-TW" sz="3600" b="1" dirty="0" smtClean="0">
              <a:latin typeface="標楷體" pitchFamily="65" charset="-120"/>
              <a:ea typeface="標楷體" pitchFamily="65" charset="-120"/>
            </a:endParaRPr>
          </a:p>
          <a:p>
            <a:pPr>
              <a:buNone/>
            </a:pPr>
            <a:r>
              <a:rPr lang="zh-TW" altLang="en-US" sz="3600" b="1" dirty="0" smtClean="0">
                <a:latin typeface="標楷體" pitchFamily="65" charset="-120"/>
                <a:ea typeface="標楷體" pitchFamily="65" charset="-120"/>
              </a:rPr>
              <a:t>                       </a:t>
            </a:r>
            <a:endParaRPr lang="zh-TW" altLang="en-US" sz="3600" dirty="0"/>
          </a:p>
        </p:txBody>
      </p:sp>
      <p:graphicFrame>
        <p:nvGraphicFramePr>
          <p:cNvPr id="4" name="表格 3"/>
          <p:cNvGraphicFramePr>
            <a:graphicFrameLocks noGrp="1"/>
          </p:cNvGraphicFramePr>
          <p:nvPr/>
        </p:nvGraphicFramePr>
        <p:xfrm>
          <a:off x="539552" y="1988840"/>
          <a:ext cx="2736304" cy="648072"/>
        </p:xfrm>
        <a:graphic>
          <a:graphicData uri="http://schemas.openxmlformats.org/drawingml/2006/table">
            <a:tbl>
              <a:tblPr firstRow="1" bandRow="1">
                <a:tableStyleId>{5C22544A-7EE6-4342-B048-85BDC9FD1C3A}</a:tableStyleId>
              </a:tblPr>
              <a:tblGrid>
                <a:gridCol w="2736304"/>
              </a:tblGrid>
              <a:tr h="648072">
                <a:tc>
                  <a:txBody>
                    <a:bodyPr/>
                    <a:lstStyle/>
                    <a:p>
                      <a:pPr algn="ctr"/>
                      <a:r>
                        <a:rPr lang="zh-TW" altLang="en-US" sz="3200" dirty="0" smtClean="0"/>
                        <a:t>醫療糾紛</a:t>
                      </a:r>
                      <a:endParaRPr lang="zh-TW" altLang="en-US" sz="3200" dirty="0"/>
                    </a:p>
                  </a:txBody>
                  <a:tcPr/>
                </a:tc>
              </a:tr>
            </a:tbl>
          </a:graphicData>
        </a:graphic>
      </p:graphicFrame>
      <p:graphicFrame>
        <p:nvGraphicFramePr>
          <p:cNvPr id="5" name="表格 4"/>
          <p:cNvGraphicFramePr>
            <a:graphicFrameLocks noGrp="1"/>
          </p:cNvGraphicFramePr>
          <p:nvPr/>
        </p:nvGraphicFramePr>
        <p:xfrm>
          <a:off x="539552" y="3501008"/>
          <a:ext cx="2736304" cy="651128"/>
        </p:xfrm>
        <a:graphic>
          <a:graphicData uri="http://schemas.openxmlformats.org/drawingml/2006/table">
            <a:tbl>
              <a:tblPr firstRow="1" bandRow="1">
                <a:tableStyleId>{5C22544A-7EE6-4342-B048-85BDC9FD1C3A}</a:tableStyleId>
              </a:tblPr>
              <a:tblGrid>
                <a:gridCol w="2736304"/>
              </a:tblGrid>
              <a:tr h="651128">
                <a:tc>
                  <a:txBody>
                    <a:bodyPr/>
                    <a:lstStyle/>
                    <a:p>
                      <a:pPr algn="ctr"/>
                      <a:r>
                        <a:rPr lang="zh-TW" altLang="en-US" sz="3200" dirty="0" smtClean="0"/>
                        <a:t>醫療事故</a:t>
                      </a:r>
                      <a:endParaRPr lang="zh-TW" altLang="en-US" sz="3200" dirty="0"/>
                    </a:p>
                  </a:txBody>
                  <a:tcPr/>
                </a:tc>
              </a:tr>
            </a:tbl>
          </a:graphicData>
        </a:graphic>
      </p:graphicFrame>
      <p:graphicFrame>
        <p:nvGraphicFramePr>
          <p:cNvPr id="6" name="表格 5"/>
          <p:cNvGraphicFramePr>
            <a:graphicFrameLocks noGrp="1"/>
          </p:cNvGraphicFramePr>
          <p:nvPr/>
        </p:nvGraphicFramePr>
        <p:xfrm>
          <a:off x="4355976" y="3645024"/>
          <a:ext cx="2736304" cy="648072"/>
        </p:xfrm>
        <a:graphic>
          <a:graphicData uri="http://schemas.openxmlformats.org/drawingml/2006/table">
            <a:tbl>
              <a:tblPr firstRow="1" bandRow="1">
                <a:tableStyleId>{5C22544A-7EE6-4342-B048-85BDC9FD1C3A}</a:tableStyleId>
              </a:tblPr>
              <a:tblGrid>
                <a:gridCol w="2736304"/>
              </a:tblGrid>
              <a:tr h="648072">
                <a:tc>
                  <a:txBody>
                    <a:bodyPr/>
                    <a:lstStyle/>
                    <a:p>
                      <a:pPr algn="ctr"/>
                      <a:r>
                        <a:rPr lang="zh-TW" altLang="en-US" sz="3200" dirty="0" smtClean="0"/>
                        <a:t>醫療疏失</a:t>
                      </a:r>
                      <a:endParaRPr lang="zh-TW" altLang="en-US" sz="3200" dirty="0"/>
                    </a:p>
                  </a:txBody>
                  <a:tcPr/>
                </a:tc>
              </a:tr>
            </a:tbl>
          </a:graphicData>
        </a:graphic>
      </p:graphicFrame>
      <p:graphicFrame>
        <p:nvGraphicFramePr>
          <p:cNvPr id="7" name="表格 6"/>
          <p:cNvGraphicFramePr>
            <a:graphicFrameLocks noGrp="1"/>
          </p:cNvGraphicFramePr>
          <p:nvPr/>
        </p:nvGraphicFramePr>
        <p:xfrm>
          <a:off x="4427984" y="5301208"/>
          <a:ext cx="2664296" cy="648072"/>
        </p:xfrm>
        <a:graphic>
          <a:graphicData uri="http://schemas.openxmlformats.org/drawingml/2006/table">
            <a:tbl>
              <a:tblPr firstRow="1" bandRow="1">
                <a:tableStyleId>{5C22544A-7EE6-4342-B048-85BDC9FD1C3A}</a:tableStyleId>
              </a:tblPr>
              <a:tblGrid>
                <a:gridCol w="2664296"/>
              </a:tblGrid>
              <a:tr h="648072">
                <a:tc>
                  <a:txBody>
                    <a:bodyPr/>
                    <a:lstStyle/>
                    <a:p>
                      <a:pPr algn="ctr"/>
                      <a:r>
                        <a:rPr lang="zh-TW" altLang="en-US" sz="3200" dirty="0" smtClean="0"/>
                        <a:t>醫療過失</a:t>
                      </a:r>
                      <a:endParaRPr lang="zh-TW" altLang="en-US" sz="3200" dirty="0"/>
                    </a:p>
                  </a:txBody>
                  <a:tcPr/>
                </a:tc>
              </a:tr>
            </a:tbl>
          </a:graphicData>
        </a:graphic>
      </p:graphicFrame>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320040"/>
            <a:ext cx="7239000" cy="732696"/>
          </a:xfrm>
        </p:spPr>
        <p:txBody>
          <a:bodyPr/>
          <a:lstStyle/>
          <a:p>
            <a:r>
              <a:rPr lang="zh-TW" altLang="en-US" dirty="0" smtClean="0">
                <a:ea typeface="中國龍粗魏碑" pitchFamily="49" charset="-120"/>
              </a:rPr>
              <a:t>醫療糾紛處理原則</a:t>
            </a:r>
            <a:r>
              <a:rPr lang="zh-TW" altLang="en-US" dirty="0" smtClean="0">
                <a:latin typeface="標楷體"/>
                <a:ea typeface="標楷體"/>
              </a:rPr>
              <a:t>─</a:t>
            </a:r>
            <a:r>
              <a:rPr lang="zh-TW" altLang="en-US" dirty="0" smtClean="0">
                <a:ea typeface="中國龍粗魏碑" pitchFamily="49" charset="-120"/>
              </a:rPr>
              <a:t>給</a:t>
            </a:r>
            <a:r>
              <a:rPr lang="zh-TW" altLang="en-US" dirty="0" smtClean="0">
                <a:latin typeface="標楷體"/>
                <a:ea typeface="中國龍粗魏碑" pitchFamily="49" charset="-120"/>
              </a:rPr>
              <a:t>醫師</a:t>
            </a:r>
            <a:endParaRPr lang="zh-TW" altLang="en-US" dirty="0"/>
          </a:p>
        </p:txBody>
      </p:sp>
      <p:sp>
        <p:nvSpPr>
          <p:cNvPr id="3" name="內容版面配置區 2"/>
          <p:cNvSpPr>
            <a:spLocks noGrp="1"/>
          </p:cNvSpPr>
          <p:nvPr>
            <p:ph idx="1"/>
          </p:nvPr>
        </p:nvSpPr>
        <p:spPr>
          <a:xfrm>
            <a:off x="457200" y="1268760"/>
            <a:ext cx="7239000" cy="5186976"/>
          </a:xfrm>
        </p:spPr>
        <p:txBody>
          <a:bodyPr>
            <a:normAutofit fontScale="92500"/>
          </a:bodyPr>
          <a:lstStyle/>
          <a:p>
            <a:pPr>
              <a:lnSpc>
                <a:spcPct val="80000"/>
              </a:lnSpc>
              <a:buFont typeface="Wingdings" pitchFamily="2" charset="2"/>
              <a:buNone/>
            </a:pPr>
            <a:endParaRPr lang="en-US" altLang="zh-TW" sz="2400" b="1" dirty="0" smtClean="0">
              <a:solidFill>
                <a:schemeClr val="tx1">
                  <a:lumMod val="10000"/>
                </a:schemeClr>
              </a:solidFill>
              <a:latin typeface="標楷體" pitchFamily="65" charset="-120"/>
              <a:ea typeface="標楷體" pitchFamily="65" charset="-120"/>
            </a:endParaRPr>
          </a:p>
          <a:p>
            <a:pPr>
              <a:lnSpc>
                <a:spcPct val="80000"/>
              </a:lnSpc>
              <a:buFont typeface="Wingdings" pitchFamily="2" charset="2"/>
              <a:buNone/>
            </a:pPr>
            <a:r>
              <a:rPr lang="zh-TW" altLang="en-US" sz="2400" b="1" dirty="0" smtClean="0">
                <a:solidFill>
                  <a:schemeClr val="tx1">
                    <a:lumMod val="10000"/>
                  </a:schemeClr>
                </a:solidFill>
                <a:latin typeface="標楷體" pitchFamily="65" charset="-120"/>
                <a:ea typeface="標楷體" pitchFamily="65" charset="-120"/>
              </a:rPr>
              <a:t>一、要有清晰、詳實、完整的病歷，才是保護自己最有用</a:t>
            </a:r>
            <a:endParaRPr lang="en-US" altLang="zh-TW" sz="2400" b="1" dirty="0" smtClean="0">
              <a:solidFill>
                <a:schemeClr val="tx1">
                  <a:lumMod val="10000"/>
                </a:schemeClr>
              </a:solidFill>
              <a:latin typeface="標楷體" pitchFamily="65" charset="-120"/>
              <a:ea typeface="標楷體" pitchFamily="65" charset="-120"/>
            </a:endParaRPr>
          </a:p>
          <a:p>
            <a:pPr>
              <a:lnSpc>
                <a:spcPct val="80000"/>
              </a:lnSpc>
              <a:buFont typeface="Wingdings" pitchFamily="2" charset="2"/>
              <a:buNone/>
            </a:pPr>
            <a:r>
              <a:rPr lang="zh-TW" altLang="en-US" sz="2400" b="1" dirty="0" smtClean="0">
                <a:solidFill>
                  <a:schemeClr val="tx1">
                    <a:lumMod val="10000"/>
                  </a:schemeClr>
                </a:solidFill>
                <a:latin typeface="標楷體" pitchFamily="65" charset="-120"/>
                <a:ea typeface="標楷體" pitchFamily="65" charset="-120"/>
              </a:rPr>
              <a:t>    的利器。</a:t>
            </a:r>
          </a:p>
          <a:p>
            <a:pPr>
              <a:lnSpc>
                <a:spcPct val="80000"/>
              </a:lnSpc>
              <a:buFont typeface="Wingdings" pitchFamily="2" charset="2"/>
              <a:buNone/>
            </a:pPr>
            <a:r>
              <a:rPr lang="zh-TW" altLang="en-US" sz="2400" b="1" dirty="0" smtClean="0">
                <a:solidFill>
                  <a:schemeClr val="tx1">
                    <a:lumMod val="10000"/>
                  </a:schemeClr>
                </a:solidFill>
                <a:latin typeface="標楷體" pitchFamily="65" charset="-120"/>
                <a:ea typeface="標楷體" pitchFamily="65" charset="-120"/>
              </a:rPr>
              <a:t>二、別忘記尋求同儕的支援後，再採取適當的應對步驟。</a:t>
            </a:r>
          </a:p>
          <a:p>
            <a:pPr>
              <a:lnSpc>
                <a:spcPct val="80000"/>
              </a:lnSpc>
              <a:buFont typeface="Wingdings" pitchFamily="2" charset="2"/>
              <a:buNone/>
            </a:pPr>
            <a:r>
              <a:rPr lang="zh-TW" altLang="en-US" sz="2400" b="1" dirty="0" smtClean="0">
                <a:solidFill>
                  <a:schemeClr val="tx1">
                    <a:lumMod val="10000"/>
                  </a:schemeClr>
                </a:solidFill>
                <a:latin typeface="標楷體" pitchFamily="65" charset="-120"/>
                <a:ea typeface="標楷體" pitchFamily="65" charset="-120"/>
              </a:rPr>
              <a:t>三、請雙方熟識的第三人進行斡旋，勿讓自己陷於直接面</a:t>
            </a:r>
            <a:endParaRPr lang="en-US" altLang="zh-TW" sz="2400" b="1" dirty="0" smtClean="0">
              <a:solidFill>
                <a:schemeClr val="tx1">
                  <a:lumMod val="10000"/>
                </a:schemeClr>
              </a:solidFill>
              <a:latin typeface="標楷體" pitchFamily="65" charset="-120"/>
              <a:ea typeface="標楷體" pitchFamily="65" charset="-120"/>
            </a:endParaRPr>
          </a:p>
          <a:p>
            <a:pPr>
              <a:lnSpc>
                <a:spcPct val="80000"/>
              </a:lnSpc>
              <a:buFont typeface="Wingdings" pitchFamily="2" charset="2"/>
              <a:buNone/>
            </a:pPr>
            <a:r>
              <a:rPr lang="zh-TW" altLang="en-US" sz="2400" b="1" dirty="0" smtClean="0">
                <a:solidFill>
                  <a:schemeClr val="tx1">
                    <a:lumMod val="10000"/>
                  </a:schemeClr>
                </a:solidFill>
                <a:latin typeface="標楷體" pitchFamily="65" charset="-120"/>
                <a:ea typeface="標楷體" pitchFamily="65" charset="-120"/>
              </a:rPr>
              <a:t>    對面且以寡擊眾談判的不利情境。</a:t>
            </a:r>
          </a:p>
          <a:p>
            <a:pPr>
              <a:lnSpc>
                <a:spcPct val="80000"/>
              </a:lnSpc>
              <a:buFont typeface="Wingdings" pitchFamily="2" charset="2"/>
              <a:buNone/>
            </a:pPr>
            <a:r>
              <a:rPr lang="zh-TW" altLang="en-US" sz="2400" b="1" dirty="0" smtClean="0">
                <a:solidFill>
                  <a:schemeClr val="tx1">
                    <a:lumMod val="10000"/>
                  </a:schemeClr>
                </a:solidFill>
                <a:latin typeface="標楷體" pitchFamily="65" charset="-120"/>
                <a:ea typeface="標楷體" pitchFamily="65" charset="-120"/>
              </a:rPr>
              <a:t>四、對於不理性的抗爭，迅速尋求治安機關和公會的介</a:t>
            </a:r>
            <a:endParaRPr lang="en-US" altLang="zh-TW" sz="2400" b="1" dirty="0" smtClean="0">
              <a:solidFill>
                <a:schemeClr val="tx1">
                  <a:lumMod val="10000"/>
                </a:schemeClr>
              </a:solidFill>
              <a:latin typeface="標楷體" pitchFamily="65" charset="-120"/>
              <a:ea typeface="標楷體" pitchFamily="65" charset="-120"/>
            </a:endParaRPr>
          </a:p>
          <a:p>
            <a:pPr>
              <a:lnSpc>
                <a:spcPct val="80000"/>
              </a:lnSpc>
              <a:buFont typeface="Wingdings" pitchFamily="2" charset="2"/>
              <a:buNone/>
            </a:pPr>
            <a:r>
              <a:rPr lang="zh-TW" altLang="en-US" sz="2400" b="1" dirty="0" smtClean="0">
                <a:solidFill>
                  <a:schemeClr val="tx1">
                    <a:lumMod val="10000"/>
                  </a:schemeClr>
                </a:solidFill>
                <a:latin typeface="標楷體" pitchFamily="65" charset="-120"/>
                <a:ea typeface="標楷體" pitchFamily="65" charset="-120"/>
              </a:rPr>
              <a:t>    入。</a:t>
            </a:r>
          </a:p>
          <a:p>
            <a:pPr>
              <a:lnSpc>
                <a:spcPct val="80000"/>
              </a:lnSpc>
              <a:buFont typeface="Wingdings" pitchFamily="2" charset="2"/>
              <a:buNone/>
            </a:pPr>
            <a:r>
              <a:rPr lang="zh-TW" altLang="en-US" sz="2400" b="1" dirty="0" smtClean="0">
                <a:solidFill>
                  <a:schemeClr val="tx1">
                    <a:lumMod val="10000"/>
                  </a:schemeClr>
                </a:solidFill>
                <a:latin typeface="標楷體" pitchFamily="65" charset="-120"/>
                <a:ea typeface="標楷體" pitchFamily="65" charset="-120"/>
              </a:rPr>
              <a:t>五、盡快延請專家，就醫療過程研判是否有成立醫療過失</a:t>
            </a:r>
            <a:endParaRPr lang="en-US" altLang="zh-TW" sz="2400" b="1" dirty="0" smtClean="0">
              <a:solidFill>
                <a:schemeClr val="tx1">
                  <a:lumMod val="10000"/>
                </a:schemeClr>
              </a:solidFill>
              <a:latin typeface="標楷體" pitchFamily="65" charset="-120"/>
              <a:ea typeface="標楷體" pitchFamily="65" charset="-120"/>
            </a:endParaRPr>
          </a:p>
          <a:p>
            <a:pPr>
              <a:lnSpc>
                <a:spcPct val="80000"/>
              </a:lnSpc>
              <a:buFont typeface="Wingdings" pitchFamily="2" charset="2"/>
              <a:buNone/>
            </a:pPr>
            <a:r>
              <a:rPr lang="zh-TW" altLang="en-US" sz="2400" b="1" dirty="0" smtClean="0">
                <a:solidFill>
                  <a:schemeClr val="tx1">
                    <a:lumMod val="10000"/>
                  </a:schemeClr>
                </a:solidFill>
                <a:latin typeface="標楷體" pitchFamily="65" charset="-120"/>
                <a:ea typeface="標楷體" pitchFamily="65" charset="-120"/>
              </a:rPr>
              <a:t>    的可能。若可能有過失時，應放低姿態，快速達成和</a:t>
            </a:r>
            <a:endParaRPr lang="en-US" altLang="zh-TW" sz="2400" b="1" dirty="0" smtClean="0">
              <a:solidFill>
                <a:schemeClr val="tx1">
                  <a:lumMod val="10000"/>
                </a:schemeClr>
              </a:solidFill>
              <a:latin typeface="標楷體" pitchFamily="65" charset="-120"/>
              <a:ea typeface="標楷體" pitchFamily="65" charset="-120"/>
            </a:endParaRPr>
          </a:p>
          <a:p>
            <a:pPr>
              <a:lnSpc>
                <a:spcPct val="80000"/>
              </a:lnSpc>
              <a:buFont typeface="Wingdings" pitchFamily="2" charset="2"/>
              <a:buNone/>
            </a:pPr>
            <a:r>
              <a:rPr lang="zh-TW" altLang="en-US" sz="2400" b="1" dirty="0" smtClean="0">
                <a:solidFill>
                  <a:schemeClr val="tx1">
                    <a:lumMod val="10000"/>
                  </a:schemeClr>
                </a:solidFill>
                <a:latin typeface="標楷體" pitchFamily="65" charset="-120"/>
                <a:ea typeface="標楷體" pitchFamily="65" charset="-120"/>
              </a:rPr>
              <a:t>    解，以免夜長夢多，後患無窮。</a:t>
            </a:r>
          </a:p>
          <a:p>
            <a:pPr>
              <a:lnSpc>
                <a:spcPct val="80000"/>
              </a:lnSpc>
              <a:buFont typeface="Wingdings" pitchFamily="2" charset="2"/>
              <a:buNone/>
            </a:pPr>
            <a:r>
              <a:rPr lang="zh-TW" altLang="en-US" sz="2400" b="1" dirty="0" smtClean="0">
                <a:solidFill>
                  <a:schemeClr val="tx1">
                    <a:lumMod val="10000"/>
                  </a:schemeClr>
                </a:solidFill>
                <a:latin typeface="標楷體" pitchFamily="65" charset="-120"/>
                <a:ea typeface="標楷體" pitchFamily="65" charset="-120"/>
              </a:rPr>
              <a:t>六、選擇跟對方具有代表性的人對口，以避免對方人多口</a:t>
            </a:r>
            <a:endParaRPr lang="en-US" altLang="zh-TW" sz="2400" b="1" dirty="0" smtClean="0">
              <a:solidFill>
                <a:schemeClr val="tx1">
                  <a:lumMod val="10000"/>
                </a:schemeClr>
              </a:solidFill>
              <a:latin typeface="標楷體" pitchFamily="65" charset="-120"/>
              <a:ea typeface="標楷體" pitchFamily="65" charset="-120"/>
            </a:endParaRPr>
          </a:p>
          <a:p>
            <a:pPr>
              <a:lnSpc>
                <a:spcPct val="80000"/>
              </a:lnSpc>
              <a:buFont typeface="Wingdings" pitchFamily="2" charset="2"/>
              <a:buNone/>
            </a:pPr>
            <a:r>
              <a:rPr lang="zh-TW" altLang="en-US" sz="2400" b="1" dirty="0" smtClean="0">
                <a:solidFill>
                  <a:schemeClr val="tx1">
                    <a:lumMod val="10000"/>
                  </a:schemeClr>
                </a:solidFill>
                <a:latin typeface="標楷體" pitchFamily="65" charset="-120"/>
                <a:ea typeface="標楷體" pitchFamily="65" charset="-120"/>
              </a:rPr>
              <a:t>    雜，意見不一，翻來覆去。一旦談成和解條件，千萬</a:t>
            </a:r>
            <a:endParaRPr lang="en-US" altLang="zh-TW" sz="2400" b="1" dirty="0" smtClean="0">
              <a:solidFill>
                <a:schemeClr val="tx1">
                  <a:lumMod val="10000"/>
                </a:schemeClr>
              </a:solidFill>
              <a:latin typeface="標楷體" pitchFamily="65" charset="-120"/>
              <a:ea typeface="標楷體" pitchFamily="65" charset="-120"/>
            </a:endParaRPr>
          </a:p>
          <a:p>
            <a:pPr>
              <a:lnSpc>
                <a:spcPct val="80000"/>
              </a:lnSpc>
              <a:buFont typeface="Wingdings" pitchFamily="2" charset="2"/>
              <a:buNone/>
            </a:pPr>
            <a:r>
              <a:rPr lang="zh-TW" altLang="en-US" sz="2400" b="1" dirty="0" smtClean="0">
                <a:solidFill>
                  <a:schemeClr val="tx1">
                    <a:lumMod val="10000"/>
                  </a:schemeClr>
                </a:solidFill>
                <a:latin typeface="標楷體" pitchFamily="65" charset="-120"/>
                <a:ea typeface="標楷體" pitchFamily="65" charset="-120"/>
              </a:rPr>
              <a:t>    不要猶豫，馬上跟本人或有代理權人簽下和解書，並</a:t>
            </a:r>
            <a:endParaRPr lang="en-US" altLang="zh-TW" sz="2400" b="1" dirty="0" smtClean="0">
              <a:solidFill>
                <a:schemeClr val="tx1">
                  <a:lumMod val="10000"/>
                </a:schemeClr>
              </a:solidFill>
              <a:latin typeface="標楷體" pitchFamily="65" charset="-120"/>
              <a:ea typeface="標楷體" pitchFamily="65" charset="-120"/>
            </a:endParaRPr>
          </a:p>
          <a:p>
            <a:pPr>
              <a:lnSpc>
                <a:spcPct val="80000"/>
              </a:lnSpc>
              <a:buFont typeface="Wingdings" pitchFamily="2" charset="2"/>
              <a:buNone/>
            </a:pPr>
            <a:r>
              <a:rPr lang="zh-TW" altLang="en-US" sz="2400" b="1" dirty="0" smtClean="0">
                <a:solidFill>
                  <a:schemeClr val="tx1">
                    <a:lumMod val="10000"/>
                  </a:schemeClr>
                </a:solidFill>
                <a:latin typeface="標楷體" pitchFamily="65" charset="-120"/>
                <a:ea typeface="標楷體" pitchFamily="65" charset="-120"/>
              </a:rPr>
              <a:t>    應有政府機關或公會的見證。</a:t>
            </a:r>
            <a:endParaRPr lang="zh-TW" altLang="en-US" dirty="0" smtClean="0"/>
          </a:p>
          <a:p>
            <a:endParaRPr lang="zh-TW" altLang="en-US" dirty="0"/>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320040"/>
            <a:ext cx="7239000" cy="732696"/>
          </a:xfrm>
        </p:spPr>
        <p:txBody>
          <a:bodyPr/>
          <a:lstStyle/>
          <a:p>
            <a:r>
              <a:rPr lang="zh-TW" altLang="en-US" dirty="0" smtClean="0">
                <a:ea typeface="中國龍粗魏碑" pitchFamily="49" charset="-120"/>
              </a:rPr>
              <a:t>醫療糾紛處理原則</a:t>
            </a:r>
            <a:r>
              <a:rPr lang="zh-TW" altLang="en-US" dirty="0" smtClean="0">
                <a:latin typeface="標楷體"/>
                <a:ea typeface="標楷體"/>
              </a:rPr>
              <a:t>─</a:t>
            </a:r>
            <a:r>
              <a:rPr lang="zh-TW" altLang="en-US" dirty="0" smtClean="0">
                <a:ea typeface="中國龍粗魏碑" pitchFamily="49" charset="-120"/>
              </a:rPr>
              <a:t>給民眾</a:t>
            </a:r>
            <a:endParaRPr lang="zh-TW" altLang="en-US" dirty="0"/>
          </a:p>
        </p:txBody>
      </p:sp>
      <p:sp>
        <p:nvSpPr>
          <p:cNvPr id="3" name="內容版面配置區 2"/>
          <p:cNvSpPr>
            <a:spLocks noGrp="1"/>
          </p:cNvSpPr>
          <p:nvPr>
            <p:ph idx="1"/>
          </p:nvPr>
        </p:nvSpPr>
        <p:spPr>
          <a:xfrm>
            <a:off x="457200" y="1268760"/>
            <a:ext cx="7239000" cy="5186976"/>
          </a:xfrm>
        </p:spPr>
        <p:txBody>
          <a:bodyPr/>
          <a:lstStyle/>
          <a:p>
            <a:r>
              <a:rPr lang="zh-TW" altLang="en-US" b="1" dirty="0" smtClean="0">
                <a:latin typeface="標楷體" pitchFamily="65" charset="-120"/>
                <a:ea typeface="標楷體" pitchFamily="65" charset="-120"/>
              </a:rPr>
              <a:t>勿一知半解，斷章取義。</a:t>
            </a:r>
            <a:endParaRPr lang="en-US" altLang="zh-TW" b="1" dirty="0" smtClean="0">
              <a:latin typeface="標楷體" pitchFamily="65" charset="-120"/>
              <a:ea typeface="標楷體" pitchFamily="65" charset="-120"/>
            </a:endParaRPr>
          </a:p>
          <a:p>
            <a:r>
              <a:rPr lang="zh-TW" altLang="en-US" b="1" dirty="0" smtClean="0">
                <a:latin typeface="標楷體" pitchFamily="65" charset="-120"/>
                <a:ea typeface="標楷體" pitchFamily="65" charset="-120"/>
              </a:rPr>
              <a:t>勿以成果論功過。</a:t>
            </a:r>
            <a:endParaRPr lang="en-US" altLang="zh-TW" b="1" dirty="0" smtClean="0">
              <a:latin typeface="標楷體" pitchFamily="65" charset="-120"/>
              <a:ea typeface="標楷體" pitchFamily="65" charset="-120"/>
            </a:endParaRPr>
          </a:p>
          <a:p>
            <a:r>
              <a:rPr lang="zh-TW" altLang="en-US" b="1" dirty="0" smtClean="0">
                <a:latin typeface="標楷體" pitchFamily="65" charset="-120"/>
                <a:ea typeface="標楷體" pitchFamily="65" charset="-120"/>
              </a:rPr>
              <a:t>勿聽信外行人餿主意與煽動。</a:t>
            </a:r>
            <a:endParaRPr lang="en-US" altLang="zh-TW" b="1" dirty="0" smtClean="0">
              <a:latin typeface="標楷體" pitchFamily="65" charset="-120"/>
              <a:ea typeface="標楷體" pitchFamily="65" charset="-120"/>
            </a:endParaRPr>
          </a:p>
          <a:p>
            <a:r>
              <a:rPr lang="zh-TW" altLang="en-US" b="1" dirty="0" smtClean="0">
                <a:latin typeface="標楷體" pitchFamily="65" charset="-120"/>
                <a:ea typeface="標楷體" pitchFamily="65" charset="-120"/>
              </a:rPr>
              <a:t>請諮詢信任的醫師專家等。</a:t>
            </a:r>
            <a:endParaRPr lang="en-US" altLang="zh-TW" b="1" dirty="0" smtClean="0">
              <a:latin typeface="標楷體" pitchFamily="65" charset="-120"/>
              <a:ea typeface="標楷體" pitchFamily="65" charset="-120"/>
            </a:endParaRPr>
          </a:p>
          <a:p>
            <a:r>
              <a:rPr lang="zh-TW" altLang="en-US" b="1" dirty="0" smtClean="0">
                <a:latin typeface="標楷體" pitchFamily="65" charset="-120"/>
                <a:ea typeface="標楷體" pitchFamily="65" charset="-120"/>
              </a:rPr>
              <a:t>住院期間，對未能充分告知並尊重自主權的醫療應提出異議。</a:t>
            </a:r>
            <a:endParaRPr lang="en-US" altLang="zh-TW" b="1" dirty="0" smtClean="0">
              <a:latin typeface="標楷體" pitchFamily="65" charset="-120"/>
              <a:ea typeface="標楷體" pitchFamily="65" charset="-120"/>
            </a:endParaRPr>
          </a:p>
          <a:p>
            <a:r>
              <a:rPr lang="zh-TW" altLang="en-US" b="1" dirty="0" smtClean="0">
                <a:latin typeface="標楷體" pitchFamily="65" charset="-120"/>
                <a:ea typeface="標楷體" pitchFamily="65" charset="-120"/>
              </a:rPr>
              <a:t>勿採取不理性的抗爭行動，如丟雞蛋、灑冥紙、抬棺材等。</a:t>
            </a:r>
          </a:p>
          <a:p>
            <a:endParaRPr lang="zh-TW" altLang="en-US" b="1" dirty="0"/>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320040"/>
            <a:ext cx="7239000" cy="804704"/>
          </a:xfrm>
        </p:spPr>
        <p:txBody>
          <a:bodyPr/>
          <a:lstStyle/>
          <a:p>
            <a:r>
              <a:rPr lang="zh-TW" altLang="en-US" sz="4000" dirty="0" smtClean="0">
                <a:ea typeface="中國龍粗魏碑" pitchFamily="49" charset="-120"/>
              </a:rPr>
              <a:t>醫療糾紛調處經驗分享</a:t>
            </a:r>
            <a:endParaRPr lang="zh-TW" altLang="en-US" dirty="0"/>
          </a:p>
        </p:txBody>
      </p:sp>
      <p:sp>
        <p:nvSpPr>
          <p:cNvPr id="3" name="內容版面配置區 2"/>
          <p:cNvSpPr>
            <a:spLocks noGrp="1"/>
          </p:cNvSpPr>
          <p:nvPr>
            <p:ph idx="1"/>
          </p:nvPr>
        </p:nvSpPr>
        <p:spPr>
          <a:xfrm>
            <a:off x="457200" y="1268760"/>
            <a:ext cx="7239000" cy="5186976"/>
          </a:xfrm>
        </p:spPr>
        <p:txBody>
          <a:bodyPr>
            <a:normAutofit/>
          </a:bodyPr>
          <a:lstStyle/>
          <a:p>
            <a:r>
              <a:rPr lang="zh-TW" altLang="en-US" sz="3600" b="1" dirty="0" smtClean="0">
                <a:latin typeface="標楷體" pitchFamily="65" charset="-120"/>
                <a:ea typeface="標楷體" pitchFamily="65" charset="-120"/>
              </a:rPr>
              <a:t>醫療糾紛預防勝於治療</a:t>
            </a:r>
            <a:endParaRPr lang="en-US" altLang="zh-TW" sz="3600" b="1" dirty="0" smtClean="0">
              <a:latin typeface="標楷體" pitchFamily="65" charset="-120"/>
              <a:ea typeface="標楷體" pitchFamily="65" charset="-120"/>
            </a:endParaRPr>
          </a:p>
          <a:p>
            <a:r>
              <a:rPr lang="zh-TW" altLang="en-US" sz="3600" b="1" dirty="0" smtClean="0">
                <a:latin typeface="標楷體" pitchFamily="65" charset="-120"/>
                <a:ea typeface="標楷體" pitchFamily="65" charset="-120"/>
              </a:rPr>
              <a:t>依序：和解、調解</a:t>
            </a:r>
            <a:r>
              <a:rPr lang="en-US" altLang="zh-TW" sz="3600" b="1" dirty="0" smtClean="0">
                <a:latin typeface="標楷體" pitchFamily="65" charset="-120"/>
                <a:ea typeface="標楷體" pitchFamily="65" charset="-120"/>
              </a:rPr>
              <a:t>(</a:t>
            </a:r>
            <a:r>
              <a:rPr lang="zh-TW" altLang="en-US" sz="3600" b="1" dirty="0" smtClean="0">
                <a:latin typeface="標楷體" pitchFamily="65" charset="-120"/>
                <a:ea typeface="標楷體" pitchFamily="65" charset="-120"/>
              </a:rPr>
              <a:t>處</a:t>
            </a:r>
            <a:r>
              <a:rPr lang="en-US" altLang="zh-TW" sz="3600" b="1" dirty="0" smtClean="0">
                <a:latin typeface="標楷體" pitchFamily="65" charset="-120"/>
                <a:ea typeface="標楷體" pitchFamily="65" charset="-120"/>
              </a:rPr>
              <a:t>)</a:t>
            </a:r>
            <a:r>
              <a:rPr lang="zh-TW" altLang="en-US" sz="3600" b="1" dirty="0" smtClean="0">
                <a:latin typeface="標楷體" pitchFamily="65" charset="-120"/>
                <a:ea typeface="標楷體" pitchFamily="65" charset="-120"/>
              </a:rPr>
              <a:t>、醫療仲 </a:t>
            </a:r>
            <a:endParaRPr lang="en-US" altLang="zh-TW" sz="3600" b="1" dirty="0" smtClean="0">
              <a:latin typeface="標楷體" pitchFamily="65" charset="-120"/>
              <a:ea typeface="標楷體" pitchFamily="65" charset="-120"/>
            </a:endParaRPr>
          </a:p>
          <a:p>
            <a:pPr>
              <a:buNone/>
            </a:pPr>
            <a:r>
              <a:rPr lang="zh-TW" altLang="en-US" sz="3600" b="1" dirty="0" smtClean="0">
                <a:latin typeface="標楷體" pitchFamily="65" charset="-120"/>
                <a:ea typeface="標楷體" pitchFamily="65" charset="-120"/>
              </a:rPr>
              <a:t>       裁、醫療訴訟</a:t>
            </a:r>
            <a:endParaRPr lang="en-US" altLang="zh-TW" sz="3600" b="1" dirty="0" smtClean="0">
              <a:latin typeface="標楷體" pitchFamily="65" charset="-120"/>
              <a:ea typeface="標楷體" pitchFamily="65" charset="-120"/>
            </a:endParaRPr>
          </a:p>
          <a:p>
            <a:r>
              <a:rPr lang="zh-TW" altLang="en-US" sz="3600" b="1" dirty="0" smtClean="0">
                <a:latin typeface="標楷體" pitchFamily="65" charset="-120"/>
                <a:ea typeface="標楷體" pitchFamily="65" charset="-120"/>
              </a:rPr>
              <a:t>醫療訴訟重要影響因素：</a:t>
            </a:r>
            <a:endParaRPr lang="en-US" altLang="zh-TW" sz="3600" b="1" dirty="0" smtClean="0">
              <a:latin typeface="標楷體" pitchFamily="65" charset="-120"/>
              <a:ea typeface="標楷體" pitchFamily="65" charset="-120"/>
            </a:endParaRPr>
          </a:p>
          <a:p>
            <a:pPr>
              <a:buNone/>
            </a:pPr>
            <a:r>
              <a:rPr lang="zh-TW" altLang="en-US" sz="3600" b="1" dirty="0" smtClean="0">
                <a:latin typeface="標楷體" pitchFamily="65" charset="-120"/>
                <a:ea typeface="標楷體" pitchFamily="65" charset="-120"/>
              </a:rPr>
              <a:t>       </a:t>
            </a:r>
            <a:r>
              <a:rPr lang="en-US" altLang="zh-TW" sz="3600" b="1" dirty="0" smtClean="0">
                <a:latin typeface="標楷體" pitchFamily="65" charset="-120"/>
                <a:ea typeface="標楷體" pitchFamily="65" charset="-120"/>
              </a:rPr>
              <a:t>1.</a:t>
            </a:r>
            <a:r>
              <a:rPr lang="zh-TW" altLang="en-US" sz="3600" b="1" dirty="0" smtClean="0">
                <a:solidFill>
                  <a:srgbClr val="0070C0"/>
                </a:solidFill>
                <a:latin typeface="標楷體" pitchFamily="65" charset="-120"/>
                <a:ea typeface="標楷體" pitchFamily="65" charset="-120"/>
              </a:rPr>
              <a:t>醫療鑑定 </a:t>
            </a:r>
            <a:endParaRPr lang="en-US" altLang="zh-TW" sz="3600" b="1" dirty="0" smtClean="0">
              <a:solidFill>
                <a:srgbClr val="0070C0"/>
              </a:solidFill>
              <a:latin typeface="標楷體" pitchFamily="65" charset="-120"/>
              <a:ea typeface="標楷體" pitchFamily="65" charset="-120"/>
            </a:endParaRPr>
          </a:p>
          <a:p>
            <a:pPr>
              <a:buNone/>
            </a:pPr>
            <a:r>
              <a:rPr lang="zh-TW" altLang="en-US" sz="3600" b="1" dirty="0" smtClean="0">
                <a:latin typeface="標楷體" pitchFamily="65" charset="-120"/>
                <a:ea typeface="標楷體" pitchFamily="65" charset="-120"/>
              </a:rPr>
              <a:t>       </a:t>
            </a:r>
            <a:r>
              <a:rPr lang="en-US" altLang="zh-TW" sz="3600" b="1" dirty="0" smtClean="0">
                <a:latin typeface="標楷體" pitchFamily="65" charset="-120"/>
                <a:ea typeface="標楷體" pitchFamily="65" charset="-120"/>
              </a:rPr>
              <a:t>2.</a:t>
            </a:r>
            <a:r>
              <a:rPr lang="zh-TW" altLang="en-US" sz="3600" b="1" dirty="0" smtClean="0">
                <a:solidFill>
                  <a:srgbClr val="00B050"/>
                </a:solidFill>
                <a:latin typeface="標楷體" pitchFamily="65" charset="-120"/>
                <a:ea typeface="標楷體" pitchFamily="65" charset="-120"/>
              </a:rPr>
              <a:t>平均期望值</a:t>
            </a:r>
            <a:endParaRPr lang="zh-TW" altLang="en-US" sz="3600" b="1" dirty="0">
              <a:solidFill>
                <a:srgbClr val="00B050"/>
              </a:solidFill>
              <a:latin typeface="標楷體" pitchFamily="65" charset="-120"/>
              <a:ea typeface="標楷體" pitchFamily="65" charset="-120"/>
            </a:endParaRP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320040"/>
            <a:ext cx="7239000" cy="588680"/>
          </a:xfrm>
        </p:spPr>
        <p:txBody>
          <a:bodyPr/>
          <a:lstStyle/>
          <a:p>
            <a:pPr fontAlgn="auto">
              <a:spcAft>
                <a:spcPts val="0"/>
              </a:spcAft>
              <a:defRPr/>
            </a:pPr>
            <a:r>
              <a:rPr lang="zh-TW" altLang="en-US" dirty="0" smtClean="0">
                <a:ea typeface="中國龍粗魏碑" pitchFamily="49" charset="-120"/>
              </a:rPr>
              <a:t>請勿迷信「鑑定</a:t>
            </a:r>
            <a:r>
              <a:rPr lang="en-US" altLang="zh-TW" dirty="0" smtClean="0">
                <a:latin typeface="標楷體"/>
                <a:ea typeface="中國龍粗魏碑" pitchFamily="49" charset="-120"/>
              </a:rPr>
              <a:t>=</a:t>
            </a:r>
            <a:r>
              <a:rPr lang="zh-TW" altLang="en-US" dirty="0" smtClean="0">
                <a:ea typeface="中國龍粗魏碑" pitchFamily="49" charset="-120"/>
              </a:rPr>
              <a:t>真相」！</a:t>
            </a:r>
            <a:endParaRPr lang="zh-TW" altLang="en-US" dirty="0"/>
          </a:p>
        </p:txBody>
      </p:sp>
      <p:pic>
        <p:nvPicPr>
          <p:cNvPr id="89091" name="Picture 2"/>
          <p:cNvPicPr>
            <a:picLocks noGrp="1" noChangeAspect="1" noChangeArrowheads="1"/>
          </p:cNvPicPr>
          <p:nvPr>
            <p:ph idx="1"/>
          </p:nvPr>
        </p:nvPicPr>
        <p:blipFill>
          <a:blip r:embed="rId2" cstate="print"/>
          <a:srcRect/>
          <a:stretch>
            <a:fillRect/>
          </a:stretch>
        </p:blipFill>
        <p:spPr>
          <a:xfrm>
            <a:off x="3908425" y="2452688"/>
            <a:ext cx="1038225" cy="742950"/>
          </a:xfrm>
        </p:spPr>
      </p:pic>
      <p:pic>
        <p:nvPicPr>
          <p:cNvPr id="89092" name="圖片 4"/>
          <p:cNvPicPr>
            <a:picLocks noChangeAspect="1" noChangeArrowheads="1"/>
          </p:cNvPicPr>
          <p:nvPr/>
        </p:nvPicPr>
        <p:blipFill>
          <a:blip r:embed="rId3" cstate="print"/>
          <a:srcRect l="17351" t="24336" r="12521" b="12709"/>
          <a:stretch>
            <a:fillRect/>
          </a:stretch>
        </p:blipFill>
        <p:spPr bwMode="auto">
          <a:xfrm>
            <a:off x="0" y="836613"/>
            <a:ext cx="8172450" cy="57610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內容版面配置區 2"/>
          <p:cNvSpPr>
            <a:spLocks noGrp="1"/>
          </p:cNvSpPr>
          <p:nvPr>
            <p:ph idx="1"/>
          </p:nvPr>
        </p:nvSpPr>
        <p:spPr>
          <a:xfrm>
            <a:off x="457200" y="549275"/>
            <a:ext cx="7239000" cy="5907088"/>
          </a:xfrm>
        </p:spPr>
        <p:txBody>
          <a:bodyPr/>
          <a:lstStyle/>
          <a:p>
            <a:endParaRPr lang="zh-TW" altLang="en-US" smtClean="0"/>
          </a:p>
        </p:txBody>
      </p:sp>
      <p:pic>
        <p:nvPicPr>
          <p:cNvPr id="81923" name="圖片 3"/>
          <p:cNvPicPr>
            <a:picLocks noChangeAspect="1" noChangeArrowheads="1"/>
          </p:cNvPicPr>
          <p:nvPr/>
        </p:nvPicPr>
        <p:blipFill>
          <a:blip r:embed="rId2" cstate="print"/>
          <a:srcRect l="13953" t="14212" r="11629" b="15247"/>
          <a:stretch>
            <a:fillRect/>
          </a:stretch>
        </p:blipFill>
        <p:spPr bwMode="auto">
          <a:xfrm>
            <a:off x="0" y="0"/>
            <a:ext cx="8268091" cy="6858000"/>
          </a:xfrm>
          <a:prstGeom prst="rect">
            <a:avLst/>
          </a:prstGeom>
          <a:noFill/>
          <a:ln w="9525">
            <a:noFill/>
            <a:miter lim="800000"/>
            <a:headEnd/>
            <a:tailEnd/>
          </a:ln>
        </p:spPr>
      </p:pic>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320040"/>
            <a:ext cx="7239000" cy="804704"/>
          </a:xfrm>
        </p:spPr>
        <p:txBody>
          <a:bodyPr/>
          <a:lstStyle/>
          <a:p>
            <a:r>
              <a:rPr lang="zh-TW" altLang="en-US" sz="3600" dirty="0" smtClean="0">
                <a:ea typeface="中國龍粗魏碑" pitchFamily="49" charset="-120"/>
              </a:rPr>
              <a:t>醫療糾紛調處經驗分享</a:t>
            </a:r>
            <a:endParaRPr lang="zh-TW" altLang="en-US" dirty="0"/>
          </a:p>
        </p:txBody>
      </p:sp>
      <p:sp>
        <p:nvSpPr>
          <p:cNvPr id="3" name="內容版面配置區 2"/>
          <p:cNvSpPr>
            <a:spLocks noGrp="1"/>
          </p:cNvSpPr>
          <p:nvPr>
            <p:ph idx="1"/>
          </p:nvPr>
        </p:nvSpPr>
        <p:spPr>
          <a:xfrm>
            <a:off x="457200" y="1268760"/>
            <a:ext cx="7239000" cy="5186976"/>
          </a:xfrm>
        </p:spPr>
        <p:txBody>
          <a:bodyPr/>
          <a:lstStyle/>
          <a:p>
            <a:r>
              <a:rPr lang="zh-TW" altLang="en-US" b="1" dirty="0" smtClean="0">
                <a:latin typeface="標楷體" pitchFamily="65" charset="-120"/>
                <a:ea typeface="標楷體" pitchFamily="65" charset="-120"/>
              </a:rPr>
              <a:t>公會互助金制度有效；法院調解可減少訴訟。</a:t>
            </a:r>
            <a:endParaRPr lang="en-US" altLang="zh-TW" b="1" dirty="0" smtClean="0">
              <a:latin typeface="標楷體" pitchFamily="65" charset="-120"/>
              <a:ea typeface="標楷體" pitchFamily="65" charset="-120"/>
            </a:endParaRPr>
          </a:p>
          <a:p>
            <a:r>
              <a:rPr lang="zh-TW" altLang="en-US" b="1" dirty="0" smtClean="0">
                <a:latin typeface="標楷體" pitchFamily="65" charset="-120"/>
                <a:ea typeface="標楷體" pitchFamily="65" charset="-120"/>
              </a:rPr>
              <a:t>調解委員的養成非一蹴可成，需要專業素養與經驗累積。</a:t>
            </a:r>
            <a:endParaRPr lang="en-US" altLang="zh-TW" b="1" dirty="0" smtClean="0">
              <a:latin typeface="標楷體" pitchFamily="65" charset="-120"/>
              <a:ea typeface="標楷體" pitchFamily="65" charset="-120"/>
            </a:endParaRPr>
          </a:p>
          <a:p>
            <a:r>
              <a:rPr lang="zh-TW" altLang="en-US" b="1" dirty="0" smtClean="0">
                <a:latin typeface="標楷體" pitchFamily="65" charset="-120"/>
                <a:ea typeface="標楷體" pitchFamily="65" charset="-120"/>
              </a:rPr>
              <a:t>調解委員除醫療專業外，最好具備基本法律知識，在判斷案情時，可能會有不同切入點。</a:t>
            </a:r>
            <a:endParaRPr lang="en-US" altLang="zh-TW" b="1" dirty="0" smtClean="0">
              <a:latin typeface="標楷體" pitchFamily="65" charset="-120"/>
              <a:ea typeface="標楷體" pitchFamily="65" charset="-120"/>
            </a:endParaRPr>
          </a:p>
          <a:p>
            <a:r>
              <a:rPr lang="zh-TW" altLang="en-US" b="1" dirty="0" smtClean="0">
                <a:latin typeface="標楷體" pitchFamily="65" charset="-120"/>
                <a:ea typeface="標楷體" pitchFamily="65" charset="-120"/>
              </a:rPr>
              <a:t>調解要審時度勢，因勢利導，必要時可採取判斷式調解技巧。</a:t>
            </a:r>
            <a:endParaRPr lang="en-US" altLang="zh-TW" b="1" dirty="0" smtClean="0">
              <a:latin typeface="標楷體" pitchFamily="65" charset="-120"/>
              <a:ea typeface="標楷體" pitchFamily="65" charset="-120"/>
            </a:endParaRPr>
          </a:p>
          <a:p>
            <a:r>
              <a:rPr lang="zh-TW" altLang="en-US" b="1" dirty="0" smtClean="0">
                <a:latin typeface="標楷體" pitchFamily="65" charset="-120"/>
                <a:ea typeface="標楷體" pitchFamily="65" charset="-120"/>
              </a:rPr>
              <a:t>調解要能知悉陪同者的角色、地位與影響力。</a:t>
            </a:r>
            <a:endParaRPr lang="en-US" altLang="zh-TW" b="1" dirty="0" smtClean="0">
              <a:latin typeface="標楷體" pitchFamily="65" charset="-120"/>
              <a:ea typeface="標楷體" pitchFamily="65" charset="-120"/>
            </a:endParaRPr>
          </a:p>
          <a:p>
            <a:r>
              <a:rPr lang="zh-TW" altLang="en-US" b="1" dirty="0" smtClean="0">
                <a:latin typeface="標楷體" pitchFamily="65" charset="-120"/>
                <a:ea typeface="標楷體" pitchFamily="65" charset="-120"/>
              </a:rPr>
              <a:t>調解委員要有熱忱、不怕艱難的傻勁，要抱持作公益的心態。</a:t>
            </a:r>
            <a:endParaRPr lang="en-US" altLang="zh-TW" b="1" dirty="0" smtClean="0">
              <a:latin typeface="標楷體" pitchFamily="65" charset="-120"/>
              <a:ea typeface="標楷體" pitchFamily="65" charset="-120"/>
            </a:endParaRPr>
          </a:p>
          <a:p>
            <a:r>
              <a:rPr lang="zh-TW" altLang="en-US" b="1" dirty="0" smtClean="0">
                <a:latin typeface="標楷體" pitchFamily="65" charset="-120"/>
                <a:ea typeface="標楷體" pitchFamily="65" charset="-120"/>
              </a:rPr>
              <a:t>小心不要「</a:t>
            </a:r>
            <a:r>
              <a:rPr lang="zh-TW" altLang="en-US" b="1" dirty="0" smtClean="0">
                <a:solidFill>
                  <a:srgbClr val="FF0000"/>
                </a:solidFill>
                <a:latin typeface="標楷體" pitchFamily="65" charset="-120"/>
                <a:ea typeface="標楷體" pitchFamily="65" charset="-120"/>
              </a:rPr>
              <a:t>公親變事主</a:t>
            </a:r>
            <a:r>
              <a:rPr lang="zh-TW" altLang="en-US" b="1" dirty="0" smtClean="0">
                <a:latin typeface="標楷體" pitchFamily="65" charset="-120"/>
                <a:ea typeface="標楷體" pitchFamily="65" charset="-120"/>
              </a:rPr>
              <a:t>」！</a:t>
            </a:r>
            <a:endParaRPr lang="zh-TW" altLang="en-US" b="1" dirty="0">
              <a:latin typeface="標楷體" pitchFamily="65" charset="-120"/>
              <a:ea typeface="標楷體" pitchFamily="65" charset="-120"/>
            </a:endParaRP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320040"/>
            <a:ext cx="7239000" cy="588680"/>
          </a:xfrm>
        </p:spPr>
        <p:txBody>
          <a:bodyPr/>
          <a:lstStyle/>
          <a:p>
            <a:endParaRPr lang="zh-TW" altLang="en-US" dirty="0"/>
          </a:p>
        </p:txBody>
      </p:sp>
      <p:sp>
        <p:nvSpPr>
          <p:cNvPr id="3" name="內容版面配置區 2"/>
          <p:cNvSpPr>
            <a:spLocks noGrp="1"/>
          </p:cNvSpPr>
          <p:nvPr>
            <p:ph idx="1"/>
          </p:nvPr>
        </p:nvSpPr>
        <p:spPr>
          <a:xfrm>
            <a:off x="457200" y="1268760"/>
            <a:ext cx="7239000" cy="5186976"/>
          </a:xfrm>
        </p:spPr>
        <p:txBody>
          <a:bodyPr/>
          <a:lstStyle/>
          <a:p>
            <a:pPr>
              <a:buFont typeface="Wingdings" pitchFamily="2" charset="2"/>
              <a:buNone/>
            </a:pPr>
            <a:endParaRPr lang="en-US" altLang="zh-TW" sz="2800" dirty="0" smtClean="0">
              <a:solidFill>
                <a:schemeClr val="bg2">
                  <a:lumMod val="50000"/>
                </a:schemeClr>
              </a:solidFill>
              <a:latin typeface="標楷體" pitchFamily="65" charset="-120"/>
              <a:ea typeface="標楷體" pitchFamily="65" charset="-120"/>
            </a:endParaRPr>
          </a:p>
          <a:p>
            <a:pPr>
              <a:buFont typeface="Wingdings" pitchFamily="2" charset="2"/>
              <a:buNone/>
            </a:pPr>
            <a:endParaRPr lang="en-US" altLang="zh-TW" sz="2800" dirty="0" smtClean="0">
              <a:solidFill>
                <a:schemeClr val="bg2">
                  <a:lumMod val="50000"/>
                </a:schemeClr>
              </a:solidFill>
              <a:latin typeface="標楷體" pitchFamily="65" charset="-120"/>
              <a:ea typeface="標楷體" pitchFamily="65" charset="-120"/>
            </a:endParaRPr>
          </a:p>
          <a:p>
            <a:pPr>
              <a:buFont typeface="Wingdings" pitchFamily="2" charset="2"/>
              <a:buNone/>
            </a:pPr>
            <a:endParaRPr lang="en-US" altLang="zh-TW" sz="2800" dirty="0" smtClean="0">
              <a:solidFill>
                <a:schemeClr val="bg2">
                  <a:lumMod val="50000"/>
                </a:schemeClr>
              </a:solidFill>
              <a:latin typeface="標楷體" pitchFamily="65" charset="-120"/>
              <a:ea typeface="標楷體" pitchFamily="65" charset="-120"/>
            </a:endParaRPr>
          </a:p>
          <a:p>
            <a:pPr>
              <a:buFont typeface="Wingdings" pitchFamily="2" charset="2"/>
              <a:buNone/>
            </a:pPr>
            <a:r>
              <a:rPr lang="en-US" altLang="zh-TW" sz="2800" dirty="0" smtClean="0">
                <a:solidFill>
                  <a:schemeClr val="bg2">
                    <a:lumMod val="50000"/>
                  </a:schemeClr>
                </a:solidFill>
                <a:latin typeface="標楷體" pitchFamily="65" charset="-120"/>
                <a:ea typeface="標楷體" pitchFamily="65" charset="-120"/>
              </a:rPr>
              <a:t>     </a:t>
            </a:r>
            <a:r>
              <a:rPr lang="zh-TW" altLang="en-US" sz="4000" b="1" dirty="0" smtClean="0">
                <a:solidFill>
                  <a:schemeClr val="bg2">
                    <a:lumMod val="50000"/>
                  </a:schemeClr>
                </a:solidFill>
                <a:latin typeface="標楷體" pitchFamily="65" charset="-120"/>
                <a:ea typeface="標楷體" pitchFamily="65" charset="-120"/>
              </a:rPr>
              <a:t>謝 謝 聆 聽</a:t>
            </a:r>
          </a:p>
          <a:p>
            <a:pPr>
              <a:buFont typeface="Wingdings" pitchFamily="2" charset="2"/>
              <a:buNone/>
            </a:pPr>
            <a:r>
              <a:rPr lang="zh-TW" altLang="en-US" sz="4000" b="1" dirty="0" smtClean="0">
                <a:solidFill>
                  <a:schemeClr val="bg2">
                    <a:lumMod val="50000"/>
                  </a:schemeClr>
                </a:solidFill>
                <a:latin typeface="標楷體" pitchFamily="65" charset="-120"/>
                <a:ea typeface="標楷體" pitchFamily="65" charset="-120"/>
              </a:rPr>
              <a:t>          </a:t>
            </a:r>
            <a:endParaRPr lang="en-US" altLang="zh-TW" sz="4000" b="1" dirty="0" smtClean="0">
              <a:solidFill>
                <a:schemeClr val="bg2">
                  <a:lumMod val="50000"/>
                </a:schemeClr>
              </a:solidFill>
              <a:latin typeface="標楷體" pitchFamily="65" charset="-120"/>
              <a:ea typeface="標楷體" pitchFamily="65" charset="-120"/>
            </a:endParaRPr>
          </a:p>
          <a:p>
            <a:pPr>
              <a:buFont typeface="Wingdings" pitchFamily="2" charset="2"/>
              <a:buNone/>
            </a:pPr>
            <a:r>
              <a:rPr lang="en-US" altLang="zh-TW" sz="4000" b="1" dirty="0" smtClean="0">
                <a:solidFill>
                  <a:schemeClr val="bg2">
                    <a:lumMod val="50000"/>
                  </a:schemeClr>
                </a:solidFill>
                <a:latin typeface="標楷體" pitchFamily="65" charset="-120"/>
                <a:ea typeface="標楷體" pitchFamily="65" charset="-120"/>
              </a:rPr>
              <a:t>               </a:t>
            </a:r>
            <a:r>
              <a:rPr lang="zh-TW" altLang="en-US" sz="4000" b="1" dirty="0" smtClean="0">
                <a:solidFill>
                  <a:schemeClr val="bg2">
                    <a:lumMod val="50000"/>
                  </a:schemeClr>
                </a:solidFill>
                <a:latin typeface="標楷體" pitchFamily="65" charset="-120"/>
                <a:ea typeface="標楷體" pitchFamily="65" charset="-120"/>
              </a:rPr>
              <a:t>敬 請 指 教</a:t>
            </a:r>
          </a:p>
          <a:p>
            <a:endParaRPr lang="zh-TW" altLang="en-US" sz="4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320040"/>
            <a:ext cx="7239000" cy="876712"/>
          </a:xfrm>
        </p:spPr>
        <p:txBody>
          <a:bodyPr>
            <a:normAutofit/>
          </a:bodyPr>
          <a:lstStyle/>
          <a:p>
            <a:pPr algn="ctr"/>
            <a:r>
              <a:rPr lang="zh-TW" altLang="en-US" sz="4400" dirty="0" smtClean="0">
                <a:latin typeface="標楷體" pitchFamily="65" charset="-120"/>
                <a:ea typeface="中國龍粗魏碑" pitchFamily="49" charset="-120"/>
              </a:rPr>
              <a:t>醫療糾紛之定義</a:t>
            </a:r>
            <a:endParaRPr lang="zh-TW" altLang="en-US" sz="4400" dirty="0"/>
          </a:p>
        </p:txBody>
      </p:sp>
      <p:sp>
        <p:nvSpPr>
          <p:cNvPr id="3" name="內容版面配置區 2"/>
          <p:cNvSpPr>
            <a:spLocks noGrp="1"/>
          </p:cNvSpPr>
          <p:nvPr>
            <p:ph idx="1"/>
          </p:nvPr>
        </p:nvSpPr>
        <p:spPr>
          <a:xfrm>
            <a:off x="457200" y="1268760"/>
            <a:ext cx="7239000" cy="5186976"/>
          </a:xfrm>
        </p:spPr>
        <p:txBody>
          <a:bodyPr>
            <a:normAutofit/>
          </a:bodyPr>
          <a:lstStyle/>
          <a:p>
            <a:endParaRPr lang="en-US" altLang="zh-TW" sz="3600" dirty="0" smtClean="0">
              <a:latin typeface="標楷體" pitchFamily="65" charset="-120"/>
              <a:ea typeface="標楷體" pitchFamily="65" charset="-120"/>
            </a:endParaRPr>
          </a:p>
          <a:p>
            <a:pPr algn="just"/>
            <a:r>
              <a:rPr lang="zh-TW" altLang="en-US" sz="3600" dirty="0" smtClean="0">
                <a:latin typeface="標楷體" pitchFamily="65" charset="-120"/>
                <a:ea typeface="標楷體" pitchFamily="65" charset="-120"/>
              </a:rPr>
              <a:t>廣義</a:t>
            </a:r>
            <a:r>
              <a:rPr lang="en-US" altLang="zh-TW" sz="3600" dirty="0" smtClean="0">
                <a:latin typeface="標楷體" pitchFamily="65" charset="-120"/>
                <a:ea typeface="標楷體" pitchFamily="65" charset="-120"/>
              </a:rPr>
              <a:t>:</a:t>
            </a:r>
            <a:r>
              <a:rPr lang="zh-TW" altLang="en-US" sz="3600" dirty="0" smtClean="0">
                <a:latin typeface="標楷體" pitchFamily="65" charset="-120"/>
                <a:ea typeface="標楷體" pitchFamily="65" charset="-120"/>
              </a:rPr>
              <a:t>病人與醫療機構或其醫事人  </a:t>
            </a:r>
            <a:endParaRPr lang="en-US" altLang="zh-TW" sz="3600" dirty="0" smtClean="0">
              <a:latin typeface="標楷體" pitchFamily="65" charset="-120"/>
              <a:ea typeface="標楷體" pitchFamily="65" charset="-120"/>
            </a:endParaRPr>
          </a:p>
          <a:p>
            <a:pPr algn="just">
              <a:buNone/>
            </a:pPr>
            <a:r>
              <a:rPr lang="zh-TW" altLang="en-US" sz="3600" dirty="0" smtClean="0">
                <a:latin typeface="標楷體" pitchFamily="65" charset="-120"/>
                <a:ea typeface="標楷體" pitchFamily="65" charset="-120"/>
              </a:rPr>
              <a:t>      員之爭議均屬之。</a:t>
            </a:r>
            <a:endParaRPr lang="en-US" altLang="zh-TW" sz="3600" dirty="0" smtClean="0">
              <a:latin typeface="標楷體" pitchFamily="65" charset="-120"/>
              <a:ea typeface="標楷體" pitchFamily="65" charset="-120"/>
            </a:endParaRPr>
          </a:p>
          <a:p>
            <a:pPr algn="just">
              <a:buNone/>
            </a:pPr>
            <a:endParaRPr lang="en-US" altLang="zh-TW" sz="3600" dirty="0" smtClean="0">
              <a:latin typeface="標楷體" pitchFamily="65" charset="-120"/>
              <a:ea typeface="標楷體" pitchFamily="65" charset="-120"/>
            </a:endParaRPr>
          </a:p>
          <a:p>
            <a:pPr algn="just"/>
            <a:r>
              <a:rPr lang="zh-TW" altLang="en-US" sz="3600" dirty="0" smtClean="0">
                <a:latin typeface="標楷體" pitchFamily="65" charset="-120"/>
                <a:ea typeface="標楷體" pitchFamily="65" charset="-120"/>
              </a:rPr>
              <a:t>狹義</a:t>
            </a:r>
            <a:r>
              <a:rPr lang="en-US" altLang="zh-TW" sz="3600" dirty="0" smtClean="0">
                <a:latin typeface="標楷體" pitchFamily="65" charset="-120"/>
                <a:ea typeface="標楷體" pitchFamily="65" charset="-120"/>
              </a:rPr>
              <a:t>:</a:t>
            </a:r>
            <a:r>
              <a:rPr lang="zh-TW" altLang="en-US" sz="3600" dirty="0" smtClean="0">
                <a:latin typeface="標楷體" pitchFamily="65" charset="-120"/>
                <a:ea typeface="標楷體" pitchFamily="65" charset="-120"/>
              </a:rPr>
              <a:t>病人因</a:t>
            </a:r>
            <a:r>
              <a:rPr lang="zh-TW" altLang="en-US" sz="3600" dirty="0" smtClean="0">
                <a:solidFill>
                  <a:srgbClr val="FF0000"/>
                </a:solidFill>
                <a:latin typeface="標楷體" pitchFamily="65" charset="-120"/>
                <a:ea typeface="標楷體" pitchFamily="65" charset="-120"/>
              </a:rPr>
              <a:t>接受醫療行為</a:t>
            </a:r>
            <a:r>
              <a:rPr lang="zh-TW" altLang="en-US" sz="3600" dirty="0" smtClean="0">
                <a:latin typeface="標楷體" pitchFamily="65" charset="-120"/>
                <a:ea typeface="標楷體" pitchFamily="65" charset="-120"/>
              </a:rPr>
              <a:t>致生與</a:t>
            </a:r>
            <a:endParaRPr lang="en-US" altLang="zh-TW" sz="3600" dirty="0" smtClean="0">
              <a:latin typeface="標楷體" pitchFamily="65" charset="-120"/>
              <a:ea typeface="標楷體" pitchFamily="65" charset="-120"/>
            </a:endParaRPr>
          </a:p>
          <a:p>
            <a:pPr algn="just">
              <a:buNone/>
            </a:pPr>
            <a:r>
              <a:rPr lang="zh-TW" altLang="en-US" sz="3600" dirty="0" smtClean="0">
                <a:latin typeface="標楷體" pitchFamily="65" charset="-120"/>
                <a:ea typeface="標楷體" pitchFamily="65" charset="-120"/>
              </a:rPr>
              <a:t>      醫療機構或其醫事人員之爭</a:t>
            </a:r>
            <a:endParaRPr lang="en-US" altLang="zh-TW" sz="3600" dirty="0" smtClean="0">
              <a:latin typeface="標楷體" pitchFamily="65" charset="-120"/>
              <a:ea typeface="標楷體" pitchFamily="65" charset="-120"/>
            </a:endParaRPr>
          </a:p>
          <a:p>
            <a:pPr algn="just">
              <a:buNone/>
            </a:pPr>
            <a:r>
              <a:rPr lang="zh-TW" altLang="en-US" sz="3600" dirty="0" smtClean="0">
                <a:latin typeface="標楷體" pitchFamily="65" charset="-120"/>
                <a:ea typeface="標楷體" pitchFamily="65" charset="-120"/>
              </a:rPr>
              <a:t>      議均屬之。</a:t>
            </a:r>
            <a:endParaRPr lang="zh-TW" altLang="en-US" sz="3600" dirty="0">
              <a:latin typeface="標楷體" pitchFamily="65" charset="-120"/>
              <a:ea typeface="標楷體" pitchFamily="65" charset="-12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320040"/>
            <a:ext cx="7239000" cy="876712"/>
          </a:xfrm>
        </p:spPr>
        <p:txBody>
          <a:bodyPr/>
          <a:lstStyle/>
          <a:p>
            <a:pPr algn="ctr"/>
            <a:r>
              <a:rPr lang="zh-TW" altLang="en-US" sz="4000" dirty="0" smtClean="0">
                <a:latin typeface="標楷體" pitchFamily="65" charset="-120"/>
                <a:ea typeface="中國龍粗魏碑" pitchFamily="49" charset="-120"/>
              </a:rPr>
              <a:t>醫療事故與醫療糾紛之法律定義</a:t>
            </a:r>
            <a:endParaRPr lang="zh-TW" altLang="en-US" dirty="0"/>
          </a:p>
        </p:txBody>
      </p:sp>
      <p:sp>
        <p:nvSpPr>
          <p:cNvPr id="3" name="內容版面配置區 2"/>
          <p:cNvSpPr>
            <a:spLocks noGrp="1"/>
          </p:cNvSpPr>
          <p:nvPr>
            <p:ph idx="1"/>
          </p:nvPr>
        </p:nvSpPr>
        <p:spPr/>
        <p:txBody>
          <a:bodyPr/>
          <a:lstStyle/>
          <a:p>
            <a:pPr algn="just">
              <a:defRPr/>
            </a:pPr>
            <a:r>
              <a:rPr lang="zh-TW" altLang="zh-TW" dirty="0" smtClean="0">
                <a:solidFill>
                  <a:srgbClr val="00B0F0"/>
                </a:solidFill>
                <a:latin typeface="標楷體" pitchFamily="65" charset="-120"/>
                <a:ea typeface="標楷體" pitchFamily="65" charset="-120"/>
              </a:rPr>
              <a:t>醫療糾紛</a:t>
            </a:r>
            <a:r>
              <a:rPr lang="zh-TW" altLang="zh-TW" dirty="0" smtClean="0">
                <a:latin typeface="標楷體" pitchFamily="65" charset="-120"/>
                <a:ea typeface="標楷體" pitchFamily="65" charset="-120"/>
              </a:rPr>
              <a:t>：指病人認</a:t>
            </a:r>
            <a:r>
              <a:rPr lang="zh-TW" altLang="zh-TW" dirty="0" smtClean="0">
                <a:solidFill>
                  <a:srgbClr val="FF0000"/>
                </a:solidFill>
                <a:latin typeface="標楷體" pitchFamily="65" charset="-120"/>
                <a:ea typeface="標楷體" pitchFamily="65" charset="-120"/>
              </a:rPr>
              <a:t>醫療行為</a:t>
            </a:r>
            <a:r>
              <a:rPr lang="zh-TW" altLang="zh-TW" dirty="0" smtClean="0">
                <a:latin typeface="標楷體" pitchFamily="65" charset="-120"/>
                <a:ea typeface="標楷體" pitchFamily="65" charset="-120"/>
              </a:rPr>
              <a:t>有</a:t>
            </a:r>
            <a:r>
              <a:rPr lang="zh-TW" altLang="zh-TW" dirty="0" smtClean="0">
                <a:solidFill>
                  <a:srgbClr val="00B050"/>
                </a:solidFill>
                <a:latin typeface="標楷體" pitchFamily="65" charset="-120"/>
                <a:ea typeface="標楷體" pitchFamily="65" charset="-120"/>
              </a:rPr>
              <a:t>不良結果</a:t>
            </a:r>
            <a:r>
              <a:rPr lang="zh-TW" altLang="zh-TW" dirty="0" smtClean="0">
                <a:latin typeface="標楷體" pitchFamily="65" charset="-120"/>
                <a:ea typeface="標楷體" pitchFamily="65" charset="-120"/>
              </a:rPr>
              <a:t>，而應由醫事人員或醫療</a:t>
            </a:r>
            <a:r>
              <a:rPr lang="en-US" altLang="zh-TW" dirty="0" smtClean="0">
                <a:latin typeface="標楷體" pitchFamily="65" charset="-120"/>
                <a:ea typeface="標楷體" pitchFamily="65" charset="-120"/>
              </a:rPr>
              <a:t>(</a:t>
            </a:r>
            <a:r>
              <a:rPr lang="zh-TW" altLang="zh-TW" dirty="0" smtClean="0">
                <a:latin typeface="標楷體" pitchFamily="65" charset="-120"/>
                <a:ea typeface="標楷體" pitchFamily="65" charset="-120"/>
              </a:rPr>
              <a:t>事</a:t>
            </a:r>
            <a:r>
              <a:rPr lang="en-US" altLang="zh-TW" dirty="0" smtClean="0">
                <a:latin typeface="標楷體" pitchFamily="65" charset="-120"/>
                <a:ea typeface="標楷體" pitchFamily="65" charset="-120"/>
              </a:rPr>
              <a:t>)</a:t>
            </a:r>
            <a:r>
              <a:rPr lang="zh-TW" altLang="zh-TW" dirty="0" smtClean="0">
                <a:latin typeface="標楷體" pitchFamily="65" charset="-120"/>
                <a:ea typeface="標楷體" pitchFamily="65" charset="-120"/>
              </a:rPr>
              <a:t>機構負責所生爭議。</a:t>
            </a:r>
            <a:endParaRPr lang="en-US" altLang="zh-TW" dirty="0" smtClean="0">
              <a:latin typeface="標楷體" pitchFamily="65" charset="-120"/>
              <a:ea typeface="標楷體" pitchFamily="65" charset="-120"/>
            </a:endParaRPr>
          </a:p>
          <a:p>
            <a:pPr algn="just">
              <a:defRPr/>
            </a:pPr>
            <a:r>
              <a:rPr lang="zh-TW" altLang="zh-TW" dirty="0" smtClean="0">
                <a:solidFill>
                  <a:srgbClr val="00B0F0"/>
                </a:solidFill>
                <a:latin typeface="標楷體" pitchFamily="65" charset="-120"/>
                <a:ea typeface="標楷體" pitchFamily="65" charset="-120"/>
              </a:rPr>
              <a:t>醫療事故</a:t>
            </a:r>
            <a:r>
              <a:rPr lang="zh-TW" altLang="zh-TW" dirty="0" smtClean="0">
                <a:latin typeface="標楷體" pitchFamily="65" charset="-120"/>
                <a:ea typeface="標楷體" pitchFamily="65" charset="-120"/>
              </a:rPr>
              <a:t>：指病人因接受</a:t>
            </a:r>
            <a:r>
              <a:rPr lang="zh-TW" altLang="zh-TW" dirty="0" smtClean="0">
                <a:solidFill>
                  <a:srgbClr val="FF0000"/>
                </a:solidFill>
                <a:latin typeface="標楷體" pitchFamily="65" charset="-120"/>
                <a:ea typeface="標楷體" pitchFamily="65" charset="-120"/>
              </a:rPr>
              <a:t>醫療行為</a:t>
            </a:r>
            <a:r>
              <a:rPr lang="zh-TW" altLang="zh-TW" dirty="0" smtClean="0">
                <a:latin typeface="標楷體" pitchFamily="65" charset="-120"/>
                <a:ea typeface="標楷體" pitchFamily="65" charset="-120"/>
              </a:rPr>
              <a:t>而發生</a:t>
            </a:r>
            <a:r>
              <a:rPr lang="zh-TW" altLang="zh-TW" dirty="0" smtClean="0">
                <a:solidFill>
                  <a:srgbClr val="00B050"/>
                </a:solidFill>
                <a:latin typeface="標楷體" pitchFamily="65" charset="-120"/>
                <a:ea typeface="標楷體" pitchFamily="65" charset="-120"/>
              </a:rPr>
              <a:t>死亡</a:t>
            </a:r>
            <a:r>
              <a:rPr lang="zh-TW" altLang="zh-TW" dirty="0" smtClean="0">
                <a:latin typeface="標楷體" pitchFamily="65" charset="-120"/>
                <a:ea typeface="標楷體" pitchFamily="65" charset="-120"/>
              </a:rPr>
              <a:t>或</a:t>
            </a:r>
            <a:r>
              <a:rPr lang="zh-TW" altLang="zh-TW" dirty="0" smtClean="0">
                <a:solidFill>
                  <a:srgbClr val="00B050"/>
                </a:solidFill>
                <a:latin typeface="標楷體" pitchFamily="65" charset="-120"/>
                <a:ea typeface="標楷體" pitchFamily="65" charset="-120"/>
              </a:rPr>
              <a:t>重大傷害</a:t>
            </a:r>
            <a:r>
              <a:rPr lang="zh-TW" altLang="zh-TW" dirty="0" smtClean="0">
                <a:latin typeface="標楷體" pitchFamily="65" charset="-120"/>
                <a:ea typeface="標楷體" pitchFamily="65" charset="-120"/>
              </a:rPr>
              <a:t>之結果。</a:t>
            </a:r>
            <a:r>
              <a:rPr lang="en-US" altLang="zh-TW" dirty="0" smtClean="0">
                <a:latin typeface="標楷體" pitchFamily="65" charset="-120"/>
                <a:ea typeface="標楷體" pitchFamily="65" charset="-120"/>
              </a:rPr>
              <a:t>(</a:t>
            </a:r>
            <a:r>
              <a:rPr lang="zh-TW" altLang="zh-TW" dirty="0" smtClean="0">
                <a:latin typeface="標楷體" pitchFamily="65" charset="-120"/>
                <a:ea typeface="標楷體" pitchFamily="65" charset="-120"/>
              </a:rPr>
              <a:t>醫療糾紛處理及醫療事故補償法草案第三條</a:t>
            </a:r>
            <a:r>
              <a:rPr lang="en-US" altLang="zh-TW" dirty="0" smtClean="0">
                <a:latin typeface="標楷體" pitchFamily="65" charset="-120"/>
                <a:ea typeface="標楷體" pitchFamily="65" charset="-120"/>
              </a:rPr>
              <a:t>)</a:t>
            </a:r>
          </a:p>
          <a:p>
            <a:pPr algn="just">
              <a:defRPr/>
            </a:pPr>
            <a:r>
              <a:rPr lang="zh-TW" altLang="zh-TW" dirty="0" smtClean="0"/>
              <a:t>醫療糾紛：指病人認醫療行為有不良結果，而應由醫事人員或醫療</a:t>
            </a:r>
            <a:r>
              <a:rPr lang="en-US" altLang="zh-TW" dirty="0" smtClean="0"/>
              <a:t>(</a:t>
            </a:r>
            <a:r>
              <a:rPr lang="zh-TW" altLang="zh-TW" dirty="0" smtClean="0"/>
              <a:t>事</a:t>
            </a:r>
            <a:r>
              <a:rPr lang="en-US" altLang="zh-TW" dirty="0" smtClean="0"/>
              <a:t>)</a:t>
            </a:r>
            <a:r>
              <a:rPr lang="zh-TW" altLang="zh-TW" dirty="0" smtClean="0"/>
              <a:t>機構負責所生爭議。</a:t>
            </a:r>
          </a:p>
          <a:p>
            <a:pPr algn="just">
              <a:defRPr/>
            </a:pPr>
            <a:r>
              <a:rPr lang="zh-TW" altLang="zh-TW" dirty="0" smtClean="0"/>
              <a:t>醫療事故：指</a:t>
            </a:r>
            <a:r>
              <a:rPr lang="zh-TW" altLang="zh-TW" u="sng" dirty="0" smtClean="0">
                <a:solidFill>
                  <a:srgbClr val="FF0000"/>
                </a:solidFill>
              </a:rPr>
              <a:t>醫療行為與病人發生死亡或重大傷害之結果，有因果關係或因果關係難以排除之情事</a:t>
            </a:r>
            <a:r>
              <a:rPr lang="zh-TW" altLang="zh-TW" dirty="0" smtClean="0"/>
              <a:t>。</a:t>
            </a:r>
            <a:r>
              <a:rPr lang="en-US" altLang="zh-TW" dirty="0" smtClean="0"/>
              <a:t>(</a:t>
            </a:r>
            <a:r>
              <a:rPr lang="zh-TW" altLang="en-US" dirty="0" smtClean="0"/>
              <a:t>衛環委員會初審通過</a:t>
            </a:r>
            <a:r>
              <a:rPr lang="en-US" altLang="zh-TW" dirty="0" smtClean="0"/>
              <a:t>)</a:t>
            </a:r>
            <a:endParaRPr lang="zh-TW" altLang="en-US" dirty="0" smtClean="0">
              <a:latin typeface="標楷體" pitchFamily="65" charset="-120"/>
              <a:ea typeface="標楷體" pitchFamily="65" charset="-120"/>
            </a:endParaRPr>
          </a:p>
          <a:p>
            <a:endParaRPr lang="zh-TW" alt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華麗">
  <a:themeElements>
    <a:clrScheme name="華麗">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華麗">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華麗">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6273</TotalTime>
  <Words>6311</Words>
  <Application>Microsoft Office PowerPoint</Application>
  <PresentationFormat>如螢幕大小 (4:3)</PresentationFormat>
  <Paragraphs>723</Paragraphs>
  <Slides>76</Slides>
  <Notes>0</Notes>
  <HiddenSlides>0</HiddenSlides>
  <MMClips>0</MMClips>
  <ScaleCrop>false</ScaleCrop>
  <HeadingPairs>
    <vt:vector size="4" baseType="variant">
      <vt:variant>
        <vt:lpstr>佈景主題</vt:lpstr>
      </vt:variant>
      <vt:variant>
        <vt:i4>1</vt:i4>
      </vt:variant>
      <vt:variant>
        <vt:lpstr>投影片標題</vt:lpstr>
      </vt:variant>
      <vt:variant>
        <vt:i4>76</vt:i4>
      </vt:variant>
    </vt:vector>
  </HeadingPairs>
  <TitlesOfParts>
    <vt:vector size="77" baseType="lpstr">
      <vt:lpstr>華麗</vt:lpstr>
      <vt:lpstr> 醫療糾紛處理之法制與實務   -臺中經驗-</vt:lpstr>
      <vt:lpstr>林義龍醫師</vt:lpstr>
      <vt:lpstr>大綱</vt:lpstr>
      <vt:lpstr>前提→醫療法律關係</vt:lpstr>
      <vt:lpstr>                                                  醫療糾紛是醫師的夢魘，也是病患心中的痛  </vt:lpstr>
      <vt:lpstr>醫療糾紛嚴重程度</vt:lpstr>
      <vt:lpstr>投影片 7</vt:lpstr>
      <vt:lpstr>醫療糾紛之定義</vt:lpstr>
      <vt:lpstr>醫療事故與醫療糾紛之法律定義</vt:lpstr>
      <vt:lpstr>解 決 爭 議 之 方 式</vt:lpstr>
      <vt:lpstr>解 決 爭 議 之 途 徑</vt:lpstr>
      <vt:lpstr>和 解 制 度</vt:lpstr>
      <vt:lpstr>調 解 制 度</vt:lpstr>
      <vt:lpstr>調 解 與 調 處</vt:lpstr>
      <vt:lpstr>調 解 與 調 處</vt:lpstr>
      <vt:lpstr>前置調解制度 </vt:lpstr>
      <vt:lpstr>法 院 訴 訟</vt:lpstr>
      <vt:lpstr>醫 療 糾 紛 訴 訟</vt:lpstr>
      <vt:lpstr>仲 裁 制 度</vt:lpstr>
      <vt:lpstr>醫 療 糾 紛 仲 裁</vt:lpstr>
      <vt:lpstr>醫 療 糾 紛 仲 裁</vt:lpstr>
      <vt:lpstr>醫療糾紛處理-時間區分</vt:lpstr>
      <vt:lpstr>調解概說</vt:lpstr>
      <vt:lpstr>投影片 24</vt:lpstr>
      <vt:lpstr>臺中市醫師公會調解與互助機制</vt:lpstr>
      <vt:lpstr>臺中市醫師公會調解概況</vt:lpstr>
      <vt:lpstr>臺中市醫師公會調解概況</vt:lpstr>
      <vt:lpstr>臺中市醫師公會調解概況100年度</vt:lpstr>
      <vt:lpstr>臺中市醫師公會調解概況100年度</vt:lpstr>
      <vt:lpstr>臺中市醫師公會調解概況101年度</vt:lpstr>
      <vt:lpstr>臺中市醫師公會調解概況101年度</vt:lpstr>
      <vt:lpstr>臺中市醫師公會調解概況102年度</vt:lpstr>
      <vt:lpstr>臺中市醫師公會調解概況102年度</vt:lpstr>
      <vt:lpstr>臺中市醫師公會醫師互助金概況</vt:lpstr>
      <vt:lpstr>臺中市醫師公會醫師互助金概況</vt:lpstr>
      <vt:lpstr>臺中市醫師公會醫師互助金概況</vt:lpstr>
      <vt:lpstr>臺中市醫師公會醫師互助金概況</vt:lpstr>
      <vt:lpstr>臺中市政府衛生局調處制度</vt:lpstr>
      <vt:lpstr>台中市政府衛生局醫療糾紛調解概況</vt:lpstr>
      <vt:lpstr>醫療糾紛調解統計(資料來源臺中市政府衛生局)</vt:lpstr>
      <vt:lpstr>醫糾調委個別差異性分析統計</vt:lpstr>
      <vt:lpstr>醫糾調委個別差異性分析統計</vt:lpstr>
      <vt:lpstr>投影片 43</vt:lpstr>
      <vt:lpstr>投影片 44</vt:lpstr>
      <vt:lpstr>醫糾調委個別差異性分析統計</vt:lpstr>
      <vt:lpstr>醫療糾紛關懷小組</vt:lpstr>
      <vt:lpstr>醫療糾紛關懷小組</vt:lpstr>
      <vt:lpstr>衛福部醫療網計畫-輔導醫療機構成立醫療糾紛關懷小組(102年起)</vt:lpstr>
      <vt:lpstr>投影片 49</vt:lpstr>
      <vt:lpstr>台中地院試辦醫療糾紛訴訟前調解計畫 (資料來源：台中地院陳學德庭長提供台中市醫事法學會102.03.24學術演講會)</vt:lpstr>
      <vt:lpstr>台中地院試辦醫療糾紛訴訟前調解計畫 (資料來源：台中地院陳學德庭長提供台中市醫事法學會102.03.24學術演講會)</vt:lpstr>
      <vt:lpstr>台中地院試辦醫療糾紛訴訟前調解計畫</vt:lpstr>
      <vt:lpstr>醫療糾紛訴訟前調解</vt:lpstr>
      <vt:lpstr>醫療糾紛訴訟前調解</vt:lpstr>
      <vt:lpstr>臺中地方法院試辦 醫療糾紛調解、醫療專家諮詢、醫療鑑定</vt:lpstr>
      <vt:lpstr>醫療鑑定</vt:lpstr>
      <vt:lpstr>醫療鑑定</vt:lpstr>
      <vt:lpstr>臺中地方法院試辦成效 醫療糾紛調解、醫療專家諮詢、醫療鑑定</vt:lpstr>
      <vt:lpstr>臺中地方法院試辦-後續發展 醫療糾紛調解、醫療專家諮詢、醫療鑑定</vt:lpstr>
      <vt:lpstr>醫療糾紛處理法制-行政</vt:lpstr>
      <vt:lpstr>投影片 61</vt:lpstr>
      <vt:lpstr> 醫法兩界用語之差異</vt:lpstr>
      <vt:lpstr>醫審會鑑定前景堪慮</vt:lpstr>
      <vt:lpstr>醫療糾紛處理法制-刑事</vt:lpstr>
      <vt:lpstr>臺灣醫師人權何在？ </vt:lpstr>
      <vt:lpstr>醫療糾紛處理法制-民事</vt:lpstr>
      <vt:lpstr>臺灣醫師人權何在？ </vt:lpstr>
      <vt:lpstr>醫療糾紛調處案例分享(一)</vt:lpstr>
      <vt:lpstr>醫療糾紛調處案例分享(二)</vt:lpstr>
      <vt:lpstr>醫療糾紛處理原則─給醫師</vt:lpstr>
      <vt:lpstr>醫療糾紛處理原則─給民眾</vt:lpstr>
      <vt:lpstr>醫療糾紛調處經驗分享</vt:lpstr>
      <vt:lpstr>請勿迷信「鑑定=真相」！</vt:lpstr>
      <vt:lpstr>投影片 74</vt:lpstr>
      <vt:lpstr>醫療糾紛調處經驗分享</vt:lpstr>
      <vt:lpstr>投影片 76</vt:lpstr>
    </vt:vector>
  </TitlesOfParts>
  <Company>C.M.T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投影片 1</dc:title>
  <dc:creator>Winiori</dc:creator>
  <cp:lastModifiedBy>Winiori</cp:lastModifiedBy>
  <cp:revision>442</cp:revision>
  <dcterms:created xsi:type="dcterms:W3CDTF">2012-01-02T08:28:16Z</dcterms:created>
  <dcterms:modified xsi:type="dcterms:W3CDTF">2014-03-08T12:29:49Z</dcterms:modified>
</cp:coreProperties>
</file>